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61" r:id="rId2"/>
    <p:sldId id="260" r:id="rId3"/>
    <p:sldId id="259" r:id="rId4"/>
    <p:sldId id="266" r:id="rId5"/>
    <p:sldId id="263" r:id="rId6"/>
    <p:sldId id="265"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45"/>
    <a:srgbClr val="0D948F"/>
    <a:srgbClr val="569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92" d="100"/>
          <a:sy n="92"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DC8FCD-D319-4CEA-86F9-57716F47C3EA}" type="datetimeFigureOut">
              <a:rPr lang="en-US" smtClean="0"/>
              <a:pPr/>
              <a:t>12/22/2015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BED1B-5D3E-4954-AE7F-744386DFAF27}" type="slidenum">
              <a:rPr lang="en-US" smtClean="0"/>
              <a:pPr/>
              <a:t>‹#›</a:t>
            </a:fld>
            <a:endParaRPr lang="en-US"/>
          </a:p>
        </p:txBody>
      </p:sp>
    </p:spTree>
    <p:extLst>
      <p:ext uri="{BB962C8B-B14F-4D97-AF65-F5344CB8AC3E}">
        <p14:creationId xmlns:p14="http://schemas.microsoft.com/office/powerpoint/2010/main" val="421597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AORN Smoke Tool Kit 2013</a:t>
            </a:r>
            <a:endParaRPr lang="en-US"/>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D25A67-60DB-4FBB-9A2F-CCFEF69BBBD6}"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1065494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bwMode="gray">
          <a:xfrm>
            <a:off x="275167" y="4800600"/>
            <a:ext cx="5439833" cy="990600"/>
          </a:xfrm>
        </p:spPr>
        <p:txBody>
          <a:bodyPr anchor="t">
            <a:normAutofit/>
          </a:bodyPr>
          <a:lstStyle>
            <a:lvl1pPr>
              <a:defRPr sz="3200">
                <a:solidFill>
                  <a:schemeClr val="bg1"/>
                </a:solidFill>
                <a:effectLst>
                  <a:outerShdw blurRad="50800" dist="38100" dir="13500000" algn="br" rotWithShape="0">
                    <a:prstClr val="black">
                      <a:alpha val="40000"/>
                    </a:prstClr>
                  </a:outerShdw>
                </a:effectLst>
              </a:defRPr>
            </a:lvl1pPr>
          </a:lstStyle>
          <a:p>
            <a:r>
              <a:rPr lang="en-US" dirty="0" smtClean="0"/>
              <a:t>Webinar Title</a:t>
            </a:r>
            <a:endParaRPr lang="en-US" dirty="0"/>
          </a:p>
        </p:txBody>
      </p:sp>
      <p:sp>
        <p:nvSpPr>
          <p:cNvPr id="3" name="Subtitle 2"/>
          <p:cNvSpPr>
            <a:spLocks noGrp="1"/>
          </p:cNvSpPr>
          <p:nvPr>
            <p:ph type="subTitle" idx="1" hasCustomPrompt="1"/>
          </p:nvPr>
        </p:nvSpPr>
        <p:spPr bwMode="gray">
          <a:xfrm>
            <a:off x="6096000" y="4800600"/>
            <a:ext cx="2895600" cy="609600"/>
          </a:xfrm>
        </p:spPr>
        <p:txBody>
          <a:bodyPr>
            <a:normAutofit/>
          </a:bodyPr>
          <a:lstStyle>
            <a:lvl1pPr marL="0" indent="0" algn="l">
              <a:buNone/>
              <a:defRPr sz="1800" b="0"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Dial into the conference line with your telephone:</a:t>
            </a:r>
          </a:p>
        </p:txBody>
      </p:sp>
      <p:sp>
        <p:nvSpPr>
          <p:cNvPr id="7" name="Text Placeholder 6"/>
          <p:cNvSpPr>
            <a:spLocks noGrp="1"/>
          </p:cNvSpPr>
          <p:nvPr>
            <p:ph type="body" sz="quarter" idx="10" hasCustomPrompt="1"/>
          </p:nvPr>
        </p:nvSpPr>
        <p:spPr>
          <a:xfrm>
            <a:off x="275167" y="4038600"/>
            <a:ext cx="5486400" cy="609600"/>
          </a:xfrm>
        </p:spPr>
        <p:txBody>
          <a:bodyPr>
            <a:normAutofit/>
          </a:bodyPr>
          <a:lstStyle>
            <a:lvl1pPr marL="0" indent="0">
              <a:buNone/>
              <a:defRPr sz="3200">
                <a:solidFill>
                  <a:schemeClr val="bg1"/>
                </a:solidFill>
                <a:latin typeface="Arial" panose="020B0604020202020204" pitchFamily="34" charset="0"/>
                <a:cs typeface="Arial" panose="020B0604020202020204" pitchFamily="34" charset="0"/>
              </a:defRPr>
            </a:lvl1pPr>
            <a:lvl2pPr marL="227013" indent="0">
              <a:buNone/>
              <a:defRPr/>
            </a:lvl2pPr>
            <a:lvl3pPr marL="461963" indent="0">
              <a:buNone/>
              <a:defRPr/>
            </a:lvl3pPr>
            <a:lvl4pPr marL="687387" indent="0">
              <a:buNone/>
              <a:defRPr/>
            </a:lvl4pPr>
            <a:lvl5pPr marL="914400" indent="0">
              <a:buNone/>
              <a:defRPr/>
            </a:lvl5pPr>
          </a:lstStyle>
          <a:p>
            <a:pPr lvl="0"/>
            <a:r>
              <a:rPr lang="en-US" dirty="0" smtClean="0"/>
              <a:t>Welcome to Today’s Webinar</a:t>
            </a:r>
            <a:endParaRPr lang="en-US" dirty="0"/>
          </a:p>
        </p:txBody>
      </p:sp>
      <p:sp>
        <p:nvSpPr>
          <p:cNvPr id="10" name="Text Placeholder 9"/>
          <p:cNvSpPr>
            <a:spLocks noGrp="1"/>
          </p:cNvSpPr>
          <p:nvPr>
            <p:ph type="body" sz="quarter" idx="11" hasCustomPrompt="1"/>
          </p:nvPr>
        </p:nvSpPr>
        <p:spPr>
          <a:xfrm>
            <a:off x="6096000" y="5418667"/>
            <a:ext cx="2895600" cy="372533"/>
          </a:xfrm>
        </p:spPr>
        <p:txBody>
          <a:bodyPr>
            <a:noAutofit/>
          </a:bodyPr>
          <a:lstStyle>
            <a:lvl1pPr marL="0" indent="0">
              <a:buNone/>
              <a:defRPr sz="1800" b="1">
                <a:solidFill>
                  <a:schemeClr val="bg1"/>
                </a:solidFill>
                <a:latin typeface="Arial" panose="020B0604020202020204" pitchFamily="34" charset="0"/>
                <a:cs typeface="Arial" panose="020B0604020202020204" pitchFamily="34" charset="0"/>
              </a:defRPr>
            </a:lvl1pPr>
            <a:lvl2pPr marL="227013" indent="0">
              <a:buNone/>
              <a:defRPr sz="2000">
                <a:latin typeface="Arial" panose="020B0604020202020204" pitchFamily="34" charset="0"/>
                <a:cs typeface="Arial" panose="020B0604020202020204" pitchFamily="34" charset="0"/>
              </a:defRPr>
            </a:lvl2pPr>
            <a:lvl3pPr marL="461963" indent="0">
              <a:buNone/>
              <a:defRPr sz="2000">
                <a:latin typeface="Arial" panose="020B0604020202020204" pitchFamily="34" charset="0"/>
                <a:cs typeface="Arial" panose="020B0604020202020204" pitchFamily="34" charset="0"/>
              </a:defRPr>
            </a:lvl3pPr>
            <a:lvl4pPr marL="687387" indent="0">
              <a:buNone/>
              <a:defRPr sz="2000">
                <a:latin typeface="Arial" panose="020B0604020202020204" pitchFamily="34" charset="0"/>
                <a:cs typeface="Arial" panose="020B0604020202020204" pitchFamily="34" charset="0"/>
              </a:defRPr>
            </a:lvl4pPr>
            <a:lvl5pPr marL="914400" indent="0">
              <a:buNone/>
              <a:defRPr sz="2000">
                <a:latin typeface="Arial" panose="020B0604020202020204" pitchFamily="34" charset="0"/>
                <a:cs typeface="Arial" panose="020B0604020202020204" pitchFamily="34" charset="0"/>
              </a:defRPr>
            </a:lvl5pPr>
          </a:lstStyle>
          <a:p>
            <a:pPr lvl="0"/>
            <a:r>
              <a:rPr lang="en-US" dirty="0" smtClean="0"/>
              <a:t>(866) 740-1260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8" name="Slide Number Placeholder 18"/>
          <p:cNvSpPr>
            <a:spLocks noGrp="1"/>
          </p:cNvSpPr>
          <p:nvPr>
            <p:ph type="sldNum" sz="quarter" idx="4"/>
          </p:nvPr>
        </p:nvSpPr>
        <p:spPr>
          <a:xfrm>
            <a:off x="381000" y="6172200"/>
            <a:ext cx="2133600" cy="365125"/>
          </a:xfrm>
          <a:prstGeom prst="rect">
            <a:avLst/>
          </a:prstGeom>
        </p:spPr>
        <p:txBody>
          <a:bodyPr vert="horz" lIns="91440" tIns="45720" rIns="91440" bIns="45720" rtlCol="0" anchor="ctr"/>
          <a:lstStyle>
            <a:lvl1pPr algn="l">
              <a:defRPr sz="1000">
                <a:solidFill>
                  <a:schemeClr val="bg1"/>
                </a:solidFill>
                <a:latin typeface="Times New Roman" pitchFamily="18" charset="0"/>
                <a:cs typeface="Times New Roman" pitchFamily="18" charset="0"/>
              </a:defRPr>
            </a:lvl1pPr>
          </a:lstStyle>
          <a:p>
            <a:fld id="{097C91AA-96C8-4E20-ABEE-5180C2A5BFC0}" type="slidenum">
              <a:rPr lang="en-US" smtClean="0"/>
              <a:pPr/>
              <a:t>‹#›</a:t>
            </a:fld>
            <a:endParaRPr lang="en-US" dirty="0"/>
          </a:p>
        </p:txBody>
      </p:sp>
      <p:cxnSp>
        <p:nvCxnSpPr>
          <p:cNvPr id="5" name="Straight Connector 4"/>
          <p:cNvCxnSpPr/>
          <p:nvPr userDrawn="1"/>
        </p:nvCxnSpPr>
        <p:spPr>
          <a:xfrm>
            <a:off x="457200" y="1371600"/>
            <a:ext cx="8229600" cy="0"/>
          </a:xfrm>
          <a:prstGeom prst="line">
            <a:avLst/>
          </a:prstGeom>
          <a:ln>
            <a:solidFill>
              <a:srgbClr val="0037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67000"/>
            <a:ext cx="7772400" cy="1143000"/>
          </a:xfrm>
        </p:spPr>
        <p:txBody>
          <a:bodyPr anchor="b">
            <a:normAutofit/>
          </a:bodyPr>
          <a:lstStyle>
            <a:lvl1pPr algn="l">
              <a:defRPr sz="3200" b="1" cap="all">
                <a:solidFill>
                  <a:srgbClr val="003745"/>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962400"/>
            <a:ext cx="7772400" cy="444500"/>
          </a:xfrm>
        </p:spPr>
        <p:txBody>
          <a:bodyPr anchor="b"/>
          <a:lstStyle>
            <a:lvl1pPr marL="0" indent="0">
              <a:buNone/>
              <a:defRPr sz="2000">
                <a:solidFill>
                  <a:srgbClr val="0D948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0999"/>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1910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5" name="Straight Connector 4"/>
          <p:cNvCxnSpPr/>
          <p:nvPr userDrawn="1"/>
        </p:nvCxnSpPr>
        <p:spPr>
          <a:xfrm>
            <a:off x="457200" y="1371600"/>
            <a:ext cx="8229600" cy="0"/>
          </a:xfrm>
          <a:prstGeom prst="line">
            <a:avLst/>
          </a:prstGeom>
          <a:ln>
            <a:solidFill>
              <a:srgbClr val="003745"/>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0"/>
          </p:nvPr>
        </p:nvSpPr>
        <p:spPr>
          <a:xfrm>
            <a:off x="381000" y="6188075"/>
            <a:ext cx="2133600" cy="365125"/>
          </a:xfrm>
        </p:spPr>
        <p:txBody>
          <a:bodyPr/>
          <a:lstStyle/>
          <a:p>
            <a:fld id="{097C91AA-96C8-4E20-ABEE-5180C2A5BFC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097C91AA-96C8-4E20-ABEE-5180C2A5BFC0}" type="slidenum">
              <a:rPr lang="en-US" smtClean="0"/>
              <a:pPr/>
              <a:t>‹#›</a:t>
            </a:fld>
            <a:endParaRPr lang="en-US" dirty="0"/>
          </a:p>
        </p:txBody>
      </p:sp>
      <p:cxnSp>
        <p:nvCxnSpPr>
          <p:cNvPr id="4" name="Straight Connector 3"/>
          <p:cNvCxnSpPr/>
          <p:nvPr userDrawn="1"/>
        </p:nvCxnSpPr>
        <p:spPr>
          <a:xfrm>
            <a:off x="457200" y="1371600"/>
            <a:ext cx="8229600" cy="0"/>
          </a:xfrm>
          <a:prstGeom prst="line">
            <a:avLst/>
          </a:prstGeom>
          <a:ln>
            <a:solidFill>
              <a:srgbClr val="0037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097C91AA-96C8-4E20-ABEE-5180C2A5BFC0}"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6019800"/>
            <a:ext cx="9144000" cy="685800"/>
          </a:xfrm>
          <a:prstGeom prst="rect">
            <a:avLst/>
          </a:prstGeom>
        </p:spPr>
      </p:pic>
      <p:sp>
        <p:nvSpPr>
          <p:cNvPr id="3" name="Text Placeholder 2"/>
          <p:cNvSpPr>
            <a:spLocks noGrp="1"/>
          </p:cNvSpPr>
          <p:nvPr>
            <p:ph type="body" idx="1"/>
          </p:nvPr>
        </p:nvSpPr>
        <p:spPr>
          <a:xfrm>
            <a:off x="457200" y="1600200"/>
            <a:ext cx="8229600" cy="41147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457200" y="274638"/>
            <a:ext cx="7315200" cy="944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9" name="Slide Number Placeholder 18"/>
          <p:cNvSpPr>
            <a:spLocks noGrp="1"/>
          </p:cNvSpPr>
          <p:nvPr>
            <p:ph type="sldNum" sz="quarter" idx="4"/>
          </p:nvPr>
        </p:nvSpPr>
        <p:spPr>
          <a:xfrm>
            <a:off x="381000" y="6188075"/>
            <a:ext cx="2133600" cy="365125"/>
          </a:xfrm>
          <a:prstGeom prst="rect">
            <a:avLst/>
          </a:prstGeom>
        </p:spPr>
        <p:txBody>
          <a:bodyPr vert="horz" lIns="91440" tIns="45720" rIns="91440" bIns="45720" rtlCol="0" anchor="ctr"/>
          <a:lstStyle>
            <a:lvl1pPr algn="l">
              <a:defRPr sz="1000">
                <a:solidFill>
                  <a:schemeClr val="bg1"/>
                </a:solidFill>
                <a:latin typeface="Times New Roman" pitchFamily="18" charset="0"/>
                <a:cs typeface="Times New Roman" pitchFamily="18" charset="0"/>
              </a:defRPr>
            </a:lvl1pPr>
          </a:lstStyle>
          <a:p>
            <a:fld id="{097C91AA-96C8-4E20-ABEE-5180C2A5BFC0}" type="slidenum">
              <a:rPr lang="en-US" smtClean="0"/>
              <a:pPr/>
              <a:t>‹#›</a:t>
            </a:fld>
            <a:endParaRPr lang="en-US" dirty="0"/>
          </a:p>
        </p:txBody>
      </p:sp>
      <p:pic>
        <p:nvPicPr>
          <p:cNvPr id="18" name="Picture 1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620000" y="6172200"/>
            <a:ext cx="1186543" cy="304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rgbClr val="003745"/>
          </a:solidFill>
          <a:latin typeface="Arial" pitchFamily="34" charset="0"/>
          <a:ea typeface="+mj-ea"/>
          <a:cs typeface="Arial" pitchFamily="34" charset="0"/>
        </a:defRPr>
      </a:lvl1pPr>
    </p:titleStyle>
    <p:bodyStyle>
      <a:lvl1pPr marL="227013" indent="-227013"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461963" indent="-234950" algn="l" defTabSz="914400" rtl="0" eaLnBrk="1" latinLnBrk="0" hangingPunct="1">
        <a:spcBef>
          <a:spcPct val="20000"/>
        </a:spcBef>
        <a:buFont typeface="Arial" pitchFamily="34" charset="0"/>
        <a:buChar char="–"/>
        <a:defRPr sz="2000" kern="1200">
          <a:solidFill>
            <a:srgbClr val="0D948F"/>
          </a:solidFill>
          <a:latin typeface="Times New Roman" pitchFamily="18" charset="0"/>
          <a:ea typeface="+mn-ea"/>
          <a:cs typeface="Times New Roman" pitchFamily="18" charset="0"/>
        </a:defRPr>
      </a:lvl2pPr>
      <a:lvl3pPr marL="687388" indent="-225425" algn="l" defTabSz="914400" rtl="0" eaLnBrk="1" latinLnBrk="0" hangingPunct="1">
        <a:spcBef>
          <a:spcPct val="20000"/>
        </a:spcBef>
        <a:buFont typeface="Arial" pitchFamily="34" charset="0"/>
        <a:buChar char="•"/>
        <a:defRPr sz="1800" kern="1200">
          <a:solidFill>
            <a:schemeClr val="tx1">
              <a:lumMod val="65000"/>
              <a:lumOff val="35000"/>
            </a:schemeClr>
          </a:solidFill>
          <a:latin typeface="Times New Roman" pitchFamily="18" charset="0"/>
          <a:ea typeface="+mn-ea"/>
          <a:cs typeface="Times New Roman" pitchFamily="18" charset="0"/>
        </a:defRPr>
      </a:lvl3pPr>
      <a:lvl4pPr marL="914400" indent="-227013" algn="l" defTabSz="914400" rtl="0" eaLnBrk="1" latinLnBrk="0" hangingPunct="1">
        <a:spcBef>
          <a:spcPct val="20000"/>
        </a:spcBef>
        <a:buFont typeface="Arial" pitchFamily="34" charset="0"/>
        <a:buChar char="–"/>
        <a:defRPr sz="1600" kern="1200">
          <a:solidFill>
            <a:schemeClr val="bg1">
              <a:lumMod val="65000"/>
            </a:schemeClr>
          </a:solidFill>
          <a:latin typeface="Times New Roman" pitchFamily="18" charset="0"/>
          <a:ea typeface="+mn-ea"/>
          <a:cs typeface="Times New Roman" pitchFamily="18" charset="0"/>
        </a:defRPr>
      </a:lvl4pPr>
      <a:lvl5pPr marL="1141413" indent="-227013" algn="l" defTabSz="914400" rtl="0" eaLnBrk="1" latinLnBrk="0" hangingPunct="1">
        <a:spcBef>
          <a:spcPct val="20000"/>
        </a:spcBef>
        <a:buFont typeface="Arial" pitchFamily="34" charset="0"/>
        <a:buChar char="»"/>
        <a:defRPr sz="1600" kern="1200">
          <a:solidFill>
            <a:schemeClr val="bg1">
              <a:lumMod val="65000"/>
            </a:schemeClr>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08112"/>
            <a:ext cx="5786907" cy="1059287"/>
          </a:xfrm>
        </p:spPr>
        <p:txBody>
          <a:bodyPr>
            <a:noAutofit/>
          </a:bodyPr>
          <a:lstStyle/>
          <a:p>
            <a:r>
              <a:rPr lang="en-US" sz="2000" dirty="0" smtClean="0">
                <a:effectLst/>
                <a:latin typeface="+mn-lt"/>
              </a:rPr>
              <a:t/>
            </a:r>
            <a:br>
              <a:rPr lang="en-US" sz="2000" dirty="0" smtClean="0">
                <a:effectLst/>
                <a:latin typeface="+mn-lt"/>
              </a:rPr>
            </a:br>
            <a:r>
              <a:rPr lang="en-US" sz="2000" dirty="0">
                <a:effectLst/>
              </a:rPr>
              <a:t>Prevention of Perioperative Pressure </a:t>
            </a:r>
            <a:r>
              <a:rPr lang="en-US" sz="2000" dirty="0" smtClean="0">
                <a:effectLst/>
              </a:rPr>
              <a:t>Ulcers Tool </a:t>
            </a:r>
            <a:r>
              <a:rPr lang="en-US" sz="2000" dirty="0">
                <a:effectLst/>
              </a:rPr>
              <a:t>Kit</a:t>
            </a:r>
            <a:endParaRPr lang="en-US" dirty="0">
              <a:latin typeface="+mn-lt"/>
              <a:ea typeface="Verdana" panose="020B0604030504040204" pitchFamily="34" charset="0"/>
              <a:cs typeface="Verdana" panose="020B0604030504040204" pitchFamily="34" charset="0"/>
            </a:endParaRPr>
          </a:p>
        </p:txBody>
      </p:sp>
      <p:sp>
        <p:nvSpPr>
          <p:cNvPr id="3" name="Rectangle 2"/>
          <p:cNvSpPr/>
          <p:nvPr/>
        </p:nvSpPr>
        <p:spPr>
          <a:xfrm>
            <a:off x="152400" y="1828800"/>
            <a:ext cx="8839200" cy="523220"/>
          </a:xfrm>
          <a:prstGeom prst="rect">
            <a:avLst/>
          </a:prstGeom>
        </p:spPr>
        <p:txBody>
          <a:bodyPr wrap="square">
            <a:spAutoFit/>
          </a:bodyPr>
          <a:lstStyle/>
          <a:p>
            <a:r>
              <a:rPr lang="en-US" sz="2800" b="1" dirty="0" smtClean="0">
                <a:solidFill>
                  <a:srgbClr val="FFFF00"/>
                </a:solidFill>
                <a:latin typeface="Arial" panose="020B0604020202020204" pitchFamily="34" charset="0"/>
                <a:cs typeface="Arial" panose="020B0604020202020204" pitchFamily="34" charset="0"/>
              </a:rPr>
              <a:t>Faculty Disclosure</a:t>
            </a:r>
            <a:endParaRPr lang="en-US" sz="2800" b="1" dirty="0">
              <a:solidFill>
                <a:srgbClr val="FFFF00"/>
              </a:solidFill>
              <a:latin typeface="Arial" panose="020B0604020202020204" pitchFamily="34" charset="0"/>
              <a:cs typeface="Arial" panose="020B0604020202020204" pitchFamily="34" charset="0"/>
            </a:endParaRPr>
          </a:p>
        </p:txBody>
      </p:sp>
      <p:sp>
        <p:nvSpPr>
          <p:cNvPr id="4" name="TextBox 3"/>
          <p:cNvSpPr txBox="1"/>
          <p:nvPr/>
        </p:nvSpPr>
        <p:spPr>
          <a:xfrm>
            <a:off x="304800" y="6096000"/>
            <a:ext cx="6400799" cy="646331"/>
          </a:xfrm>
          <a:prstGeom prst="rect">
            <a:avLst/>
          </a:prstGeom>
          <a:noFill/>
        </p:spPr>
        <p:txBody>
          <a:bodyPr wrap="square" rtlCol="0">
            <a:spAutoFit/>
          </a:bodyPr>
          <a:lstStyle/>
          <a:p>
            <a:pPr algn="ctr"/>
            <a:r>
              <a:rPr lang="en-US"/>
              <a:t>Funded in part by grants from Sage Products, LLC and Medtronic through the AORN Foundation.</a:t>
            </a:r>
            <a:endParaRPr lang="en-US" dirty="0"/>
          </a:p>
        </p:txBody>
      </p:sp>
    </p:spTree>
    <p:extLst>
      <p:ext uri="{BB962C8B-B14F-4D97-AF65-F5344CB8AC3E}">
        <p14:creationId xmlns:p14="http://schemas.microsoft.com/office/powerpoint/2010/main" val="3404708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609600" y="1524000"/>
            <a:ext cx="8077200" cy="4114800"/>
          </a:xfrm>
        </p:spPr>
        <p:txBody>
          <a:bodyPr>
            <a:normAutofit fontScale="77500" lnSpcReduction="20000"/>
          </a:bodyPr>
          <a:lstStyle/>
          <a:p>
            <a:pPr>
              <a:spcBef>
                <a:spcPct val="0"/>
              </a:spcBef>
              <a:spcAft>
                <a:spcPct val="0"/>
              </a:spcAft>
              <a:buFont typeface="Arial" panose="020B0604020202020204" pitchFamily="34" charset="0"/>
              <a:buNone/>
            </a:pPr>
            <a:endParaRPr lang="en-US" altLang="en-US" sz="2400" dirty="0" smtClean="0">
              <a:cs typeface="Arial" panose="020B0604020202020204" pitchFamily="34" charset="0"/>
            </a:endParaRPr>
          </a:p>
          <a:p>
            <a:pPr>
              <a:spcBef>
                <a:spcPct val="0"/>
              </a:spcBef>
              <a:spcAft>
                <a:spcPct val="0"/>
              </a:spcAft>
              <a:buFont typeface="Arial" panose="020B0604020202020204" pitchFamily="34" charset="0"/>
              <a:buNone/>
            </a:pPr>
            <a:r>
              <a:rPr lang="en-US" altLang="en-US" sz="2400" dirty="0" smtClean="0">
                <a:latin typeface="Arial" panose="020B0604020202020204" pitchFamily="34" charset="0"/>
                <a:cs typeface="Arial" panose="020B0604020202020204" pitchFamily="34" charset="0"/>
              </a:rPr>
              <a:t>	</a:t>
            </a:r>
            <a:r>
              <a:rPr lang="en-US" altLang="en-US" sz="1700" b="1" dirty="0" smtClean="0">
                <a:latin typeface="+mn-lt"/>
                <a:cs typeface="Arial" panose="020B0604020202020204" pitchFamily="34" charset="0"/>
              </a:rPr>
              <a:t>Susan K. Bakewell, MS, RN-BC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Director, Perioperative Education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AORN Nursing Department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Denver, CO </a:t>
            </a:r>
          </a:p>
          <a:p>
            <a:pPr lvl="1">
              <a:spcBef>
                <a:spcPct val="0"/>
              </a:spcBef>
              <a:spcAft>
                <a:spcPct val="0"/>
              </a:spcAft>
              <a:buFont typeface="Arial" panose="020B0604020202020204" pitchFamily="34" charset="0"/>
              <a:buNone/>
            </a:pPr>
            <a:r>
              <a:rPr lang="en-US" altLang="en-US" sz="1700" i="1" dirty="0" smtClean="0">
                <a:solidFill>
                  <a:schemeClr val="tx1"/>
                </a:solidFill>
                <a:latin typeface="+mn-lt"/>
                <a:cs typeface="Arial" panose="020B0604020202020204" pitchFamily="34" charset="0"/>
              </a:rPr>
              <a:t>Disclosure: No Conflict </a:t>
            </a:r>
          </a:p>
          <a:p>
            <a:pPr>
              <a:spcBef>
                <a:spcPct val="0"/>
              </a:spcBef>
              <a:spcAft>
                <a:spcPct val="0"/>
              </a:spcAft>
              <a:buFont typeface="Arial" panose="020B0604020202020204" pitchFamily="34" charset="0"/>
              <a:buNone/>
            </a:pPr>
            <a:endParaRPr lang="en-US" altLang="en-US" sz="1700" dirty="0" smtClean="0">
              <a:latin typeface="+mn-lt"/>
              <a:cs typeface="Arial" panose="020B0604020202020204" pitchFamily="34" charset="0"/>
            </a:endParaRPr>
          </a:p>
          <a:p>
            <a:pPr>
              <a:spcBef>
                <a:spcPct val="0"/>
              </a:spcBef>
              <a:spcAft>
                <a:spcPct val="0"/>
              </a:spcAft>
              <a:buFont typeface="Arial" panose="020B0604020202020204" pitchFamily="34" charset="0"/>
              <a:buNone/>
            </a:pPr>
            <a:r>
              <a:rPr lang="en-US" altLang="en-US" sz="1700" dirty="0" smtClean="0">
                <a:latin typeface="+mn-lt"/>
                <a:cs typeface="Arial" panose="020B0604020202020204" pitchFamily="34" charset="0"/>
              </a:rPr>
              <a:t> 	</a:t>
            </a:r>
            <a:r>
              <a:rPr lang="en-US" altLang="en-US" sz="1700" b="1" dirty="0" smtClean="0">
                <a:latin typeface="+mn-lt"/>
                <a:cs typeface="Arial" panose="020B0604020202020204" pitchFamily="34" charset="0"/>
              </a:rPr>
              <a:t>Ellice Mellinger, MS, BSN, RN, CNOR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Senior Perioperative Education Specialist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AORN Nursing Department </a:t>
            </a:r>
          </a:p>
          <a:p>
            <a:pPr lvl="1">
              <a:spcBef>
                <a:spcPct val="0"/>
              </a:spcBef>
              <a:spcAft>
                <a:spcPct val="0"/>
              </a:spcAft>
              <a:buFont typeface="Arial" panose="020B0604020202020204" pitchFamily="34" charset="0"/>
              <a:buNone/>
            </a:pPr>
            <a:r>
              <a:rPr lang="en-US" altLang="en-US" sz="1700" dirty="0" smtClean="0">
                <a:solidFill>
                  <a:schemeClr val="tx1"/>
                </a:solidFill>
                <a:latin typeface="+mn-lt"/>
                <a:cs typeface="Arial" panose="020B0604020202020204" pitchFamily="34" charset="0"/>
              </a:rPr>
              <a:t>Denver, CO </a:t>
            </a:r>
          </a:p>
          <a:p>
            <a:pPr lvl="1">
              <a:spcBef>
                <a:spcPct val="0"/>
              </a:spcBef>
              <a:spcAft>
                <a:spcPct val="0"/>
              </a:spcAft>
              <a:buFont typeface="Arial" panose="020B0604020202020204" pitchFamily="34" charset="0"/>
              <a:buNone/>
            </a:pPr>
            <a:r>
              <a:rPr lang="en-US" altLang="en-US" sz="1700" i="1" dirty="0" smtClean="0">
                <a:solidFill>
                  <a:schemeClr val="tx1"/>
                </a:solidFill>
                <a:latin typeface="+mn-lt"/>
                <a:cs typeface="Arial" panose="020B0604020202020204" pitchFamily="34" charset="0"/>
              </a:rPr>
              <a:t>Disclosure: No Conflict </a:t>
            </a:r>
          </a:p>
          <a:p>
            <a:pPr lvl="1">
              <a:spcBef>
                <a:spcPct val="0"/>
              </a:spcBef>
              <a:spcAft>
                <a:spcPct val="0"/>
              </a:spcAft>
              <a:buFont typeface="Arial" panose="020B0604020202020204" pitchFamily="34" charset="0"/>
              <a:buNone/>
            </a:pPr>
            <a:endParaRPr lang="en-US" altLang="en-US" sz="1700" i="1" dirty="0">
              <a:solidFill>
                <a:schemeClr val="tx1"/>
              </a:solidFill>
              <a:latin typeface="+mn-lt"/>
              <a:cs typeface="Arial" panose="020B0604020202020204" pitchFamily="34" charset="0"/>
            </a:endParaRPr>
          </a:p>
          <a:p>
            <a:pPr marL="0" indent="0">
              <a:buNone/>
            </a:pPr>
            <a:r>
              <a:rPr lang="en-US" dirty="0"/>
              <a:t> </a:t>
            </a:r>
            <a:r>
              <a:rPr lang="en-US" dirty="0" smtClean="0"/>
              <a:t>  </a:t>
            </a:r>
            <a:r>
              <a:rPr lang="en-US" sz="1700" b="1" dirty="0" smtClean="0">
                <a:latin typeface="Calibri" panose="020F0502020204030204" pitchFamily="34" charset="0"/>
              </a:rPr>
              <a:t>Lisa </a:t>
            </a:r>
            <a:r>
              <a:rPr lang="en-US" sz="1700" b="1" dirty="0">
                <a:latin typeface="Calibri" panose="020F0502020204030204" pitchFamily="34" charset="0"/>
              </a:rPr>
              <a:t>Spruce, DNP, RN, CNS-CP, CNOR, ACNS, ACNP, FAAN</a:t>
            </a:r>
          </a:p>
          <a:p>
            <a:pPr marL="0" indent="0">
              <a:buNone/>
            </a:pPr>
            <a:r>
              <a:rPr lang="en-US" sz="1700" dirty="0" smtClean="0">
                <a:latin typeface="Calibri" panose="020F0502020204030204" pitchFamily="34" charset="0"/>
              </a:rPr>
              <a:t>     </a:t>
            </a:r>
            <a:r>
              <a:rPr lang="en-US" sz="1700" dirty="0" smtClean="0">
                <a:latin typeface="+mn-lt"/>
              </a:rPr>
              <a:t>Director</a:t>
            </a:r>
            <a:r>
              <a:rPr lang="en-US" sz="1700" dirty="0">
                <a:latin typeface="+mn-lt"/>
              </a:rPr>
              <a:t>, Evidence-Based Perioperative Practice</a:t>
            </a:r>
          </a:p>
          <a:p>
            <a:pPr lvl="1">
              <a:spcBef>
                <a:spcPct val="0"/>
              </a:spcBef>
              <a:spcAft>
                <a:spcPct val="0"/>
              </a:spcAft>
              <a:buNone/>
            </a:pPr>
            <a:r>
              <a:rPr lang="en-US" altLang="en-US" sz="1700" dirty="0" smtClean="0">
                <a:solidFill>
                  <a:schemeClr val="tx1"/>
                </a:solidFill>
                <a:latin typeface="+mn-lt"/>
                <a:cs typeface="Arial" panose="020B0604020202020204" pitchFamily="34" charset="0"/>
              </a:rPr>
              <a:t>AORN </a:t>
            </a:r>
            <a:r>
              <a:rPr lang="en-US" altLang="en-US" sz="1700" dirty="0">
                <a:solidFill>
                  <a:schemeClr val="tx1"/>
                </a:solidFill>
                <a:latin typeface="+mn-lt"/>
                <a:cs typeface="Arial" panose="020B0604020202020204" pitchFamily="34" charset="0"/>
              </a:rPr>
              <a:t>Nursing Department </a:t>
            </a:r>
          </a:p>
          <a:p>
            <a:pPr lvl="1">
              <a:spcBef>
                <a:spcPct val="0"/>
              </a:spcBef>
              <a:spcAft>
                <a:spcPct val="0"/>
              </a:spcAft>
              <a:buNone/>
            </a:pPr>
            <a:r>
              <a:rPr lang="en-US" altLang="en-US" sz="1700" dirty="0">
                <a:solidFill>
                  <a:schemeClr val="tx1"/>
                </a:solidFill>
                <a:latin typeface="+mn-lt"/>
                <a:cs typeface="Arial" panose="020B0604020202020204" pitchFamily="34" charset="0"/>
              </a:rPr>
              <a:t>Denver, CO </a:t>
            </a:r>
          </a:p>
          <a:p>
            <a:pPr lvl="1">
              <a:spcBef>
                <a:spcPct val="0"/>
              </a:spcBef>
              <a:spcAft>
                <a:spcPct val="0"/>
              </a:spcAft>
              <a:buNone/>
            </a:pPr>
            <a:r>
              <a:rPr lang="en-US" altLang="en-US" sz="1700" i="1" dirty="0">
                <a:solidFill>
                  <a:schemeClr val="tx1"/>
                </a:solidFill>
                <a:latin typeface="+mn-lt"/>
                <a:cs typeface="Arial" panose="020B0604020202020204" pitchFamily="34" charset="0"/>
              </a:rPr>
              <a:t>Disclosure: No Conflict </a:t>
            </a:r>
          </a:p>
          <a:p>
            <a:pPr>
              <a:spcBef>
                <a:spcPct val="0"/>
              </a:spcBef>
              <a:spcAft>
                <a:spcPct val="0"/>
              </a:spcAft>
              <a:buFont typeface="Arial" panose="020B0604020202020204" pitchFamily="34" charset="0"/>
              <a:buNone/>
            </a:pPr>
            <a:endParaRPr lang="en-US" altLang="en-US" sz="1400" dirty="0" smtClean="0">
              <a:latin typeface="Garamond" panose="02020404030301010803" pitchFamily="18" charset="0"/>
            </a:endParaRPr>
          </a:p>
          <a:p>
            <a:pPr>
              <a:spcBef>
                <a:spcPct val="0"/>
              </a:spcBef>
              <a:spcAft>
                <a:spcPct val="0"/>
              </a:spcAft>
              <a:buFont typeface="Arial" panose="020B0604020202020204" pitchFamily="34" charset="0"/>
              <a:buNone/>
            </a:pPr>
            <a:r>
              <a:rPr lang="en-US" altLang="en-US" dirty="0" smtClean="0">
                <a:latin typeface="Garamond" panose="02020404030301010803" pitchFamily="18" charset="0"/>
              </a:rPr>
              <a:t/>
            </a:r>
            <a:br>
              <a:rPr lang="en-US" altLang="en-US" dirty="0" smtClean="0">
                <a:latin typeface="Garamond" panose="02020404030301010803" pitchFamily="18" charset="0"/>
              </a:rPr>
            </a:br>
            <a:endParaRPr lang="en-US" altLang="en-US" dirty="0" smtClean="0">
              <a:latin typeface="Garamond" panose="02020404030301010803" pitchFamily="18" charset="0"/>
            </a:endParaRPr>
          </a:p>
          <a:p>
            <a:pPr>
              <a:spcBef>
                <a:spcPct val="0"/>
              </a:spcBef>
              <a:buFont typeface="Arial" panose="020B0604020202020204" pitchFamily="34" charset="0"/>
              <a:buNone/>
            </a:pPr>
            <a:endParaRPr lang="en-US" altLang="en-US" dirty="0" smtClean="0"/>
          </a:p>
        </p:txBody>
      </p:sp>
      <p:sp>
        <p:nvSpPr>
          <p:cNvPr id="6147" name="Title 2"/>
          <p:cNvSpPr>
            <a:spLocks noGrp="1"/>
          </p:cNvSpPr>
          <p:nvPr>
            <p:ph type="title"/>
          </p:nvPr>
        </p:nvSpPr>
        <p:spPr/>
        <p:txBody>
          <a:bodyPr/>
          <a:lstStyle/>
          <a:p>
            <a:pPr algn="ctr"/>
            <a:r>
              <a:rPr lang="en-US" altLang="en-US" dirty="0" smtClean="0"/>
              <a:t>Planning Committee</a:t>
            </a:r>
          </a:p>
        </p:txBody>
      </p:sp>
    </p:spTree>
    <p:extLst>
      <p:ext uri="{BB962C8B-B14F-4D97-AF65-F5344CB8AC3E}">
        <p14:creationId xmlns:p14="http://schemas.microsoft.com/office/powerpoint/2010/main" val="1446904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SzPct val="70000"/>
              <a:buNone/>
              <a:defRPr/>
            </a:pPr>
            <a:r>
              <a:rPr lang="en-US" dirty="0"/>
              <a:t>AORN’s policy is that the subject matter experts for this product must disclose any financial relationship in </a:t>
            </a:r>
            <a:r>
              <a:rPr lang="en-US" dirty="0" smtClean="0"/>
              <a:t>a </a:t>
            </a:r>
            <a:r>
              <a:rPr lang="en-US" dirty="0"/>
              <a:t>company providing grant funds and/or a company whose product(s) may be discussed or used during the </a:t>
            </a:r>
            <a:r>
              <a:rPr lang="en-US" dirty="0" smtClean="0"/>
              <a:t>educational </a:t>
            </a:r>
            <a:r>
              <a:rPr lang="en-US" dirty="0"/>
              <a:t>activity. Financial disclosure will include the name of the company and/or product and the type of financial relationship, and includes relationships that are in place at the time of the activity or were in place in the 12 months preceding the activity.  Disclosures for this activity are indicated according to the following numeric categories:</a:t>
            </a:r>
          </a:p>
          <a:p>
            <a:pPr marL="428625" indent="0">
              <a:lnSpc>
                <a:spcPct val="110000"/>
              </a:lnSpc>
              <a:spcAft>
                <a:spcPts val="225"/>
              </a:spcAft>
              <a:buSzPct val="70000"/>
              <a:buNone/>
              <a:defRPr/>
            </a:pPr>
            <a:r>
              <a:rPr lang="en-US" dirty="0"/>
              <a:t>1. Consultant/Speaker’s Bureau 		</a:t>
            </a:r>
            <a:r>
              <a:rPr lang="en-US" dirty="0" smtClean="0"/>
              <a:t>2</a:t>
            </a:r>
            <a:r>
              <a:rPr lang="en-US" dirty="0"/>
              <a:t>. Employee </a:t>
            </a:r>
          </a:p>
          <a:p>
            <a:pPr marL="428625" indent="0">
              <a:lnSpc>
                <a:spcPct val="110000"/>
              </a:lnSpc>
              <a:spcAft>
                <a:spcPts val="225"/>
              </a:spcAft>
              <a:buSzPct val="70000"/>
              <a:buNone/>
              <a:defRPr/>
            </a:pPr>
            <a:r>
              <a:rPr lang="en-US" dirty="0"/>
              <a:t>3. Stockholder 				4. Product Designer </a:t>
            </a:r>
          </a:p>
          <a:p>
            <a:pPr marL="428625" indent="0">
              <a:lnSpc>
                <a:spcPct val="110000"/>
              </a:lnSpc>
              <a:spcAft>
                <a:spcPts val="225"/>
              </a:spcAft>
              <a:buSzPct val="70000"/>
              <a:buNone/>
              <a:defRPr/>
            </a:pPr>
            <a:r>
              <a:rPr lang="en-US" dirty="0"/>
              <a:t>5. Grant/Research Support 			6. Other relationship (specify) </a:t>
            </a:r>
          </a:p>
          <a:p>
            <a:pPr marL="428625" indent="0">
              <a:lnSpc>
                <a:spcPct val="110000"/>
              </a:lnSpc>
              <a:spcAft>
                <a:spcPts val="225"/>
              </a:spcAft>
              <a:buSzPct val="70000"/>
              <a:buNone/>
              <a:defRPr/>
            </a:pPr>
            <a:r>
              <a:rPr lang="en-US" dirty="0"/>
              <a:t>7. No conflict of interest</a:t>
            </a:r>
          </a:p>
          <a:p>
            <a:endParaRPr lang="en-US" dirty="0"/>
          </a:p>
        </p:txBody>
      </p:sp>
      <p:sp>
        <p:nvSpPr>
          <p:cNvPr id="3" name="Title 2"/>
          <p:cNvSpPr>
            <a:spLocks noGrp="1"/>
          </p:cNvSpPr>
          <p:nvPr>
            <p:ph type="title"/>
          </p:nvPr>
        </p:nvSpPr>
        <p:spPr/>
        <p:txBody>
          <a:bodyPr/>
          <a:lstStyle/>
          <a:p>
            <a:r>
              <a:rPr lang="en-US" altLang="en-US" dirty="0"/>
              <a:t>Subject Matter Experts</a:t>
            </a:r>
            <a:endParaRPr lang="en-US" dirty="0"/>
          </a:p>
        </p:txBody>
      </p:sp>
      <p:sp>
        <p:nvSpPr>
          <p:cNvPr id="4" name="Slide Number Placeholder 3"/>
          <p:cNvSpPr>
            <a:spLocks noGrp="1"/>
          </p:cNvSpPr>
          <p:nvPr>
            <p:ph type="sldNum" sz="quarter" idx="4"/>
          </p:nvPr>
        </p:nvSpPr>
        <p:spPr/>
        <p:txBody>
          <a:bodyPr/>
          <a:lstStyle/>
          <a:p>
            <a:fld id="{097C91AA-96C8-4E20-ABEE-5180C2A5BFC0}" type="slidenum">
              <a:rPr lang="en-US" smtClean="0"/>
              <a:pPr/>
              <a:t>3</a:t>
            </a:fld>
            <a:endParaRPr lang="en-US" dirty="0"/>
          </a:p>
        </p:txBody>
      </p:sp>
    </p:spTree>
    <p:extLst>
      <p:ext uri="{BB962C8B-B14F-4D97-AF65-F5344CB8AC3E}">
        <p14:creationId xmlns:p14="http://schemas.microsoft.com/office/powerpoint/2010/main" val="1144858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Subject Matter Experts</a:t>
            </a:r>
            <a:endParaRPr lang="en-US" dirty="0"/>
          </a:p>
        </p:txBody>
      </p:sp>
      <p:sp>
        <p:nvSpPr>
          <p:cNvPr id="6" name="Content Placeholder 5"/>
          <p:cNvSpPr>
            <a:spLocks noGrp="1"/>
          </p:cNvSpPr>
          <p:nvPr>
            <p:ph sz="half" idx="1"/>
          </p:nvPr>
        </p:nvSpPr>
        <p:spPr>
          <a:xfrm>
            <a:off x="429491" y="1828800"/>
            <a:ext cx="4038600" cy="4190999"/>
          </a:xfrm>
        </p:spPr>
        <p:txBody>
          <a:bodyPr>
            <a:normAutofit fontScale="92500" lnSpcReduction="10000"/>
          </a:bodyPr>
          <a:lstStyle/>
          <a:p>
            <a:pPr>
              <a:lnSpc>
                <a:spcPct val="110000"/>
              </a:lnSpc>
              <a:spcBef>
                <a:spcPts val="0"/>
              </a:spcBef>
              <a:buNone/>
            </a:pPr>
            <a:endParaRPr lang="en-US" sz="1200" b="1" dirty="0" smtClean="0">
              <a:latin typeface="Calibri" panose="020F0502020204030204" pitchFamily="34" charset="0"/>
            </a:endParaRPr>
          </a:p>
          <a:p>
            <a:pPr>
              <a:lnSpc>
                <a:spcPct val="110000"/>
              </a:lnSpc>
              <a:spcBef>
                <a:spcPts val="0"/>
              </a:spcBef>
              <a:buNone/>
            </a:pPr>
            <a:r>
              <a:rPr lang="en-US" sz="1200" b="1" dirty="0" smtClean="0">
                <a:latin typeface="Calibri" panose="020F0502020204030204" pitchFamily="34" charset="0"/>
              </a:rPr>
              <a:t>Debra </a:t>
            </a:r>
            <a:r>
              <a:rPr lang="en-US" sz="1200" b="1" dirty="0">
                <a:latin typeface="Calibri" panose="020F0502020204030204" pitchFamily="34" charset="0"/>
              </a:rPr>
              <a:t>L. Fawcett, PhD, RN </a:t>
            </a:r>
          </a:p>
          <a:p>
            <a:pPr>
              <a:lnSpc>
                <a:spcPct val="110000"/>
              </a:lnSpc>
              <a:spcBef>
                <a:spcPts val="0"/>
              </a:spcBef>
              <a:buNone/>
            </a:pPr>
            <a:r>
              <a:rPr lang="en-US" sz="1200" dirty="0">
                <a:latin typeface="Calibri" panose="020F0502020204030204" pitchFamily="34" charset="0"/>
                <a:cs typeface="Arial" panose="020B0604020202020204" pitchFamily="34" charset="0"/>
              </a:rPr>
              <a:t>Manager, Infection Prevention and Control </a:t>
            </a:r>
          </a:p>
          <a:p>
            <a:pPr>
              <a:lnSpc>
                <a:spcPct val="110000"/>
              </a:lnSpc>
              <a:spcBef>
                <a:spcPts val="0"/>
              </a:spcBef>
              <a:buNone/>
            </a:pPr>
            <a:r>
              <a:rPr lang="en-US" sz="1200" dirty="0" err="1">
                <a:latin typeface="Calibri" panose="020F0502020204030204" pitchFamily="34" charset="0"/>
                <a:cs typeface="Arial" panose="020B0604020202020204" pitchFamily="34" charset="0"/>
              </a:rPr>
              <a:t>Eskenazi</a:t>
            </a:r>
            <a:r>
              <a:rPr lang="en-US" sz="1200" dirty="0">
                <a:latin typeface="Calibri" panose="020F0502020204030204" pitchFamily="34" charset="0"/>
                <a:cs typeface="Arial" panose="020B0604020202020204" pitchFamily="34" charset="0"/>
              </a:rPr>
              <a:t> Health Services</a:t>
            </a:r>
          </a:p>
          <a:p>
            <a:pPr>
              <a:lnSpc>
                <a:spcPct val="110000"/>
              </a:lnSpc>
              <a:spcBef>
                <a:spcPts val="0"/>
              </a:spcBef>
              <a:buNone/>
            </a:pPr>
            <a:r>
              <a:rPr lang="en-US" sz="1200" dirty="0">
                <a:latin typeface="Calibri" panose="020F0502020204030204" pitchFamily="34" charset="0"/>
                <a:cs typeface="Arial" panose="020B0604020202020204" pitchFamily="34" charset="0"/>
              </a:rPr>
              <a:t>Indianapolis, </a:t>
            </a:r>
            <a:r>
              <a:rPr lang="en-US" sz="1200" dirty="0" smtClean="0">
                <a:latin typeface="Calibri" panose="020F0502020204030204" pitchFamily="34" charset="0"/>
                <a:cs typeface="Arial" panose="020B0604020202020204" pitchFamily="34" charset="0"/>
              </a:rPr>
              <a:t>IN</a:t>
            </a:r>
            <a:endParaRPr lang="en-US" altLang="en-US" sz="1200" i="1" dirty="0">
              <a:latin typeface="Calibri" panose="020F0502020204030204" pitchFamily="34" charset="0"/>
              <a:cs typeface="Arial" panose="020B0604020202020204" pitchFamily="34" charset="0"/>
            </a:endParaRPr>
          </a:p>
          <a:p>
            <a:pPr>
              <a:lnSpc>
                <a:spcPct val="110000"/>
              </a:lnSpc>
              <a:spcBef>
                <a:spcPts val="0"/>
              </a:spcBef>
              <a:buNone/>
            </a:pPr>
            <a:r>
              <a:rPr lang="en-US" altLang="en-US" sz="1200" i="1" dirty="0">
                <a:latin typeface="Calibri" panose="020F0502020204030204" pitchFamily="34" charset="0"/>
                <a:cs typeface="Arial" panose="020B0604020202020204" pitchFamily="34" charset="0"/>
              </a:rPr>
              <a:t>Disclosure: </a:t>
            </a:r>
            <a:endParaRPr lang="en-US" altLang="en-US" sz="1200" i="1" dirty="0" smtClean="0">
              <a:latin typeface="Calibri" panose="020F0502020204030204" pitchFamily="34" charset="0"/>
              <a:cs typeface="Arial" panose="020B0604020202020204" pitchFamily="34" charset="0"/>
            </a:endParaRPr>
          </a:p>
          <a:p>
            <a:pPr>
              <a:lnSpc>
                <a:spcPct val="110000"/>
              </a:lnSpc>
              <a:spcBef>
                <a:spcPts val="0"/>
              </a:spcBef>
              <a:buNone/>
            </a:pPr>
            <a:r>
              <a:rPr lang="en-US" sz="1200" dirty="0" smtClean="0">
                <a:latin typeface="Calibri" panose="020F0502020204030204" pitchFamily="34" charset="0"/>
              </a:rPr>
              <a:t>1.Consultant/Speaker’s </a:t>
            </a:r>
            <a:r>
              <a:rPr lang="en-US" sz="1200" dirty="0">
                <a:latin typeface="Calibri" panose="020F0502020204030204" pitchFamily="34" charset="0"/>
              </a:rPr>
              <a:t>Bureau</a:t>
            </a:r>
          </a:p>
          <a:p>
            <a:pPr>
              <a:lnSpc>
                <a:spcPct val="110000"/>
              </a:lnSpc>
              <a:spcBef>
                <a:spcPts val="0"/>
              </a:spcBef>
              <a:buNone/>
            </a:pPr>
            <a:r>
              <a:rPr lang="en-US" altLang="en-US" sz="1200" dirty="0">
                <a:latin typeface="Calibri" panose="020F0502020204030204" pitchFamily="34" charset="0"/>
              </a:rPr>
              <a:t>    EHOB, Inc.</a:t>
            </a:r>
          </a:p>
          <a:p>
            <a:pPr marL="0" indent="0">
              <a:buNone/>
            </a:pPr>
            <a:endParaRPr lang="en-US" b="1" dirty="0">
              <a:latin typeface="Calibri" panose="020F0502020204030204" pitchFamily="34" charset="0"/>
            </a:endParaRPr>
          </a:p>
          <a:p>
            <a:pPr marL="0" indent="0">
              <a:buNone/>
            </a:pPr>
            <a:endParaRPr lang="en-US" sz="1200" b="1" dirty="0" smtClean="0">
              <a:latin typeface="Calibri" panose="020F0502020204030204" pitchFamily="34" charset="0"/>
            </a:endParaRPr>
          </a:p>
          <a:p>
            <a:pPr marL="0" indent="0">
              <a:buNone/>
            </a:pPr>
            <a:r>
              <a:rPr lang="en-US" sz="1200" b="1" dirty="0" smtClean="0">
                <a:latin typeface="Calibri" panose="020F0502020204030204" pitchFamily="34" charset="0"/>
              </a:rPr>
              <a:t>Deena </a:t>
            </a:r>
            <a:r>
              <a:rPr lang="en-US" sz="1200" b="1" dirty="0">
                <a:latin typeface="Calibri" panose="020F0502020204030204" pitchFamily="34" charset="0"/>
              </a:rPr>
              <a:t>Young Guren, MSN, RN, CNS-CP, CNOR</a:t>
            </a:r>
            <a:endParaRPr lang="en-US" sz="1200" b="1" dirty="0">
              <a:latin typeface="Calibri" panose="020F0502020204030204" pitchFamily="34" charset="0"/>
              <a:cs typeface="Arial" panose="020B0604020202020204" pitchFamily="34" charset="0"/>
            </a:endParaRPr>
          </a:p>
          <a:p>
            <a:pPr marL="0" indent="0">
              <a:buNone/>
            </a:pPr>
            <a:r>
              <a:rPr lang="en-US" sz="1200" dirty="0">
                <a:latin typeface="Calibri" panose="020F0502020204030204" pitchFamily="34" charset="0"/>
                <a:cs typeface="Arial" panose="020B0604020202020204" pitchFamily="34" charset="0"/>
              </a:rPr>
              <a:t>Perioperative Clinical Nurse Specialist </a:t>
            </a:r>
          </a:p>
          <a:p>
            <a:pPr marL="0" indent="0">
              <a:buNone/>
            </a:pPr>
            <a:r>
              <a:rPr lang="en-US" sz="1200" dirty="0">
                <a:latin typeface="Calibri" panose="020F0502020204030204" pitchFamily="34" charset="0"/>
                <a:cs typeface="Arial" panose="020B0604020202020204" pitchFamily="34" charset="0"/>
              </a:rPr>
              <a:t>University of Washington Medical Center</a:t>
            </a:r>
          </a:p>
          <a:p>
            <a:pPr marL="0" indent="0">
              <a:buNone/>
            </a:pPr>
            <a:r>
              <a:rPr lang="en-US" sz="1200" dirty="0">
                <a:latin typeface="Calibri" panose="020F0502020204030204" pitchFamily="34" charset="0"/>
                <a:cs typeface="Arial" panose="020B0604020202020204" pitchFamily="34" charset="0"/>
              </a:rPr>
              <a:t>Seattle, </a:t>
            </a:r>
            <a:r>
              <a:rPr lang="en-US" sz="1200" dirty="0" smtClean="0">
                <a:latin typeface="Calibri" panose="020F0502020204030204" pitchFamily="34" charset="0"/>
                <a:cs typeface="Arial" panose="020B0604020202020204" pitchFamily="34" charset="0"/>
              </a:rPr>
              <a:t>WA</a:t>
            </a:r>
            <a:endParaRPr lang="en-US" sz="1200" dirty="0">
              <a:latin typeface="Calibri" panose="020F0502020204030204" pitchFamily="34" charset="0"/>
              <a:cs typeface="Arial" panose="020B0604020202020204" pitchFamily="34" charset="0"/>
            </a:endParaRPr>
          </a:p>
          <a:p>
            <a:pPr marL="0" indent="0">
              <a:buNone/>
            </a:pPr>
            <a:r>
              <a:rPr lang="en-US" altLang="en-US" sz="1200" i="1" dirty="0">
                <a:latin typeface="Calibri" panose="020F0502020204030204" pitchFamily="34" charset="0"/>
                <a:cs typeface="Arial" panose="020B0604020202020204" pitchFamily="34" charset="0"/>
              </a:rPr>
              <a:t>Disclosure: No Conflict </a:t>
            </a:r>
          </a:p>
          <a:p>
            <a:pPr marL="0" indent="0">
              <a:buNone/>
            </a:pPr>
            <a:endParaRPr lang="en-US" dirty="0"/>
          </a:p>
        </p:txBody>
      </p:sp>
      <p:sp>
        <p:nvSpPr>
          <p:cNvPr id="7" name="Content Placeholder 6"/>
          <p:cNvSpPr>
            <a:spLocks noGrp="1"/>
          </p:cNvSpPr>
          <p:nvPr>
            <p:ph sz="half" idx="2"/>
          </p:nvPr>
        </p:nvSpPr>
        <p:spPr>
          <a:xfrm>
            <a:off x="4429991" y="1828799"/>
            <a:ext cx="4038600" cy="4038601"/>
          </a:xfrm>
        </p:spPr>
        <p:txBody>
          <a:bodyPr>
            <a:normAutofit fontScale="92500" lnSpcReduction="10000"/>
          </a:bodyPr>
          <a:lstStyle/>
          <a:p>
            <a:pPr marL="0" indent="0">
              <a:buNone/>
            </a:pPr>
            <a:endParaRPr lang="en-US" sz="1400" b="1" dirty="0" smtClean="0">
              <a:latin typeface="Calibri" panose="020F0502020204030204" pitchFamily="34" charset="0"/>
            </a:endParaRPr>
          </a:p>
          <a:p>
            <a:pPr marL="0" indent="0">
              <a:buNone/>
            </a:pPr>
            <a:r>
              <a:rPr lang="en-US" sz="1200" b="1" dirty="0" smtClean="0">
                <a:latin typeface="Calibri" panose="020F0502020204030204" pitchFamily="34" charset="0"/>
              </a:rPr>
              <a:t>Cassendra </a:t>
            </a:r>
            <a:r>
              <a:rPr lang="en-US" sz="1200" b="1" dirty="0">
                <a:latin typeface="Calibri" panose="020F0502020204030204" pitchFamily="34" charset="0"/>
              </a:rPr>
              <a:t>A. Munro MSN, RN,CNOR</a:t>
            </a:r>
          </a:p>
          <a:p>
            <a:pPr marL="0" indent="0">
              <a:buNone/>
            </a:pPr>
            <a:r>
              <a:rPr lang="en-US" altLang="en-US" sz="1200" dirty="0" smtClean="0">
                <a:latin typeface="Calibri" panose="020F0502020204030204" pitchFamily="34" charset="0"/>
                <a:cs typeface="Arial" panose="020B0604020202020204" pitchFamily="34" charset="0"/>
              </a:rPr>
              <a:t>Magnet and Professional Practice Manager</a:t>
            </a:r>
          </a:p>
          <a:p>
            <a:pPr marL="0" indent="0">
              <a:buNone/>
            </a:pPr>
            <a:r>
              <a:rPr lang="en-US" altLang="en-US" sz="1200" dirty="0" smtClean="0">
                <a:latin typeface="Calibri" panose="020F0502020204030204" pitchFamily="34" charset="0"/>
                <a:cs typeface="Arial" panose="020B0604020202020204" pitchFamily="34" charset="0"/>
              </a:rPr>
              <a:t>Providence Health and Services</a:t>
            </a:r>
          </a:p>
          <a:p>
            <a:pPr marL="0" indent="0">
              <a:buNone/>
            </a:pPr>
            <a:r>
              <a:rPr lang="en-US" altLang="en-US" sz="1200" dirty="0" smtClean="0">
                <a:latin typeface="Calibri" panose="020F0502020204030204" pitchFamily="34" charset="0"/>
                <a:cs typeface="Arial" panose="020B0604020202020204" pitchFamily="34" charset="0"/>
              </a:rPr>
              <a:t>Santa Monica, </a:t>
            </a:r>
            <a:r>
              <a:rPr lang="en-US" altLang="en-US" sz="1200" dirty="0" smtClean="0">
                <a:latin typeface="Calibri" panose="020F0502020204030204" pitchFamily="34" charset="0"/>
                <a:cs typeface="Arial" panose="020B0604020202020204" pitchFamily="34" charset="0"/>
              </a:rPr>
              <a:t>CA</a:t>
            </a:r>
            <a:endParaRPr lang="en-US" altLang="en-US" sz="1200" dirty="0">
              <a:latin typeface="Calibri" panose="020F0502020204030204" pitchFamily="34" charset="0"/>
              <a:cs typeface="Arial" panose="020B0604020202020204" pitchFamily="34" charset="0"/>
            </a:endParaRPr>
          </a:p>
          <a:p>
            <a:pPr marL="0" indent="0">
              <a:buNone/>
            </a:pPr>
            <a:r>
              <a:rPr lang="en-US" altLang="en-US" sz="1200" i="1" dirty="0">
                <a:latin typeface="Calibri" panose="020F0502020204030204" pitchFamily="34" charset="0"/>
                <a:cs typeface="Arial" panose="020B0604020202020204" pitchFamily="34" charset="0"/>
              </a:rPr>
              <a:t>Disclosure: </a:t>
            </a:r>
            <a:endParaRPr lang="en-US" altLang="en-US" sz="1200" i="1" dirty="0" smtClean="0">
              <a:latin typeface="Calibri" panose="020F0502020204030204" pitchFamily="34" charset="0"/>
              <a:cs typeface="Arial" panose="020B0604020202020204" pitchFamily="34" charset="0"/>
            </a:endParaRPr>
          </a:p>
          <a:p>
            <a:pPr marL="0" indent="0">
              <a:buNone/>
            </a:pPr>
            <a:r>
              <a:rPr lang="en-US" sz="1200" dirty="0" smtClean="0">
                <a:latin typeface="Calibri" panose="020F0502020204030204" pitchFamily="34" charset="0"/>
              </a:rPr>
              <a:t>1.Consultant/Speaker’s </a:t>
            </a:r>
            <a:r>
              <a:rPr lang="en-US" sz="1200" dirty="0">
                <a:latin typeface="Calibri" panose="020F0502020204030204" pitchFamily="34" charset="0"/>
              </a:rPr>
              <a:t>Bureau </a:t>
            </a:r>
            <a:endParaRPr lang="en-US" altLang="en-US" sz="1200" dirty="0">
              <a:latin typeface="Calibri" panose="020F0502020204030204" pitchFamily="34" charset="0"/>
            </a:endParaRPr>
          </a:p>
          <a:p>
            <a:pPr marL="234950" lvl="1" indent="0">
              <a:lnSpc>
                <a:spcPct val="110000"/>
              </a:lnSpc>
              <a:spcBef>
                <a:spcPts val="0"/>
              </a:spcBef>
              <a:buNone/>
            </a:pPr>
            <a:r>
              <a:rPr lang="en-US" sz="1200" dirty="0">
                <a:solidFill>
                  <a:schemeClr val="tx1"/>
                </a:solidFill>
                <a:latin typeface="Calibri" panose="020F0502020204030204" pitchFamily="34" charset="0"/>
              </a:rPr>
              <a:t>Mizuho OSI</a:t>
            </a:r>
          </a:p>
          <a:p>
            <a:pPr marL="234950" lvl="1" indent="0">
              <a:lnSpc>
                <a:spcPct val="110000"/>
              </a:lnSpc>
              <a:spcBef>
                <a:spcPts val="0"/>
              </a:spcBef>
              <a:buNone/>
            </a:pPr>
            <a:r>
              <a:rPr lang="en-US" sz="1200" dirty="0">
                <a:solidFill>
                  <a:schemeClr val="tx1"/>
                </a:solidFill>
                <a:latin typeface="Calibri" panose="020F0502020204030204" pitchFamily="34" charset="0"/>
              </a:rPr>
              <a:t>Munro Consulting</a:t>
            </a:r>
          </a:p>
          <a:p>
            <a:pPr marL="0" indent="0">
              <a:buNone/>
            </a:pPr>
            <a:endParaRPr lang="en-US" sz="1400" b="1" dirty="0" smtClean="0">
              <a:latin typeface="Calibri" panose="020F0502020204030204" pitchFamily="34" charset="0"/>
            </a:endParaRPr>
          </a:p>
          <a:p>
            <a:pPr marL="0" indent="0">
              <a:buNone/>
            </a:pPr>
            <a:r>
              <a:rPr lang="en-US" sz="1200" b="1" dirty="0" smtClean="0">
                <a:latin typeface="Calibri" panose="020F0502020204030204" pitchFamily="34" charset="0"/>
              </a:rPr>
              <a:t>Susan </a:t>
            </a:r>
            <a:r>
              <a:rPr lang="en-US" sz="1200" b="1" dirty="0">
                <a:latin typeface="Calibri" panose="020F0502020204030204" pitchFamily="34" charset="0"/>
              </a:rPr>
              <a:t>Scott, MSN, RN, WOCN</a:t>
            </a:r>
          </a:p>
          <a:p>
            <a:pPr marL="0" indent="0">
              <a:buNone/>
            </a:pPr>
            <a:r>
              <a:rPr lang="en-US" sz="1200" dirty="0">
                <a:latin typeface="Calibri" panose="020F0502020204030204" pitchFamily="34" charset="0"/>
              </a:rPr>
              <a:t>Patient Safety/Quality Improvement Educator</a:t>
            </a:r>
          </a:p>
          <a:p>
            <a:pPr marL="0" indent="0">
              <a:buNone/>
            </a:pPr>
            <a:r>
              <a:rPr lang="en-US" sz="1200" dirty="0">
                <a:latin typeface="Calibri" panose="020F0502020204030204" pitchFamily="34" charset="0"/>
              </a:rPr>
              <a:t>Office of Graduate Medical Education, The University of Tennessee Health Science Center</a:t>
            </a:r>
          </a:p>
          <a:p>
            <a:pPr marL="0" indent="0">
              <a:buNone/>
            </a:pPr>
            <a:r>
              <a:rPr lang="en-US" sz="1200" dirty="0">
                <a:latin typeface="Calibri" panose="020F0502020204030204" pitchFamily="34" charset="0"/>
              </a:rPr>
              <a:t>Memphis, </a:t>
            </a:r>
            <a:r>
              <a:rPr lang="en-US" sz="1200" dirty="0" smtClean="0">
                <a:latin typeface="Calibri" panose="020F0502020204030204" pitchFamily="34" charset="0"/>
              </a:rPr>
              <a:t>TN </a:t>
            </a:r>
            <a:r>
              <a:rPr lang="en-US" sz="1200" dirty="0">
                <a:latin typeface="Calibri" panose="020F0502020204030204" pitchFamily="34" charset="0"/>
              </a:rPr>
              <a:t/>
            </a:r>
            <a:br>
              <a:rPr lang="en-US" sz="1200" dirty="0">
                <a:latin typeface="Calibri" panose="020F0502020204030204" pitchFamily="34" charset="0"/>
              </a:rPr>
            </a:br>
            <a:r>
              <a:rPr lang="en-US" altLang="en-US" sz="1200" i="1" dirty="0">
                <a:latin typeface="Calibri" panose="020F0502020204030204" pitchFamily="34" charset="0"/>
                <a:cs typeface="Arial" panose="020B0604020202020204" pitchFamily="34" charset="0"/>
              </a:rPr>
              <a:t>Disclosure: </a:t>
            </a:r>
            <a:endParaRPr lang="en-US" altLang="en-US" sz="1200" i="1" dirty="0" smtClean="0">
              <a:latin typeface="Calibri" panose="020F0502020204030204" pitchFamily="34" charset="0"/>
              <a:cs typeface="Arial" panose="020B0604020202020204" pitchFamily="34" charset="0"/>
            </a:endParaRPr>
          </a:p>
          <a:p>
            <a:pPr marL="0" indent="0">
              <a:buNone/>
            </a:pPr>
            <a:r>
              <a:rPr lang="en-US" sz="1200" dirty="0" smtClean="0">
                <a:latin typeface="Calibri" panose="020F0502020204030204" pitchFamily="34" charset="0"/>
              </a:rPr>
              <a:t>1.Consultant/Speaker’s Bureau: Sage </a:t>
            </a:r>
            <a:r>
              <a:rPr lang="en-US" sz="1200" dirty="0">
                <a:latin typeface="Calibri" panose="020F0502020204030204" pitchFamily="34" charset="0"/>
              </a:rPr>
              <a:t>Products Inc.</a:t>
            </a:r>
          </a:p>
          <a:p>
            <a:pPr indent="-508000">
              <a:lnSpc>
                <a:spcPct val="110000"/>
              </a:lnSpc>
              <a:spcBef>
                <a:spcPts val="0"/>
              </a:spcBef>
              <a:buNone/>
            </a:pPr>
            <a:r>
              <a:rPr lang="en-US" sz="1200" dirty="0">
                <a:latin typeface="Calibri" panose="020F0502020204030204" pitchFamily="34" charset="0"/>
              </a:rPr>
              <a:t>5. Grant/Research </a:t>
            </a:r>
            <a:r>
              <a:rPr lang="en-US" sz="1200" dirty="0" smtClean="0">
                <a:latin typeface="Calibri" panose="020F0502020204030204" pitchFamily="34" charset="0"/>
              </a:rPr>
              <a:t>Support:   Allen </a:t>
            </a:r>
            <a:r>
              <a:rPr lang="en-US" sz="1200" dirty="0">
                <a:latin typeface="Calibri" panose="020F0502020204030204" pitchFamily="34" charset="0"/>
              </a:rPr>
              <a:t>Medical Grant: Perioperative Pressure Ulcer Assessment and Prevention: Efficacy Study of a Multi-Layer Pressure Relief Pad in the Operating Room (OR) 2001.</a:t>
            </a:r>
          </a:p>
          <a:p>
            <a:endParaRPr lang="en-US" dirty="0"/>
          </a:p>
        </p:txBody>
      </p:sp>
      <p:sp>
        <p:nvSpPr>
          <p:cNvPr id="4" name="Slide Number Placeholder 3"/>
          <p:cNvSpPr>
            <a:spLocks noGrp="1"/>
          </p:cNvSpPr>
          <p:nvPr>
            <p:ph type="sldNum" sz="quarter" idx="10"/>
          </p:nvPr>
        </p:nvSpPr>
        <p:spPr/>
        <p:txBody>
          <a:bodyPr/>
          <a:lstStyle/>
          <a:p>
            <a:fld id="{097C91AA-96C8-4E20-ABEE-5180C2A5BFC0}" type="slidenum">
              <a:rPr lang="en-US" smtClean="0"/>
              <a:pPr/>
              <a:t>4</a:t>
            </a:fld>
            <a:endParaRPr lang="en-US" dirty="0"/>
          </a:p>
        </p:txBody>
      </p:sp>
    </p:spTree>
    <p:extLst>
      <p:ext uri="{BB962C8B-B14F-4D97-AF65-F5344CB8AC3E}">
        <p14:creationId xmlns:p14="http://schemas.microsoft.com/office/powerpoint/2010/main" val="3357148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altLang="en-US" sz="3200" dirty="0">
                <a:latin typeface="Arial" panose="020B0604020202020204" pitchFamily="34" charset="0"/>
                <a:cs typeface="Arial" panose="020B0604020202020204" pitchFamily="34" charset="0"/>
              </a:rPr>
              <a:t>AORN gratefully acknowledges the contributions and the expertise of the members of </a:t>
            </a:r>
            <a:r>
              <a:rPr lang="en-US" altLang="en-US" sz="3200" dirty="0" smtClean="0">
                <a:latin typeface="Arial" panose="020B0604020202020204" pitchFamily="34" charset="0"/>
                <a:cs typeface="Arial" panose="020B0604020202020204" pitchFamily="34" charset="0"/>
              </a:rPr>
              <a:t>the </a:t>
            </a:r>
          </a:p>
          <a:p>
            <a:pPr marL="0" indent="0" algn="ctr">
              <a:buNone/>
            </a:pPr>
            <a:r>
              <a:rPr lang="en-US" altLang="en-US" sz="3200" dirty="0" smtClean="0">
                <a:latin typeface="Arial" panose="020B0604020202020204" pitchFamily="34" charset="0"/>
                <a:cs typeface="Arial" panose="020B0604020202020204" pitchFamily="34" charset="0"/>
              </a:rPr>
              <a:t>AORN Pressure Ulcers Task Force</a:t>
            </a:r>
            <a:endParaRPr lang="en-US" altLang="en-US" sz="3200" dirty="0">
              <a:latin typeface="Arial" panose="020B0604020202020204" pitchFamily="34" charset="0"/>
              <a:cs typeface="Arial" panose="020B0604020202020204" pitchFamily="34" charset="0"/>
            </a:endParaRPr>
          </a:p>
          <a:p>
            <a:endParaRPr lang="en-US" sz="3200" dirty="0"/>
          </a:p>
        </p:txBody>
      </p:sp>
      <p:sp>
        <p:nvSpPr>
          <p:cNvPr id="3" name="Title 2"/>
          <p:cNvSpPr>
            <a:spLocks noGrp="1"/>
          </p:cNvSpPr>
          <p:nvPr>
            <p:ph type="title"/>
          </p:nvPr>
        </p:nvSpPr>
        <p:spPr/>
        <p:txBody>
          <a:bodyPr/>
          <a:lstStyle/>
          <a:p>
            <a:r>
              <a:rPr lang="en-US" dirty="0" smtClean="0"/>
              <a:t>Recognition</a:t>
            </a:r>
            <a:endParaRPr lang="en-US" dirty="0"/>
          </a:p>
        </p:txBody>
      </p:sp>
      <p:sp>
        <p:nvSpPr>
          <p:cNvPr id="4" name="Slide Number Placeholder 3"/>
          <p:cNvSpPr>
            <a:spLocks noGrp="1"/>
          </p:cNvSpPr>
          <p:nvPr>
            <p:ph type="sldNum" sz="quarter" idx="4"/>
          </p:nvPr>
        </p:nvSpPr>
        <p:spPr/>
        <p:txBody>
          <a:bodyPr/>
          <a:lstStyle/>
          <a:p>
            <a:fld id="{097C91AA-96C8-4E20-ABEE-5180C2A5BFC0}" type="slidenum">
              <a:rPr lang="en-US" smtClean="0"/>
              <a:pPr/>
              <a:t>5</a:t>
            </a:fld>
            <a:endParaRPr lang="en-US" dirty="0"/>
          </a:p>
        </p:txBody>
      </p:sp>
    </p:spTree>
    <p:extLst>
      <p:ext uri="{BB962C8B-B14F-4D97-AF65-F5344CB8AC3E}">
        <p14:creationId xmlns:p14="http://schemas.microsoft.com/office/powerpoint/2010/main" val="850150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a:t>AORN Pressure Ulcers Task </a:t>
            </a:r>
            <a:r>
              <a:rPr lang="en-US" altLang="en-US" dirty="0" smtClean="0"/>
              <a:t>Force</a:t>
            </a:r>
            <a:br>
              <a:rPr lang="en-US" altLang="en-US" dirty="0" smtClean="0"/>
            </a:br>
            <a:r>
              <a:rPr lang="en-US" altLang="en-US" sz="1100" dirty="0" smtClean="0"/>
              <a:t>as of 5/18/2015</a:t>
            </a:r>
            <a:endParaRPr lang="en-US" sz="1100" dirty="0"/>
          </a:p>
        </p:txBody>
      </p:sp>
      <p:sp>
        <p:nvSpPr>
          <p:cNvPr id="3" name="Content Placeholder 2"/>
          <p:cNvSpPr>
            <a:spLocks noGrp="1"/>
          </p:cNvSpPr>
          <p:nvPr>
            <p:ph sz="half" idx="1"/>
          </p:nvPr>
        </p:nvSpPr>
        <p:spPr/>
        <p:txBody>
          <a:bodyPr>
            <a:normAutofit fontScale="62500" lnSpcReduction="20000"/>
          </a:bodyPr>
          <a:lstStyle/>
          <a:p>
            <a:pPr>
              <a:lnSpc>
                <a:spcPct val="110000"/>
              </a:lnSpc>
              <a:spcBef>
                <a:spcPts val="0"/>
              </a:spcBef>
              <a:buNone/>
            </a:pPr>
            <a:r>
              <a:rPr lang="en-US" b="1" dirty="0">
                <a:latin typeface="+mn-lt"/>
              </a:rPr>
              <a:t>Debra L. Fawcett, PhD, </a:t>
            </a:r>
            <a:r>
              <a:rPr lang="en-US" b="1" dirty="0" smtClean="0">
                <a:latin typeface="+mn-lt"/>
              </a:rPr>
              <a:t>RN</a:t>
            </a:r>
          </a:p>
          <a:p>
            <a:pPr>
              <a:lnSpc>
                <a:spcPct val="110000"/>
              </a:lnSpc>
              <a:spcBef>
                <a:spcPts val="0"/>
              </a:spcBef>
              <a:buNone/>
            </a:pPr>
            <a:r>
              <a:rPr lang="en-US" b="1" dirty="0" smtClean="0">
                <a:latin typeface="+mn-lt"/>
              </a:rPr>
              <a:t>Chair </a:t>
            </a:r>
            <a:endParaRPr lang="en-US" b="1" dirty="0">
              <a:latin typeface="+mn-lt"/>
            </a:endParaRPr>
          </a:p>
          <a:p>
            <a:pPr>
              <a:lnSpc>
                <a:spcPct val="110000"/>
              </a:lnSpc>
              <a:spcBef>
                <a:spcPts val="0"/>
              </a:spcBef>
              <a:buNone/>
            </a:pPr>
            <a:r>
              <a:rPr lang="en-US" sz="1800" dirty="0">
                <a:latin typeface="+mn-lt"/>
                <a:cs typeface="Arial" panose="020B0604020202020204" pitchFamily="34" charset="0"/>
              </a:rPr>
              <a:t>Manager, Infection Prevention and Control </a:t>
            </a:r>
          </a:p>
          <a:p>
            <a:pPr>
              <a:lnSpc>
                <a:spcPct val="110000"/>
              </a:lnSpc>
              <a:spcBef>
                <a:spcPts val="0"/>
              </a:spcBef>
              <a:buNone/>
            </a:pPr>
            <a:r>
              <a:rPr lang="en-US" sz="1800" dirty="0" err="1">
                <a:latin typeface="+mn-lt"/>
                <a:cs typeface="Arial" panose="020B0604020202020204" pitchFamily="34" charset="0"/>
              </a:rPr>
              <a:t>Eskenazi</a:t>
            </a:r>
            <a:r>
              <a:rPr lang="en-US" sz="1800" dirty="0">
                <a:latin typeface="+mn-lt"/>
                <a:cs typeface="Arial" panose="020B0604020202020204" pitchFamily="34" charset="0"/>
              </a:rPr>
              <a:t> Health Services</a:t>
            </a:r>
          </a:p>
          <a:p>
            <a:pPr>
              <a:lnSpc>
                <a:spcPct val="110000"/>
              </a:lnSpc>
              <a:spcBef>
                <a:spcPts val="0"/>
              </a:spcBef>
              <a:buNone/>
            </a:pPr>
            <a:r>
              <a:rPr lang="en-US" sz="1800" dirty="0">
                <a:latin typeface="+mn-lt"/>
                <a:cs typeface="Arial" panose="020B0604020202020204" pitchFamily="34" charset="0"/>
              </a:rPr>
              <a:t>Indianapolis, </a:t>
            </a:r>
            <a:r>
              <a:rPr lang="en-US" sz="1800" dirty="0" smtClean="0">
                <a:latin typeface="+mn-lt"/>
                <a:cs typeface="Arial" panose="020B0604020202020204" pitchFamily="34" charset="0"/>
              </a:rPr>
              <a:t>IN</a:t>
            </a:r>
            <a:endParaRPr lang="en-US" altLang="en-US" sz="1800" i="1" dirty="0">
              <a:latin typeface="+mn-lt"/>
              <a:cs typeface="Arial" panose="020B0604020202020204" pitchFamily="34" charset="0"/>
            </a:endParaRPr>
          </a:p>
          <a:p>
            <a:pPr marL="0" indent="0">
              <a:buNone/>
            </a:pPr>
            <a:endParaRPr lang="en-US" b="1" dirty="0" smtClean="0">
              <a:latin typeface="+mn-lt"/>
            </a:endParaRPr>
          </a:p>
          <a:p>
            <a:pPr marL="0" indent="0">
              <a:buNone/>
            </a:pPr>
            <a:r>
              <a:rPr lang="en-US" b="1" dirty="0" smtClean="0">
                <a:latin typeface="+mn-lt"/>
              </a:rPr>
              <a:t>Deena </a:t>
            </a:r>
            <a:r>
              <a:rPr lang="en-US" b="1" dirty="0">
                <a:latin typeface="+mn-lt"/>
              </a:rPr>
              <a:t>Young Guren, MSN, RN, CNS-CP, </a:t>
            </a:r>
            <a:r>
              <a:rPr lang="en-US" b="1" dirty="0" smtClean="0">
                <a:latin typeface="+mn-lt"/>
              </a:rPr>
              <a:t>CNOR</a:t>
            </a:r>
          </a:p>
          <a:p>
            <a:pPr marL="0" indent="0">
              <a:buNone/>
            </a:pPr>
            <a:r>
              <a:rPr lang="en-US" b="1" dirty="0" smtClean="0">
                <a:latin typeface="+mn-lt"/>
                <a:cs typeface="Arial" panose="020B0604020202020204" pitchFamily="34" charset="0"/>
              </a:rPr>
              <a:t>Member</a:t>
            </a:r>
            <a:endParaRPr lang="en-US" b="1" dirty="0">
              <a:latin typeface="+mn-lt"/>
              <a:cs typeface="Arial" panose="020B0604020202020204" pitchFamily="34" charset="0"/>
            </a:endParaRPr>
          </a:p>
          <a:p>
            <a:pPr marL="0" indent="0">
              <a:buNone/>
            </a:pPr>
            <a:r>
              <a:rPr lang="en-US" sz="1800" dirty="0">
                <a:latin typeface="+mn-lt"/>
                <a:cs typeface="Arial" panose="020B0604020202020204" pitchFamily="34" charset="0"/>
              </a:rPr>
              <a:t>Perioperative Clinical Nurse Specialist </a:t>
            </a:r>
          </a:p>
          <a:p>
            <a:pPr marL="0" indent="0">
              <a:buNone/>
            </a:pPr>
            <a:r>
              <a:rPr lang="en-US" sz="1800" dirty="0">
                <a:latin typeface="+mn-lt"/>
                <a:cs typeface="Arial" panose="020B0604020202020204" pitchFamily="34" charset="0"/>
              </a:rPr>
              <a:t>University of Washington Medical Center</a:t>
            </a:r>
          </a:p>
          <a:p>
            <a:pPr marL="0" indent="0">
              <a:buNone/>
            </a:pPr>
            <a:r>
              <a:rPr lang="en-US" sz="1800" dirty="0">
                <a:latin typeface="+mn-lt"/>
                <a:cs typeface="Arial" panose="020B0604020202020204" pitchFamily="34" charset="0"/>
              </a:rPr>
              <a:t>Seattle, </a:t>
            </a:r>
            <a:r>
              <a:rPr lang="en-US" sz="1800" dirty="0" smtClean="0">
                <a:latin typeface="+mn-lt"/>
                <a:cs typeface="Arial" panose="020B0604020202020204" pitchFamily="34" charset="0"/>
              </a:rPr>
              <a:t>WA</a:t>
            </a:r>
            <a:endParaRPr lang="en-US" sz="1800" b="1" dirty="0" smtClean="0">
              <a:latin typeface="+mn-lt"/>
            </a:endParaRPr>
          </a:p>
          <a:p>
            <a:pPr marL="0" indent="0">
              <a:buNone/>
            </a:pPr>
            <a:endParaRPr lang="en-US" b="1" dirty="0" smtClean="0">
              <a:latin typeface="+mn-lt"/>
            </a:endParaRPr>
          </a:p>
          <a:p>
            <a:pPr marL="0" indent="0">
              <a:buNone/>
            </a:pPr>
            <a:r>
              <a:rPr lang="en-US" b="1" dirty="0" smtClean="0">
                <a:latin typeface="+mn-lt"/>
              </a:rPr>
              <a:t>Susan </a:t>
            </a:r>
            <a:r>
              <a:rPr lang="en-US" b="1" dirty="0">
                <a:latin typeface="+mn-lt"/>
              </a:rPr>
              <a:t>Scott, MSN, RN, </a:t>
            </a:r>
            <a:r>
              <a:rPr lang="en-US" b="1" dirty="0" smtClean="0">
                <a:latin typeface="+mn-lt"/>
              </a:rPr>
              <a:t>WOCN</a:t>
            </a:r>
          </a:p>
          <a:p>
            <a:pPr marL="0" indent="0">
              <a:buNone/>
            </a:pPr>
            <a:r>
              <a:rPr lang="en-US" b="1" dirty="0" smtClean="0">
                <a:latin typeface="+mn-lt"/>
                <a:cs typeface="Arial" panose="020B0604020202020204" pitchFamily="34" charset="0"/>
              </a:rPr>
              <a:t>Member</a:t>
            </a:r>
            <a:endParaRPr lang="en-US" b="1" dirty="0">
              <a:latin typeface="+mn-lt"/>
            </a:endParaRPr>
          </a:p>
          <a:p>
            <a:pPr marL="0" indent="0">
              <a:buNone/>
            </a:pPr>
            <a:r>
              <a:rPr lang="en-US" sz="1800" dirty="0">
                <a:latin typeface="+mn-lt"/>
              </a:rPr>
              <a:t>Patient Safety/Quality Improvement Educator</a:t>
            </a:r>
          </a:p>
          <a:p>
            <a:pPr marL="0" indent="0">
              <a:buNone/>
            </a:pPr>
            <a:r>
              <a:rPr lang="en-US" sz="1800" dirty="0">
                <a:latin typeface="+mn-lt"/>
              </a:rPr>
              <a:t>Office of Graduate Medical Education, The University of Tennessee Health Science Center</a:t>
            </a:r>
          </a:p>
          <a:p>
            <a:pPr marL="0" indent="0">
              <a:buNone/>
            </a:pPr>
            <a:r>
              <a:rPr lang="en-US" sz="1800" dirty="0">
                <a:latin typeface="+mn-lt"/>
              </a:rPr>
              <a:t>Memphis, </a:t>
            </a:r>
            <a:r>
              <a:rPr lang="en-US" sz="1800" dirty="0" smtClean="0">
                <a:latin typeface="+mn-lt"/>
              </a:rPr>
              <a:t>TN</a:t>
            </a:r>
            <a:endParaRPr lang="en-US" sz="1800" dirty="0">
              <a:latin typeface="+mn-lt"/>
              <a:cs typeface="Arial" panose="020B0604020202020204" pitchFamily="34" charset="0"/>
            </a:endParaRPr>
          </a:p>
          <a:p>
            <a:endParaRPr lang="en-US" dirty="0"/>
          </a:p>
        </p:txBody>
      </p:sp>
      <p:sp>
        <p:nvSpPr>
          <p:cNvPr id="4" name="Content Placeholder 3"/>
          <p:cNvSpPr>
            <a:spLocks noGrp="1"/>
          </p:cNvSpPr>
          <p:nvPr>
            <p:ph sz="half" idx="2"/>
          </p:nvPr>
        </p:nvSpPr>
        <p:spPr/>
        <p:txBody>
          <a:bodyPr>
            <a:normAutofit fontScale="62500" lnSpcReduction="20000"/>
          </a:bodyPr>
          <a:lstStyle/>
          <a:p>
            <a:pPr marL="0" indent="0">
              <a:buNone/>
            </a:pPr>
            <a:r>
              <a:rPr lang="en-US" b="1" dirty="0" smtClean="0">
                <a:latin typeface="+mn-lt"/>
              </a:rPr>
              <a:t>George D. Allen, PhD, MS, RN, CNOR, CIC</a:t>
            </a:r>
          </a:p>
          <a:p>
            <a:pPr marL="0" indent="0">
              <a:buNone/>
            </a:pPr>
            <a:r>
              <a:rPr lang="en-US" b="1" dirty="0" smtClean="0">
                <a:latin typeface="+mn-lt"/>
              </a:rPr>
              <a:t>Board Liaison</a:t>
            </a:r>
          </a:p>
          <a:p>
            <a:pPr marL="0" indent="0">
              <a:buNone/>
            </a:pPr>
            <a:r>
              <a:rPr lang="en-US" sz="1800" dirty="0" smtClean="0">
                <a:latin typeface="+mn-lt"/>
              </a:rPr>
              <a:t>Director, Infection Control</a:t>
            </a:r>
          </a:p>
          <a:p>
            <a:pPr marL="0" indent="0">
              <a:buNone/>
            </a:pPr>
            <a:r>
              <a:rPr lang="en-US" sz="1800" dirty="0" smtClean="0">
                <a:latin typeface="+mn-lt"/>
              </a:rPr>
              <a:t>State University Hospital Downstate</a:t>
            </a:r>
          </a:p>
          <a:p>
            <a:pPr marL="0" indent="0">
              <a:buNone/>
            </a:pPr>
            <a:r>
              <a:rPr lang="en-US" sz="1800" dirty="0" smtClean="0">
                <a:latin typeface="+mn-lt"/>
              </a:rPr>
              <a:t>Fresh Meadows, NY</a:t>
            </a:r>
          </a:p>
          <a:p>
            <a:pPr marL="0" indent="0">
              <a:buNone/>
            </a:pPr>
            <a:endParaRPr lang="en-US" b="1" dirty="0" smtClean="0">
              <a:latin typeface="+mn-lt"/>
            </a:endParaRPr>
          </a:p>
          <a:p>
            <a:pPr marL="0" indent="0">
              <a:buNone/>
            </a:pPr>
            <a:r>
              <a:rPr lang="en-US" b="1" dirty="0" smtClean="0">
                <a:latin typeface="+mn-lt"/>
              </a:rPr>
              <a:t>Lisa </a:t>
            </a:r>
            <a:r>
              <a:rPr lang="en-US" b="1" dirty="0">
                <a:latin typeface="+mn-lt"/>
              </a:rPr>
              <a:t>Spruce, DNP, RN, CNS-CP, CNOR, ACNS, ACNP, FAAN</a:t>
            </a:r>
          </a:p>
          <a:p>
            <a:pPr marL="0" indent="0">
              <a:buNone/>
            </a:pPr>
            <a:r>
              <a:rPr lang="en-US" b="1" dirty="0" smtClean="0">
                <a:latin typeface="+mn-lt"/>
              </a:rPr>
              <a:t>Staff Liaison     </a:t>
            </a:r>
          </a:p>
          <a:p>
            <a:pPr marL="0" indent="0">
              <a:buNone/>
            </a:pPr>
            <a:r>
              <a:rPr lang="en-US" sz="1800" dirty="0" smtClean="0">
                <a:latin typeface="+mn-lt"/>
              </a:rPr>
              <a:t>Director</a:t>
            </a:r>
            <a:r>
              <a:rPr lang="en-US" sz="1800" dirty="0">
                <a:latin typeface="+mn-lt"/>
              </a:rPr>
              <a:t>, Evidence-Based Perioperative Practice</a:t>
            </a:r>
          </a:p>
          <a:p>
            <a:pPr>
              <a:spcBef>
                <a:spcPct val="0"/>
              </a:spcBef>
              <a:spcAft>
                <a:spcPct val="0"/>
              </a:spcAft>
              <a:buNone/>
            </a:pPr>
            <a:r>
              <a:rPr lang="en-US" altLang="en-US" sz="1800" dirty="0">
                <a:solidFill>
                  <a:schemeClr val="tx1"/>
                </a:solidFill>
                <a:latin typeface="+mn-lt"/>
                <a:cs typeface="Arial" panose="020B0604020202020204" pitchFamily="34" charset="0"/>
              </a:rPr>
              <a:t>AORN Nursing Department </a:t>
            </a:r>
          </a:p>
          <a:p>
            <a:pPr>
              <a:spcBef>
                <a:spcPct val="0"/>
              </a:spcBef>
              <a:spcAft>
                <a:spcPct val="0"/>
              </a:spcAft>
              <a:buNone/>
            </a:pPr>
            <a:r>
              <a:rPr lang="en-US" altLang="en-US" sz="1800" dirty="0">
                <a:solidFill>
                  <a:schemeClr val="tx1"/>
                </a:solidFill>
                <a:latin typeface="+mn-lt"/>
                <a:cs typeface="Arial" panose="020B0604020202020204" pitchFamily="34" charset="0"/>
              </a:rPr>
              <a:t>Denver, CO </a:t>
            </a:r>
          </a:p>
          <a:p>
            <a:pPr marL="0" indent="0">
              <a:buNone/>
            </a:pPr>
            <a:endParaRPr lang="en-US" sz="1700" b="1" dirty="0" smtClean="0">
              <a:latin typeface="+mn-lt"/>
            </a:endParaRPr>
          </a:p>
          <a:p>
            <a:pPr marL="0" indent="0">
              <a:buNone/>
            </a:pPr>
            <a:r>
              <a:rPr lang="en-US" sz="2100" b="1" dirty="0" smtClean="0">
                <a:latin typeface="+mn-lt"/>
              </a:rPr>
              <a:t>Kerrie Chambers, MSN, RN, CNOR, CNS-CP</a:t>
            </a:r>
          </a:p>
          <a:p>
            <a:pPr marL="0" indent="0">
              <a:buNone/>
            </a:pPr>
            <a:r>
              <a:rPr lang="en-US" sz="2100" b="1" dirty="0" smtClean="0">
                <a:latin typeface="+mn-lt"/>
              </a:rPr>
              <a:t>Staff Liaison</a:t>
            </a:r>
          </a:p>
          <a:p>
            <a:pPr marL="0" indent="0">
              <a:buNone/>
            </a:pPr>
            <a:r>
              <a:rPr lang="en-US" sz="1700" dirty="0" smtClean="0">
                <a:latin typeface="+mn-lt"/>
              </a:rPr>
              <a:t>Perioperative Nursing Specialist</a:t>
            </a:r>
          </a:p>
          <a:p>
            <a:pPr marL="0" indent="0">
              <a:buNone/>
            </a:pPr>
            <a:r>
              <a:rPr lang="en-US" sz="1700" dirty="0" smtClean="0">
                <a:latin typeface="+mn-lt"/>
              </a:rPr>
              <a:t>AORN Nursing Department</a:t>
            </a:r>
          </a:p>
          <a:p>
            <a:pPr marL="0" indent="0">
              <a:buNone/>
            </a:pPr>
            <a:r>
              <a:rPr lang="en-US" sz="1700" dirty="0" smtClean="0">
                <a:latin typeface="+mn-lt"/>
              </a:rPr>
              <a:t>Denver, CO</a:t>
            </a:r>
          </a:p>
          <a:p>
            <a:pPr marL="0" indent="0">
              <a:buNone/>
            </a:pPr>
            <a:endParaRPr lang="en-US" sz="1700" b="1" dirty="0" smtClean="0">
              <a:latin typeface="+mn-lt"/>
            </a:endParaRPr>
          </a:p>
          <a:p>
            <a:pPr marL="0" indent="0">
              <a:buNone/>
            </a:pPr>
            <a:r>
              <a:rPr lang="en-US" sz="2100" b="1" dirty="0" smtClean="0">
                <a:latin typeface="+mn-lt"/>
              </a:rPr>
              <a:t>Janice M. Kelly, MS, RN-BC</a:t>
            </a:r>
          </a:p>
          <a:p>
            <a:pPr marL="0" indent="0">
              <a:buNone/>
            </a:pPr>
            <a:r>
              <a:rPr lang="en-US" sz="2100" b="1" dirty="0" smtClean="0">
                <a:latin typeface="+mn-lt"/>
              </a:rPr>
              <a:t>Staff Liaison</a:t>
            </a:r>
            <a:endParaRPr lang="en-US" sz="2100" b="1" dirty="0">
              <a:latin typeface="+mn-lt"/>
            </a:endParaRPr>
          </a:p>
          <a:p>
            <a:pPr marL="0" indent="0">
              <a:buNone/>
            </a:pPr>
            <a:r>
              <a:rPr lang="en-US" sz="1800" dirty="0" smtClean="0">
                <a:latin typeface="+mn-lt"/>
              </a:rPr>
              <a:t>Business Leader, </a:t>
            </a:r>
            <a:r>
              <a:rPr lang="en-US" sz="1800" dirty="0" err="1" smtClean="0">
                <a:latin typeface="+mn-lt"/>
              </a:rPr>
              <a:t>Syntegrity</a:t>
            </a:r>
            <a:endParaRPr lang="en-US" sz="1800" dirty="0">
              <a:latin typeface="+mn-lt"/>
            </a:endParaRPr>
          </a:p>
          <a:p>
            <a:pPr>
              <a:spcBef>
                <a:spcPct val="0"/>
              </a:spcBef>
              <a:spcAft>
                <a:spcPct val="0"/>
              </a:spcAft>
              <a:buNone/>
            </a:pPr>
            <a:r>
              <a:rPr lang="en-US" altLang="en-US" sz="1800" dirty="0">
                <a:solidFill>
                  <a:schemeClr val="tx1"/>
                </a:solidFill>
                <a:latin typeface="+mn-lt"/>
                <a:cs typeface="Arial" panose="020B0604020202020204" pitchFamily="34" charset="0"/>
              </a:rPr>
              <a:t>AORN </a:t>
            </a:r>
            <a:endParaRPr lang="en-US" altLang="en-US" sz="1800" dirty="0" smtClean="0">
              <a:solidFill>
                <a:schemeClr val="tx1"/>
              </a:solidFill>
              <a:latin typeface="+mn-lt"/>
              <a:cs typeface="Arial" panose="020B0604020202020204" pitchFamily="34" charset="0"/>
            </a:endParaRPr>
          </a:p>
          <a:p>
            <a:pPr>
              <a:spcBef>
                <a:spcPct val="0"/>
              </a:spcBef>
              <a:spcAft>
                <a:spcPct val="0"/>
              </a:spcAft>
              <a:buNone/>
            </a:pPr>
            <a:r>
              <a:rPr lang="en-US" altLang="en-US" sz="1800" dirty="0" smtClean="0">
                <a:solidFill>
                  <a:schemeClr val="tx1"/>
                </a:solidFill>
                <a:latin typeface="+mn-lt"/>
                <a:cs typeface="Arial" panose="020B0604020202020204" pitchFamily="34" charset="0"/>
              </a:rPr>
              <a:t>Denver</a:t>
            </a:r>
            <a:r>
              <a:rPr lang="en-US" altLang="en-US" sz="1800" dirty="0">
                <a:solidFill>
                  <a:schemeClr val="tx1"/>
                </a:solidFill>
                <a:latin typeface="+mn-lt"/>
                <a:cs typeface="Arial" panose="020B0604020202020204" pitchFamily="34" charset="0"/>
              </a:rPr>
              <a:t>, CO </a:t>
            </a:r>
          </a:p>
          <a:p>
            <a:pPr marL="0" indent="0">
              <a:buNone/>
            </a:pPr>
            <a:endParaRPr lang="en-US" sz="1700" b="1" dirty="0" smtClean="0">
              <a:latin typeface="Calibri" panose="020F0502020204030204" pitchFamily="34" charset="0"/>
            </a:endParaRPr>
          </a:p>
          <a:p>
            <a:pPr marL="0" indent="0">
              <a:buNone/>
            </a:pPr>
            <a:endParaRPr lang="en-US" dirty="0"/>
          </a:p>
        </p:txBody>
      </p:sp>
      <p:sp>
        <p:nvSpPr>
          <p:cNvPr id="5" name="Slide Number Placeholder 4"/>
          <p:cNvSpPr>
            <a:spLocks noGrp="1"/>
          </p:cNvSpPr>
          <p:nvPr>
            <p:ph type="sldNum" sz="quarter" idx="10"/>
          </p:nvPr>
        </p:nvSpPr>
        <p:spPr/>
        <p:txBody>
          <a:bodyPr/>
          <a:lstStyle/>
          <a:p>
            <a:fld id="{097C91AA-96C8-4E20-ABEE-5180C2A5BFC0}" type="slidenum">
              <a:rPr lang="en-US" smtClean="0"/>
              <a:pPr/>
              <a:t>6</a:t>
            </a:fld>
            <a:endParaRPr lang="en-US" dirty="0"/>
          </a:p>
        </p:txBody>
      </p:sp>
    </p:spTree>
    <p:extLst>
      <p:ext uri="{BB962C8B-B14F-4D97-AF65-F5344CB8AC3E}">
        <p14:creationId xmlns:p14="http://schemas.microsoft.com/office/powerpoint/2010/main" val="4287381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08112"/>
            <a:ext cx="5786907" cy="1059287"/>
          </a:xfrm>
        </p:spPr>
        <p:txBody>
          <a:bodyPr>
            <a:noAutofit/>
          </a:bodyPr>
          <a:lstStyle/>
          <a:p>
            <a:r>
              <a:rPr lang="en-US" sz="2000" dirty="0" smtClean="0">
                <a:effectLst/>
                <a:latin typeface="+mn-lt"/>
              </a:rPr>
              <a:t/>
            </a:r>
            <a:br>
              <a:rPr lang="en-US" sz="2000" dirty="0" smtClean="0">
                <a:effectLst/>
                <a:latin typeface="+mn-lt"/>
              </a:rPr>
            </a:br>
            <a:r>
              <a:rPr lang="en-US" sz="2000" dirty="0">
                <a:effectLst/>
              </a:rPr>
              <a:t>Prevention of Perioperative Pressure </a:t>
            </a:r>
            <a:r>
              <a:rPr lang="en-US" sz="2000" dirty="0" smtClean="0">
                <a:effectLst/>
              </a:rPr>
              <a:t>Ulcers Tool </a:t>
            </a:r>
            <a:r>
              <a:rPr lang="en-US" sz="2000" dirty="0">
                <a:effectLst/>
              </a:rPr>
              <a:t>Kit</a:t>
            </a:r>
            <a:endParaRPr lang="en-US" dirty="0">
              <a:latin typeface="+mn-lt"/>
              <a:ea typeface="Verdana" panose="020B0604030504040204" pitchFamily="34" charset="0"/>
              <a:cs typeface="Verdana" panose="020B0604030504040204" pitchFamily="34" charset="0"/>
            </a:endParaRPr>
          </a:p>
        </p:txBody>
      </p:sp>
      <p:sp>
        <p:nvSpPr>
          <p:cNvPr id="4" name="TextBox 3"/>
          <p:cNvSpPr txBox="1"/>
          <p:nvPr/>
        </p:nvSpPr>
        <p:spPr>
          <a:xfrm>
            <a:off x="304800" y="6096000"/>
            <a:ext cx="6400799" cy="646331"/>
          </a:xfrm>
          <a:prstGeom prst="rect">
            <a:avLst/>
          </a:prstGeom>
          <a:noFill/>
        </p:spPr>
        <p:txBody>
          <a:bodyPr wrap="square" rtlCol="0">
            <a:spAutoFit/>
          </a:bodyPr>
          <a:lstStyle/>
          <a:p>
            <a:pPr algn="ctr"/>
            <a:r>
              <a:rPr lang="en-US"/>
              <a:t>Funded in part by grants from Sage Products, LLC and Medtronic through the AORN Foundation.</a:t>
            </a:r>
            <a:endParaRPr lang="en-US" dirty="0"/>
          </a:p>
        </p:txBody>
      </p:sp>
    </p:spTree>
    <p:extLst>
      <p:ext uri="{BB962C8B-B14F-4D97-AF65-F5344CB8AC3E}">
        <p14:creationId xmlns:p14="http://schemas.microsoft.com/office/powerpoint/2010/main" val="53677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b="1" dirty="0" smtClean="0">
            <a:solidFill>
              <a:schemeClr val="bg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7" id="{BDEEB372-324C-48BC-B999-A7E6904CE0CB}" vid="{0AEF9858-F975-4CED-84A2-B99068AD1A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EducationPPT-Template</Template>
  <TotalTime>123</TotalTime>
  <Words>398</Words>
  <Application>Microsoft Office PowerPoint</Application>
  <PresentationFormat>On-screen Show (4:3)</PresentationFormat>
  <Paragraphs>114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Garamond</vt:lpstr>
      <vt:lpstr>Times New Roman</vt:lpstr>
      <vt:lpstr>Verdana</vt:lpstr>
      <vt:lpstr>Office Theme</vt:lpstr>
      <vt:lpstr> Prevention of Perioperative Pressure Ulcers Tool Kit</vt:lpstr>
      <vt:lpstr>Planning Committee</vt:lpstr>
      <vt:lpstr>Subject Matter Experts</vt:lpstr>
      <vt:lpstr>Subject Matter Experts</vt:lpstr>
      <vt:lpstr>Recognition</vt:lpstr>
      <vt:lpstr>AORN Pressure Ulcers Task Force as of 5/18/2015</vt:lpstr>
      <vt:lpstr> Prevention of Perioperative Pressure Ulcers Tool Kit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Eckhart</dc:creator>
  <cp:lastModifiedBy>Ellice Mellinger</cp:lastModifiedBy>
  <cp:revision>14</cp:revision>
  <dcterms:created xsi:type="dcterms:W3CDTF">2014-11-19T14:45:46Z</dcterms:created>
  <dcterms:modified xsi:type="dcterms:W3CDTF">2015-12-22T16:21:59Z</dcterms:modified>
</cp:coreProperties>
</file>