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5" r:id="rId1"/>
  </p:sldMasterIdLst>
  <p:notesMasterIdLst>
    <p:notesMasterId r:id="rId47"/>
  </p:notesMasterIdLst>
  <p:sldIdLst>
    <p:sldId id="256" r:id="rId2"/>
    <p:sldId id="257" r:id="rId3"/>
    <p:sldId id="311" r:id="rId4"/>
    <p:sldId id="319" r:id="rId5"/>
    <p:sldId id="309" r:id="rId6"/>
    <p:sldId id="259" r:id="rId7"/>
    <p:sldId id="314" r:id="rId8"/>
    <p:sldId id="322" r:id="rId9"/>
    <p:sldId id="312" r:id="rId10"/>
    <p:sldId id="260" r:id="rId11"/>
    <p:sldId id="318" r:id="rId12"/>
    <p:sldId id="261" r:id="rId13"/>
    <p:sldId id="320" r:id="rId14"/>
    <p:sldId id="265" r:id="rId15"/>
    <p:sldId id="268" r:id="rId16"/>
    <p:sldId id="269" r:id="rId17"/>
    <p:sldId id="317" r:id="rId18"/>
    <p:sldId id="271" r:id="rId19"/>
    <p:sldId id="273" r:id="rId20"/>
    <p:sldId id="276" r:id="rId21"/>
    <p:sldId id="274" r:id="rId22"/>
    <p:sldId id="321" r:id="rId23"/>
    <p:sldId id="277" r:id="rId24"/>
    <p:sldId id="278" r:id="rId25"/>
    <p:sldId id="280" r:id="rId26"/>
    <p:sldId id="300" r:id="rId27"/>
    <p:sldId id="301" r:id="rId28"/>
    <p:sldId id="302" r:id="rId29"/>
    <p:sldId id="304" r:id="rId30"/>
    <p:sldId id="279" r:id="rId31"/>
    <p:sldId id="281" r:id="rId32"/>
    <p:sldId id="283" r:id="rId33"/>
    <p:sldId id="282" r:id="rId34"/>
    <p:sldId id="284" r:id="rId35"/>
    <p:sldId id="286" r:id="rId36"/>
    <p:sldId id="285" r:id="rId37"/>
    <p:sldId id="287" r:id="rId38"/>
    <p:sldId id="298" r:id="rId39"/>
    <p:sldId id="288" r:id="rId40"/>
    <p:sldId id="289" r:id="rId41"/>
    <p:sldId id="291" r:id="rId42"/>
    <p:sldId id="295" r:id="rId43"/>
    <p:sldId id="305" r:id="rId44"/>
    <p:sldId id="293" r:id="rId45"/>
    <p:sldId id="299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lterbau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00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6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976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7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97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97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5552739-5D86-4C4C-9EC5-85E757867E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100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1E26D-4245-4526-B7BC-CDE77C5B890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560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728788" y="1120775"/>
            <a:ext cx="3417887" cy="2563813"/>
          </a:xfrm>
          <a:ln/>
        </p:spPr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340225"/>
            <a:ext cx="5030788" cy="4621213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51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83717-F565-4D57-B73D-27CF99C944F6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5365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What DOESN’T work?---- one-way, unstructured handoffs</a:t>
            </a:r>
          </a:p>
          <a:p>
            <a:r>
              <a:rPr lang="en-US" altLang="en-US" b="1"/>
              <a:t>The problems include the need for sufficient allocated TIME and need for CULTURAL CHANGE across most organizations</a:t>
            </a:r>
          </a:p>
          <a:p>
            <a:r>
              <a:rPr lang="en-US" altLang="en-US" b="1"/>
              <a:t>Added complexity for SYSTEMS is reflected in the </a:t>
            </a:r>
            <a:r>
              <a:rPr lang="en-US" altLang="en-US" b="1" u="sng"/>
              <a:t>unique nature</a:t>
            </a:r>
            <a:r>
              <a:rPr lang="en-US" altLang="en-US" b="1"/>
              <a:t> of handoffs in different units, facilities, and for different providers.</a:t>
            </a:r>
          </a:p>
          <a:p>
            <a:r>
              <a:rPr lang="en-US" altLang="en-US" b="1"/>
              <a:t>There is NOT sufficient  SCIENCE (yet) to TELL US HOW TO BEST do HANDOFFS.</a:t>
            </a:r>
          </a:p>
          <a:p>
            <a:r>
              <a:rPr lang="en-US" altLang="en-US" b="1"/>
              <a:t>The great dilemma for handoffs is the </a:t>
            </a:r>
            <a:r>
              <a:rPr lang="en-US" altLang="en-US" b="1" u="sng"/>
              <a:t>tradeoff</a:t>
            </a:r>
            <a:r>
              <a:rPr lang="en-US" altLang="en-US" b="1"/>
              <a:t> between EFFECTIVENESS and EFFICIENCY.  </a:t>
            </a:r>
          </a:p>
          <a:p>
            <a:r>
              <a:rPr lang="en-US" altLang="en-US" b="1"/>
              <a:t>    If the system is </a:t>
            </a:r>
            <a:r>
              <a:rPr lang="en-US" altLang="en-US" b="1" u="sng"/>
              <a:t>overly simplified</a:t>
            </a:r>
            <a:r>
              <a:rPr lang="en-US" altLang="en-US" b="1"/>
              <a:t>, information transfer is still vulnerable to distraction and loss---from failure to consider or misinterpretation.  If the system is overly complex, unwieldy, and inefficient, front-line users will refuse to adopt the handoff tools or develop shortcuts,  which fail to address  the needed accuracy and structure intended to improve information transfer.  </a:t>
            </a:r>
          </a:p>
          <a:p>
            <a:r>
              <a:rPr lang="en-US" altLang="en-US" b="1"/>
              <a:t>     Richard Cook’s </a:t>
            </a:r>
            <a:r>
              <a:rPr lang="en-US" altLang="en-US" b="1" u="sng"/>
              <a:t>challenge for handoff optimization</a:t>
            </a:r>
            <a:r>
              <a:rPr lang="en-US" altLang="en-US" b="1"/>
              <a:t> leads to creating a system that stimulates the individuals and teams engaged in a handoff brief to remember key elements and identify important data that is frequently neglected or forgotten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5229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7494B8-884A-426A-B0A1-99CBD3D2E1D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529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</p:spPr>
        <p:txBody>
          <a:bodyPr/>
          <a:lstStyle/>
          <a:p>
            <a:r>
              <a:rPr lang="en-US" altLang="en-US" b="1"/>
              <a:t>Of over 3548 events, most of the ROOT CAUSES can be addressed by improved teamwork: </a:t>
            </a:r>
          </a:p>
          <a:p>
            <a:r>
              <a:rPr lang="en-US" altLang="en-US" b="1"/>
              <a:t>Improved communication, leadership, adherence to protocols and policies, sharing information, and moving toward a culture of quality and safety.</a:t>
            </a:r>
          </a:p>
        </p:txBody>
      </p:sp>
    </p:spTree>
    <p:extLst>
      <p:ext uri="{BB962C8B-B14F-4D97-AF65-F5344CB8AC3E}">
        <p14:creationId xmlns:p14="http://schemas.microsoft.com/office/powerpoint/2010/main" val="356024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83EF9-6AA8-4D76-9647-4B653CACB9B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7575" y="4344988"/>
            <a:ext cx="5024438" cy="41163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41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2E4C7-4CE7-42BE-B8A1-FF88B887141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986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The BASIC MESSAGE:</a:t>
            </a:r>
          </a:p>
          <a:p>
            <a:r>
              <a:rPr lang="en-US" altLang="en-US" b="1"/>
              <a:t>	(Under the umbrella of Patient Safety)…. by improving the accuracy, structure and communication processes of handoffs, continuity and quality of patient care will be dramatically enhanced.</a:t>
            </a:r>
          </a:p>
        </p:txBody>
      </p:sp>
    </p:spTree>
    <p:extLst>
      <p:ext uri="{BB962C8B-B14F-4D97-AF65-F5344CB8AC3E}">
        <p14:creationId xmlns:p14="http://schemas.microsoft.com/office/powerpoint/2010/main" val="3220417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BAD61-9F2F-410F-ACF8-5343C5FDA26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038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4064691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E21B3-C4A9-4046-9BB6-8B0668F09E8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079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altLang="en-US" b="1"/>
              <a:t>						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600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6E457F-D0E8-43E2-81C7-22D74D0BDAD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09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3204988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5AA4B-C1ED-495C-9C50-D8643461805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50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	</a:t>
            </a:r>
            <a:endParaRPr lang="en-US" altLang="en-US" sz="1800" b="1"/>
          </a:p>
        </p:txBody>
      </p:sp>
    </p:spTree>
    <p:extLst>
      <p:ext uri="{BB962C8B-B14F-4D97-AF65-F5344CB8AC3E}">
        <p14:creationId xmlns:p14="http://schemas.microsoft.com/office/powerpoint/2010/main" val="652150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F9AC6-C9A2-447E-9E18-BDA838C2955C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531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     Some organizations have successfully implemented programs for human factors-based process improvements, including the area of handoffs.  This is a mnemonic that is simple, easy and convenient, but it probably in insufficient for more complex handoffs. </a:t>
            </a:r>
          </a:p>
          <a:p>
            <a:r>
              <a:rPr lang="en-US" altLang="en-US" b="1"/>
              <a:t>    In Virginia, the “Five Ps” are successfully used by Sentara Healthcare for Handoffs. </a:t>
            </a:r>
          </a:p>
          <a:p>
            <a:r>
              <a:rPr lang="en-US" altLang="en-US" b="1"/>
              <a:t>     In the spectrum of handoff structure options being considered, it appears that the “</a:t>
            </a:r>
            <a:r>
              <a:rPr lang="en-US" altLang="en-US" b="1" u="sng"/>
              <a:t>Five Ps</a:t>
            </a:r>
            <a:r>
              <a:rPr lang="en-US" altLang="en-US" b="1"/>
              <a:t>”  mnemonic for handoffs reminds providers to discuss the Patient, Plan, Purpose, Problems and Precautions, which may be sufficient for a simple handoff. However, the concern is that the “Five-Ps” reminders may be relatively vague or incomplete,  particularly for inexperienced personnel,  for handoffs across disciplines or transitions from facility to facility. </a:t>
            </a:r>
          </a:p>
          <a:p>
            <a:r>
              <a:rPr lang="en-US" altLang="en-US" b="1"/>
              <a:t>     The mnemonic could be expanded with subsystem reminders to cover other important elements in more complex patient handoffs. </a:t>
            </a:r>
          </a:p>
          <a:p>
            <a:r>
              <a:rPr lang="en-US" altLang="en-US" b="1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5595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46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44646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6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6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7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8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48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648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4648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4648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4648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4648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67C2A18-4B5B-4F9F-A674-ABA508BD2D6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446488" name="Picture 24" descr="AORN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2238"/>
            <a:ext cx="1724025" cy="56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6489" name="Picture 25" descr="PSP_plate_logo_ep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0" y="11906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133EC-4835-43EC-8102-ACA438C21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1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4FF6-1006-4C0A-A5D2-7DD5B80A9C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09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0426-0916-4EC1-AA7D-64D72EBD50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77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5519E-8206-4CEE-8BA1-FC9CEF207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59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44C53-5933-42A5-A13D-6941611A7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85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4B188-42F7-44CE-939E-EA1834331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06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76089-2417-448E-BFC7-C3ACCD13A8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53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4C89B-3782-40A6-BC9B-6A18F58DD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17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1D537-FB89-4377-B1A6-32285BDCAA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40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07036-7078-4A6E-B639-AA3BD9CCA5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98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44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44544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4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45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4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47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48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49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0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1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3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57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545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454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454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en-US"/>
          </a:p>
        </p:txBody>
      </p:sp>
      <p:sp>
        <p:nvSpPr>
          <p:cNvPr id="4454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430812-1B26-4780-A7B0-56878346D4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4546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445475" name="Picture 35" descr="AORN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2238"/>
            <a:ext cx="1724025" cy="56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5476" name="Picture 36" descr="PSP_plate_logo_eps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0" y="11906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Unicode MS" panose="020B060402020202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fetyandquality.org/clinhovrlitrev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em.org/meetings/05hand/wears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jointcommission.org/SentinelEvents/Statistics/" TargetMode="Externa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133600"/>
            <a:ext cx="7772400" cy="1736725"/>
          </a:xfrm>
        </p:spPr>
        <p:txBody>
          <a:bodyPr/>
          <a:lstStyle/>
          <a:p>
            <a:r>
              <a:rPr lang="en-US" altLang="en-US" sz="4800"/>
              <a:t>Standardizing Hand offs </a:t>
            </a:r>
            <a:br>
              <a:rPr lang="en-US" altLang="en-US" sz="4800"/>
            </a:br>
            <a:r>
              <a:rPr lang="en-US" altLang="en-US" sz="4800"/>
              <a:t>for</a:t>
            </a:r>
            <a:br>
              <a:rPr lang="en-US" altLang="en-US" sz="4800"/>
            </a:br>
            <a:r>
              <a:rPr lang="en-US" altLang="en-US" sz="4800"/>
              <a:t>Patient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4AB4-6D13-4F8A-96BD-62FAE58030F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Types of Hand offs</a:t>
            </a:r>
            <a:r>
              <a:rPr lang="en-US" altLang="en-US"/>
              <a:t> </a:t>
            </a:r>
          </a:p>
        </p:txBody>
      </p:sp>
      <p:sp>
        <p:nvSpPr>
          <p:cNvPr id="4905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38600"/>
          </a:xfrm>
        </p:spPr>
        <p:txBody>
          <a:bodyPr/>
          <a:lstStyle/>
          <a:p>
            <a:r>
              <a:rPr lang="en-US" altLang="en-US"/>
              <a:t>On call responsibilities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Critical reports </a:t>
            </a:r>
            <a:r>
              <a:rPr lang="en-US" altLang="en-US" sz="2800"/>
              <a:t>(laboratory and imaging )</a:t>
            </a:r>
          </a:p>
          <a:p>
            <a:pPr>
              <a:lnSpc>
                <a:spcPct val="0"/>
              </a:lnSpc>
            </a:pPr>
            <a:endParaRPr lang="en-US" altLang="en-US" sz="2800"/>
          </a:p>
          <a:p>
            <a:r>
              <a:rPr lang="en-US" altLang="en-US"/>
              <a:t>Hospital transfers </a:t>
            </a:r>
            <a:r>
              <a:rPr lang="en-US" altLang="en-US" sz="2800"/>
              <a:t>(home, skilled nursing facility)</a:t>
            </a:r>
          </a:p>
          <a:p>
            <a:pPr>
              <a:lnSpc>
                <a:spcPct val="0"/>
              </a:lnSpc>
            </a:pPr>
            <a:endParaRPr lang="en-US" altLang="en-US" sz="2800"/>
          </a:p>
          <a:p>
            <a:r>
              <a:rPr lang="en-US" altLang="en-US"/>
              <a:t>Other transitions in care </a:t>
            </a:r>
            <a:r>
              <a:rPr lang="en-US" altLang="en-US" sz="2800"/>
              <a:t>(ED, radiology, physical therapy)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BA9A-00D7-47E8-9726-F2C47062A2F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Types of Hand offs</a:t>
            </a:r>
            <a:r>
              <a:rPr lang="en-US" altLang="en-US" sz="3000"/>
              <a:t> (cont.)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r>
              <a:rPr lang="en-US" altLang="en-US"/>
              <a:t>Patient hand-offs</a:t>
            </a:r>
          </a:p>
          <a:p>
            <a:pPr lvl="1"/>
            <a:r>
              <a:rPr lang="en-US" altLang="en-US"/>
              <a:t>Level of care (cross coverage)</a:t>
            </a:r>
          </a:p>
          <a:p>
            <a:pPr lvl="1">
              <a:lnSpc>
                <a:spcPct val="40000"/>
              </a:lnSpc>
              <a:buFontTx/>
              <a:buNone/>
            </a:pPr>
            <a:endParaRPr lang="en-US" altLang="en-US"/>
          </a:p>
          <a:p>
            <a:r>
              <a:rPr lang="en-US" altLang="en-US"/>
              <a:t>Nursing shift change/break relief</a:t>
            </a:r>
          </a:p>
          <a:p>
            <a:pPr>
              <a:lnSpc>
                <a:spcPct val="20000"/>
              </a:lnSpc>
            </a:pPr>
            <a:endParaRPr lang="en-US" altLang="en-US"/>
          </a:p>
          <a:p>
            <a:r>
              <a:rPr lang="en-US" altLang="en-US"/>
              <a:t>Physician transferring care</a:t>
            </a:r>
          </a:p>
          <a:p>
            <a:pPr lvl="1"/>
            <a:r>
              <a:rPr lang="en-US" altLang="en-US"/>
              <a:t>OR to PACU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98987-213E-4A85-BCCA-DBA9CF1A42C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91527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8153400" cy="1143000"/>
          </a:xfrm>
        </p:spPr>
        <p:txBody>
          <a:bodyPr/>
          <a:lstStyle/>
          <a:p>
            <a:r>
              <a:rPr lang="en-US" altLang="en-US" sz="4000"/>
              <a:t>Are Surgical Patients at Risk?</a:t>
            </a:r>
          </a:p>
        </p:txBody>
      </p:sp>
      <p:sp>
        <p:nvSpPr>
          <p:cNvPr id="4915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3581400"/>
          </a:xfrm>
        </p:spPr>
        <p:txBody>
          <a:bodyPr/>
          <a:lstStyle/>
          <a:p>
            <a:r>
              <a:rPr lang="en-US" altLang="en-US"/>
              <a:t>Procedure scheduled (clinician's office)</a:t>
            </a:r>
          </a:p>
          <a:p>
            <a:r>
              <a:rPr lang="en-US" altLang="en-US"/>
              <a:t>Scheduling office </a:t>
            </a:r>
          </a:p>
          <a:p>
            <a:r>
              <a:rPr lang="en-US" altLang="en-US"/>
              <a:t>Pre-procedure assessment</a:t>
            </a:r>
          </a:p>
          <a:p>
            <a:r>
              <a:rPr lang="en-US" altLang="en-US"/>
              <a:t>Admitting department</a:t>
            </a:r>
          </a:p>
          <a:p>
            <a:r>
              <a:rPr lang="en-US" altLang="en-US"/>
              <a:t>Pre operative area/nursing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50499-7AF6-466B-87FD-13572739C5D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84709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153400" cy="914400"/>
          </a:xfrm>
        </p:spPr>
        <p:txBody>
          <a:bodyPr/>
          <a:lstStyle/>
          <a:p>
            <a:r>
              <a:rPr lang="en-US" altLang="en-US" sz="4000"/>
              <a:t>Are Surgical Patients at Risk?</a:t>
            </a:r>
          </a:p>
        </p:txBody>
      </p:sp>
      <p:sp>
        <p:nvSpPr>
          <p:cNvPr id="5847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38600"/>
          </a:xfrm>
        </p:spPr>
        <p:txBody>
          <a:bodyPr/>
          <a:lstStyle/>
          <a:p>
            <a:r>
              <a:rPr lang="en-US" altLang="en-US"/>
              <a:t>Procedures – invasive/noninvasive</a:t>
            </a:r>
          </a:p>
          <a:p>
            <a:r>
              <a:rPr lang="en-US" altLang="en-US"/>
              <a:t>PACU</a:t>
            </a:r>
          </a:p>
          <a:p>
            <a:r>
              <a:rPr lang="en-US" altLang="en-US"/>
              <a:t>Nursing unit</a:t>
            </a:r>
          </a:p>
          <a:p>
            <a:r>
              <a:rPr lang="en-US" altLang="en-US"/>
              <a:t>Home</a:t>
            </a:r>
          </a:p>
          <a:p>
            <a:r>
              <a:rPr lang="en-US" altLang="en-US"/>
              <a:t>Clinician’s office for post procedure </a:t>
            </a:r>
            <a:br>
              <a:rPr lang="en-US" altLang="en-US"/>
            </a:br>
            <a:r>
              <a:rPr lang="en-US" altLang="en-US"/>
              <a:t>evaluation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90FD-9F2B-4E71-8B8B-1DA4DDD3D198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496642" name="Picture 2" descr="j03710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035">
            <a:off x="-15875" y="2089150"/>
            <a:ext cx="4419600" cy="423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6643" name="Picture 3" descr="j029384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81400"/>
            <a:ext cx="25368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6644" name="WordArt 4"/>
          <p:cNvSpPr>
            <a:spLocks noChangeArrowheads="1" noChangeShapeType="1" noTextEdit="1"/>
          </p:cNvSpPr>
          <p:nvPr/>
        </p:nvSpPr>
        <p:spPr bwMode="auto">
          <a:xfrm rot="-802567">
            <a:off x="533400" y="3048000"/>
            <a:ext cx="3657600" cy="11001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003047"/>
              </a:avLst>
            </a:prstTxWarp>
          </a:bodyPr>
          <a:lstStyle/>
          <a:p>
            <a:pPr algn="ctr"/>
            <a:r>
              <a:rPr lang="en-US" sz="4800" kern="10">
                <a:ln w="25400">
                  <a:solidFill>
                    <a:srgbClr val="B6AD6C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Patient Safety</a:t>
            </a:r>
          </a:p>
        </p:txBody>
      </p:sp>
      <p:sp>
        <p:nvSpPr>
          <p:cNvPr id="496645" name="WordArt 5"/>
          <p:cNvSpPr>
            <a:spLocks noChangeAspect="1" noChangeArrowheads="1" noChangeShapeType="1" noTextEdit="1"/>
          </p:cNvSpPr>
          <p:nvPr/>
        </p:nvSpPr>
        <p:spPr bwMode="auto">
          <a:xfrm>
            <a:off x="2895600" y="4114800"/>
            <a:ext cx="2514600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solidFill>
                    <a:srgbClr val="D9D5B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AD6C">
                        <a:alpha val="66000"/>
                      </a:srgbClr>
                    </a:gs>
                    <a:gs pos="100000">
                      <a:srgbClr val="993366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45791" dir="2021404" algn="ctr" rotWithShape="0">
                    <a:srgbClr val="D9D5B3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Accuracy</a:t>
            </a:r>
          </a:p>
        </p:txBody>
      </p:sp>
      <p:sp>
        <p:nvSpPr>
          <p:cNvPr id="496646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9144000" cy="1143000"/>
          </a:xfrm>
        </p:spPr>
        <p:txBody>
          <a:bodyPr/>
          <a:lstStyle/>
          <a:p>
            <a:r>
              <a:rPr lang="en-US" altLang="en-US" sz="4000"/>
              <a:t>Communication During </a:t>
            </a:r>
            <a:br>
              <a:rPr lang="en-US" altLang="en-US" sz="4000"/>
            </a:br>
            <a:r>
              <a:rPr lang="en-US" altLang="en-US" sz="4000"/>
              <a:t>Transitions in Health Care</a:t>
            </a:r>
          </a:p>
        </p:txBody>
      </p:sp>
      <p:sp>
        <p:nvSpPr>
          <p:cNvPr id="496647" name="WordArt 7"/>
          <p:cNvSpPr>
            <a:spLocks noChangeAspect="1" noChangeArrowheads="1" noChangeShapeType="1" noTextEdit="1"/>
          </p:cNvSpPr>
          <p:nvPr/>
        </p:nvSpPr>
        <p:spPr bwMode="auto">
          <a:xfrm>
            <a:off x="609600" y="4630738"/>
            <a:ext cx="2133600" cy="458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solidFill>
                    <a:srgbClr val="D9D5B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AD6C">
                        <a:alpha val="66000"/>
                      </a:srgbClr>
                    </a:gs>
                    <a:gs pos="100000">
                      <a:srgbClr val="993366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45791" dir="2021404" algn="ctr" rotWithShape="0">
                    <a:srgbClr val="D9D5B3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</p:txBody>
      </p:sp>
      <p:sp>
        <p:nvSpPr>
          <p:cNvPr id="496648" name="WordArt 8"/>
          <p:cNvSpPr>
            <a:spLocks noChangeArrowheads="1" noChangeShapeType="1" noTextEdit="1"/>
          </p:cNvSpPr>
          <p:nvPr/>
        </p:nvSpPr>
        <p:spPr bwMode="auto">
          <a:xfrm>
            <a:off x="5029200" y="2438400"/>
            <a:ext cx="3886200" cy="177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15875">
                  <a:solidFill>
                    <a:srgbClr val="B6AD6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AD6C">
                        <a:alpha val="89999"/>
                      </a:srgbClr>
                    </a:gs>
                    <a:gs pos="100000">
                      <a:srgbClr val="006699"/>
                    </a:gs>
                  </a:gsLst>
                  <a:path path="rect">
                    <a:fillToRect l="100000" b="100000"/>
                  </a:path>
                </a:gradFill>
                <a:latin typeface="Arial Black" panose="020B0A04020102020204" pitchFamily="34" charset="0"/>
              </a:rPr>
              <a:t>Improve Continuity of</a:t>
            </a:r>
          </a:p>
          <a:p>
            <a:pPr algn="ctr"/>
            <a:r>
              <a:rPr lang="en-US" sz="2400" kern="10">
                <a:ln w="15875">
                  <a:solidFill>
                    <a:srgbClr val="B6AD6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AD6C">
                        <a:alpha val="89999"/>
                      </a:srgbClr>
                    </a:gs>
                    <a:gs pos="100000">
                      <a:srgbClr val="006699"/>
                    </a:gs>
                  </a:gsLst>
                  <a:path path="rect">
                    <a:fillToRect l="100000" b="100000"/>
                  </a:path>
                </a:gradFill>
                <a:latin typeface="Arial Black" panose="020B0A04020102020204" pitchFamily="34" charset="0"/>
              </a:rPr>
              <a:t>Care by Improving</a:t>
            </a:r>
          </a:p>
          <a:p>
            <a:pPr algn="ctr"/>
            <a:r>
              <a:rPr lang="en-US" sz="2400" kern="10">
                <a:ln w="15875">
                  <a:solidFill>
                    <a:srgbClr val="B6AD6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B6AD6C">
                        <a:alpha val="89999"/>
                      </a:srgbClr>
                    </a:gs>
                    <a:gs pos="100000">
                      <a:srgbClr val="006699"/>
                    </a:gs>
                  </a:gsLst>
                  <a:path path="rect">
                    <a:fillToRect l="100000" b="100000"/>
                  </a:path>
                </a:gradFill>
                <a:latin typeface="Arial Black" panose="020B0A04020102020204" pitchFamily="34" charset="0"/>
              </a:rPr>
              <a:t>Hand-offs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4BA57-8ABD-4F30-A894-26ECB59F871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02803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153400" cy="1143000"/>
          </a:xfrm>
        </p:spPr>
        <p:txBody>
          <a:bodyPr/>
          <a:lstStyle/>
          <a:p>
            <a:r>
              <a:rPr lang="en-US" altLang="en-US" sz="4000"/>
              <a:t>Hand off Concepts</a:t>
            </a:r>
          </a:p>
        </p:txBody>
      </p:sp>
      <p:sp>
        <p:nvSpPr>
          <p:cNvPr id="502804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High Reliability Organizations</a:t>
            </a:r>
          </a:p>
          <a:p>
            <a:pPr>
              <a:lnSpc>
                <a:spcPct val="0"/>
              </a:lnSpc>
              <a:buFontTx/>
              <a:buNone/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Nuclear Power</a:t>
            </a:r>
          </a:p>
          <a:p>
            <a:pPr lvl="1">
              <a:lnSpc>
                <a:spcPct val="0"/>
              </a:lnSpc>
              <a:buFontTx/>
              <a:buNone/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NASA and Mission Control</a:t>
            </a:r>
          </a:p>
          <a:p>
            <a:pPr lvl="1">
              <a:lnSpc>
                <a:spcPct val="0"/>
              </a:lnSpc>
              <a:buFontTx/>
              <a:buNone/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Aviation: Crew Resource </a:t>
            </a:r>
            <a:br>
              <a:rPr lang="en-US" altLang="en-US"/>
            </a:br>
            <a:r>
              <a:rPr lang="en-US" altLang="en-US"/>
              <a:t>Management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Air traffic control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Carrier flight deck</a:t>
            </a:r>
          </a:p>
          <a:p>
            <a:pPr lvl="2">
              <a:lnSpc>
                <a:spcPct val="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Dispatch services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pic>
        <p:nvPicPr>
          <p:cNvPr id="502792" name="Picture 8" descr="nuclear-power-plant-9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447800"/>
            <a:ext cx="1703388" cy="112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793" name="Text Box 9"/>
          <p:cNvSpPr txBox="1">
            <a:spLocks noChangeArrowheads="1"/>
          </p:cNvSpPr>
          <p:nvPr/>
        </p:nvSpPr>
        <p:spPr bwMode="auto">
          <a:xfrm>
            <a:off x="0" y="-609600"/>
            <a:ext cx="39639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SLIDE WITH ANIMATION</a:t>
            </a:r>
          </a:p>
        </p:txBody>
      </p:sp>
      <p:pic>
        <p:nvPicPr>
          <p:cNvPr id="502798" name="Picture 14" descr="shooter.gif (13095 byte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24400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2788" name="Picture 4" descr="ACF137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124200"/>
            <a:ext cx="1600200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787" name="Picture 3" descr="t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" t="3116" r="2849" b="3377"/>
          <a:stretch>
            <a:fillRect/>
          </a:stretch>
        </p:blipFill>
        <p:spPr bwMode="auto">
          <a:xfrm>
            <a:off x="7391400" y="2743200"/>
            <a:ext cx="1219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789" name="Picture 5" descr="shuttle_zoo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3" t="2339" r="4433" b="8772"/>
          <a:stretch>
            <a:fillRect/>
          </a:stretch>
        </p:blipFill>
        <p:spPr bwMode="auto">
          <a:xfrm>
            <a:off x="7543800" y="4572000"/>
            <a:ext cx="130016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09F6-97B4-45E4-949D-EA17A6BE5A0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0483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391400" cy="1143000"/>
          </a:xfrm>
        </p:spPr>
        <p:txBody>
          <a:bodyPr/>
          <a:lstStyle/>
          <a:p>
            <a:r>
              <a:rPr lang="en-US" altLang="en-US" sz="4000"/>
              <a:t>Barriers to Effective </a:t>
            </a:r>
            <a:br>
              <a:rPr lang="en-US" altLang="en-US" sz="4000"/>
            </a:br>
            <a:r>
              <a:rPr lang="en-US" altLang="en-US" sz="4000"/>
              <a:t>Communication</a:t>
            </a:r>
          </a:p>
        </p:txBody>
      </p:sp>
      <p:sp>
        <p:nvSpPr>
          <p:cNvPr id="5048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648200"/>
          </a:xfrm>
        </p:spPr>
        <p:txBody>
          <a:bodyPr/>
          <a:lstStyle/>
          <a:p>
            <a:r>
              <a:rPr lang="en-US" altLang="en-US"/>
              <a:t>Human fallibility</a:t>
            </a:r>
          </a:p>
          <a:p>
            <a:r>
              <a:rPr lang="en-US" altLang="en-US"/>
              <a:t>Complex systems</a:t>
            </a:r>
          </a:p>
          <a:p>
            <a:r>
              <a:rPr lang="en-US" altLang="en-US"/>
              <a:t>Limitations of learning &amp; training</a:t>
            </a:r>
          </a:p>
          <a:p>
            <a:r>
              <a:rPr lang="en-US" altLang="en-US"/>
              <a:t>Continuity gaps</a:t>
            </a:r>
          </a:p>
          <a:p>
            <a:r>
              <a:rPr lang="en-US" altLang="en-US"/>
              <a:t>Negative impact of fatigue</a:t>
            </a:r>
          </a:p>
          <a:p>
            <a:r>
              <a:rPr lang="en-US" altLang="en-US"/>
              <a:t>Time constraints</a:t>
            </a:r>
          </a:p>
          <a:p>
            <a:r>
              <a:rPr lang="en-US" altLang="en-US"/>
              <a:t>Volume of information</a:t>
            </a:r>
          </a:p>
          <a:p>
            <a:r>
              <a:rPr lang="en-US" altLang="en-US"/>
              <a:t>Confidentiality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3BD62-4ED1-4698-9348-C2F1AC700D8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5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MD – RN Communications</a:t>
            </a:r>
          </a:p>
        </p:txBody>
      </p:sp>
      <p:sp>
        <p:nvSpPr>
          <p:cNvPr id="5652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Differences in:</a:t>
            </a:r>
          </a:p>
          <a:p>
            <a:pPr lvl="1"/>
            <a:r>
              <a:rPr lang="en-US" altLang="en-US"/>
              <a:t>Style of communication</a:t>
            </a:r>
          </a:p>
          <a:p>
            <a:pPr lvl="1"/>
            <a:r>
              <a:rPr lang="en-US" altLang="en-US"/>
              <a:t>Hierarchy is an issue</a:t>
            </a:r>
          </a:p>
          <a:p>
            <a:pPr lvl="1"/>
            <a:r>
              <a:rPr lang="en-US" altLang="en-US"/>
              <a:t>Past experience</a:t>
            </a:r>
          </a:p>
          <a:p>
            <a:pPr lvl="1"/>
            <a:r>
              <a:rPr lang="en-US" altLang="en-US"/>
              <a:t>Level of empowerment</a:t>
            </a:r>
          </a:p>
          <a:p>
            <a:pPr lvl="1"/>
            <a:r>
              <a:rPr lang="en-US" altLang="en-US"/>
              <a:t>Tone of voice</a:t>
            </a:r>
          </a:p>
          <a:p>
            <a:pPr lvl="1"/>
            <a:r>
              <a:rPr lang="en-US" altLang="en-US"/>
              <a:t>Level of respect</a:t>
            </a:r>
          </a:p>
        </p:txBody>
      </p:sp>
      <p:pic>
        <p:nvPicPr>
          <p:cNvPr id="5652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9647">
            <a:off x="5638800" y="2514600"/>
            <a:ext cx="3048000" cy="2309813"/>
          </a:xfrm>
          <a:prstGeom prst="rect">
            <a:avLst/>
          </a:prstGeom>
          <a:solidFill>
            <a:srgbClr val="808080">
              <a:alpha val="83000"/>
            </a:srgbClr>
          </a:solidFill>
          <a:ln w="57150" cmpd="thickThin">
            <a:solidFill>
              <a:srgbClr val="66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A674-0C5B-40E9-A51E-C5E351BBE2E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304800" y="1524000"/>
            <a:ext cx="8534400" cy="3886200"/>
          </a:xfrm>
          <a:prstGeom prst="rect">
            <a:avLst/>
          </a:prstGeom>
          <a:solidFill>
            <a:srgbClr val="FFFFFF"/>
          </a:solidFill>
          <a:ln w="9525">
            <a:solidFill>
              <a:srgbClr val="B3AC6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Ctr="1"/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336699"/>
                </a:solidFill>
              </a:rPr>
              <a:t>Evidence-based report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endParaRPr lang="en-US" altLang="en-US" sz="2000" b="1">
              <a:solidFill>
                <a:srgbClr val="336699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000" b="1" u="sng">
                <a:solidFill>
                  <a:srgbClr val="336699"/>
                </a:solidFill>
              </a:rPr>
              <a:t>Ineffective</a:t>
            </a:r>
            <a:r>
              <a:rPr lang="en-US" altLang="en-US" sz="2000" b="1">
                <a:solidFill>
                  <a:srgbClr val="336699"/>
                </a:solidFill>
              </a:rPr>
              <a:t> handovers can lead to: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336699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Ø"/>
            </a:pPr>
            <a:r>
              <a:rPr lang="en-US" altLang="en-US" sz="2000" b="1">
                <a:solidFill>
                  <a:srgbClr val="993366"/>
                </a:solidFill>
              </a:rPr>
              <a:t>Wrong treatment, delay in Dx., severe adverse events, patient complaints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Ø"/>
            </a:pPr>
            <a:endParaRPr lang="en-US" altLang="en-US" sz="2000" b="1">
              <a:solidFill>
                <a:srgbClr val="993366"/>
              </a:solidFill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Ø"/>
            </a:pPr>
            <a:r>
              <a:rPr lang="en-US" altLang="en-US" sz="2000" b="1">
                <a:solidFill>
                  <a:srgbClr val="993366"/>
                </a:solidFill>
              </a:rPr>
              <a:t>Increase H/C costs, length of stay (and more)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endParaRPr lang="en-US" altLang="en-US" sz="1800" b="1">
              <a:solidFill>
                <a:srgbClr val="993366"/>
              </a:solidFill>
            </a:endParaRPr>
          </a:p>
        </p:txBody>
      </p:sp>
      <p:sp>
        <p:nvSpPr>
          <p:cNvPr id="506895" name="Rectangle 15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838200"/>
          </a:xfrm>
        </p:spPr>
        <p:txBody>
          <a:bodyPr/>
          <a:lstStyle/>
          <a:p>
            <a:r>
              <a:rPr lang="en-US" altLang="en-US" sz="4000"/>
              <a:t>Recent Research</a:t>
            </a:r>
          </a:p>
        </p:txBody>
      </p:sp>
      <p:grpSp>
        <p:nvGrpSpPr>
          <p:cNvPr id="506884" name="Group 4"/>
          <p:cNvGrpSpPr>
            <a:grpSpLocks/>
          </p:cNvGrpSpPr>
          <p:nvPr/>
        </p:nvGrpSpPr>
        <p:grpSpPr bwMode="auto">
          <a:xfrm>
            <a:off x="1143000" y="4597400"/>
            <a:ext cx="2057400" cy="736600"/>
            <a:chOff x="720" y="2896"/>
            <a:chExt cx="1296" cy="464"/>
          </a:xfrm>
        </p:grpSpPr>
        <p:sp>
          <p:nvSpPr>
            <p:cNvPr id="506885" name="Oval 5"/>
            <p:cNvSpPr>
              <a:spLocks noChangeArrowheads="1"/>
            </p:cNvSpPr>
            <p:nvPr/>
          </p:nvSpPr>
          <p:spPr bwMode="auto">
            <a:xfrm>
              <a:off x="720" y="2896"/>
              <a:ext cx="1296" cy="464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978" y="3009"/>
              <a:ext cx="780" cy="23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solidFill>
                    <a:srgbClr val="FFFFFF"/>
                  </a:solidFill>
                  <a:latin typeface="Arial Black" panose="020B0A04020102020204" pitchFamily="34" charset="0"/>
                </a:rPr>
                <a:t>System</a:t>
              </a:r>
            </a:p>
          </p:txBody>
        </p:sp>
      </p:grpSp>
      <p:grpSp>
        <p:nvGrpSpPr>
          <p:cNvPr id="506887" name="Group 7"/>
          <p:cNvGrpSpPr>
            <a:grpSpLocks/>
          </p:cNvGrpSpPr>
          <p:nvPr/>
        </p:nvGrpSpPr>
        <p:grpSpPr bwMode="auto">
          <a:xfrm>
            <a:off x="3543300" y="4597400"/>
            <a:ext cx="2057400" cy="736600"/>
            <a:chOff x="2208" y="2896"/>
            <a:chExt cx="1296" cy="464"/>
          </a:xfrm>
        </p:grpSpPr>
        <p:sp>
          <p:nvSpPr>
            <p:cNvPr id="506888" name="Oval 8"/>
            <p:cNvSpPr>
              <a:spLocks noChangeArrowheads="1"/>
            </p:cNvSpPr>
            <p:nvPr/>
          </p:nvSpPr>
          <p:spPr bwMode="auto">
            <a:xfrm>
              <a:off x="2208" y="2896"/>
              <a:ext cx="1296" cy="464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466" y="3009"/>
              <a:ext cx="780" cy="2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solidFill>
                    <a:srgbClr val="FFFFFF"/>
                  </a:solidFill>
                  <a:latin typeface="Arial Black" panose="020B0A04020102020204" pitchFamily="34" charset="0"/>
                </a:rPr>
                <a:t>Culture</a:t>
              </a:r>
            </a:p>
          </p:txBody>
        </p:sp>
      </p:grpSp>
      <p:grpSp>
        <p:nvGrpSpPr>
          <p:cNvPr id="506890" name="Group 10"/>
          <p:cNvGrpSpPr>
            <a:grpSpLocks/>
          </p:cNvGrpSpPr>
          <p:nvPr/>
        </p:nvGrpSpPr>
        <p:grpSpPr bwMode="auto">
          <a:xfrm>
            <a:off x="5943600" y="4597400"/>
            <a:ext cx="2057400" cy="736600"/>
            <a:chOff x="3744" y="2896"/>
            <a:chExt cx="1296" cy="464"/>
          </a:xfrm>
        </p:grpSpPr>
        <p:sp>
          <p:nvSpPr>
            <p:cNvPr id="506891" name="Oval 11"/>
            <p:cNvSpPr>
              <a:spLocks noChangeArrowheads="1"/>
            </p:cNvSpPr>
            <p:nvPr/>
          </p:nvSpPr>
          <p:spPr bwMode="auto">
            <a:xfrm>
              <a:off x="3744" y="2896"/>
              <a:ext cx="1296" cy="464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2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3882" y="3009"/>
              <a:ext cx="1020" cy="21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solidFill>
                    <a:srgbClr val="FFFFFF"/>
                  </a:solidFill>
                  <a:latin typeface="Arial Black" panose="020B0A04020102020204" pitchFamily="34" charset="0"/>
                </a:rPr>
                <a:t>Individual</a:t>
              </a:r>
            </a:p>
          </p:txBody>
        </p:sp>
      </p:grpSp>
      <p:sp>
        <p:nvSpPr>
          <p:cNvPr id="506893" name="Text Box 13"/>
          <p:cNvSpPr txBox="1">
            <a:spLocks noChangeArrowheads="1"/>
          </p:cNvSpPr>
          <p:nvPr/>
        </p:nvSpPr>
        <p:spPr bwMode="auto">
          <a:xfrm>
            <a:off x="228600" y="59436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 Unicode MS" panose="020B0604020202020204" pitchFamily="34" charset="-128"/>
              </a:rPr>
              <a:t>Australian Council for Safety and Quality in Health Care. Clinical hand-over and Patient Safety Literature Review Report; March 2005. Available </a:t>
            </a:r>
            <a:r>
              <a:rPr lang="en-US" altLang="en-US" sz="1200">
                <a:latin typeface="Arial Unicode MS" panose="020B0604020202020204" pitchFamily="34" charset="-128"/>
                <a:hlinkClick r:id="rId3"/>
              </a:rPr>
              <a:t>http://www.safetyandquality.org/clinhovrlitrev.pdf</a:t>
            </a:r>
            <a:endParaRPr lang="en-US" altLang="en-US" sz="12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DF14-5B5C-4804-98CC-06FAEE54B9A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914400"/>
          </a:xfrm>
        </p:spPr>
        <p:txBody>
          <a:bodyPr/>
          <a:lstStyle/>
          <a:p>
            <a:r>
              <a:rPr lang="en-US" altLang="en-US" sz="4000"/>
              <a:t>Recent Research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2857500" y="4419600"/>
            <a:ext cx="342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400" b="1"/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533400" y="5715000"/>
            <a:ext cx="83058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 Unicode MS" panose="020B0604020202020204" pitchFamily="34" charset="-128"/>
              </a:rPr>
              <a:t>Wears R, Roth E, Patterson E, Perry S. "Shift Change Signovers as a Double-Edged Sword: Technical Work Studies in Emergency Medicine". Society for Academic Emergency Medicine, Annual Meeting. New York, NY; May 25 2005. Available  </a:t>
            </a:r>
            <a:r>
              <a:rPr lang="en-US" altLang="en-US" sz="1200">
                <a:latin typeface="Arial Unicode MS" panose="020B0604020202020204" pitchFamily="34" charset="-128"/>
                <a:hlinkClick r:id="rId3"/>
              </a:rPr>
              <a:t>http://www.saem.org/meetings/05hand/wears.ppt</a:t>
            </a:r>
            <a:endParaRPr lang="en-US" altLang="en-US" sz="1200">
              <a:latin typeface="Arial Unicode MS" panose="020B0604020202020204" pitchFamily="34" charset="-128"/>
            </a:endParaRPr>
          </a:p>
        </p:txBody>
      </p:sp>
      <p:sp>
        <p:nvSpPr>
          <p:cNvPr id="509957" name="Rectangle 5"/>
          <p:cNvSpPr>
            <a:spLocks noChangeArrowheads="1"/>
          </p:cNvSpPr>
          <p:nvPr/>
        </p:nvSpPr>
        <p:spPr bwMode="auto">
          <a:xfrm>
            <a:off x="304800" y="1524000"/>
            <a:ext cx="8534400" cy="3467100"/>
          </a:xfrm>
          <a:prstGeom prst="rect">
            <a:avLst/>
          </a:prstGeom>
          <a:solidFill>
            <a:srgbClr val="FFFFFF">
              <a:alpha val="89999"/>
            </a:srgbClr>
          </a:solidFill>
          <a:ln w="9525">
            <a:solidFill>
              <a:srgbClr val="B3AC6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="ctr" anchorCtr="1"/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00050"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342900"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300" b="1">
                <a:solidFill>
                  <a:srgbClr val="336699"/>
                </a:solidFill>
              </a:rPr>
              <a:t>“How to Study ‘Hard-to-see-things’: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300" b="1">
                <a:solidFill>
                  <a:srgbClr val="336699"/>
                </a:solidFill>
              </a:rPr>
              <a:t>Shift Change in the Emergency Department"</a:t>
            </a:r>
          </a:p>
          <a:p>
            <a:pPr>
              <a:lnSpc>
                <a:spcPct val="4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endParaRPr lang="en-US" altLang="en-US" sz="2300" b="1">
              <a:solidFill>
                <a:srgbClr val="336699"/>
              </a:solidFill>
            </a:endParaRPr>
          </a:p>
          <a:p>
            <a:pPr lvl="2">
              <a:spcBef>
                <a:spcPct val="6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300" b="1">
                <a:solidFill>
                  <a:srgbClr val="336699"/>
                </a:solidFill>
              </a:rPr>
              <a:t>Poorly studied, despite importance</a:t>
            </a:r>
          </a:p>
          <a:p>
            <a:pPr lvl="2">
              <a:spcBef>
                <a:spcPct val="6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300" b="1">
                <a:solidFill>
                  <a:srgbClr val="336699"/>
                </a:solidFill>
              </a:rPr>
              <a:t>Shift change as a source of </a:t>
            </a:r>
            <a:r>
              <a:rPr lang="en-US" altLang="en-US" sz="2300" b="1" u="sng">
                <a:solidFill>
                  <a:srgbClr val="993366"/>
                </a:solidFill>
              </a:rPr>
              <a:t>Failure</a:t>
            </a:r>
          </a:p>
          <a:p>
            <a:pPr lvl="2">
              <a:spcBef>
                <a:spcPct val="6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300" b="1">
                <a:solidFill>
                  <a:srgbClr val="336699"/>
                </a:solidFill>
              </a:rPr>
              <a:t>Shift change as a source of </a:t>
            </a:r>
            <a:r>
              <a:rPr lang="en-US" altLang="en-US" sz="2300" b="1" u="sng">
                <a:solidFill>
                  <a:srgbClr val="993366"/>
                </a:solidFill>
              </a:rPr>
              <a:t>Recovery</a:t>
            </a:r>
          </a:p>
          <a:p>
            <a:pPr algn="ctr">
              <a:buClr>
                <a:schemeClr val="bg1"/>
              </a:buClr>
            </a:pPr>
            <a:endParaRPr lang="en-US" altLang="en-US" sz="23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0DD10-9306-4870-9A1B-06173577B6E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Objectives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Understand the background to National Patient Safety Goal 2E</a:t>
            </a:r>
          </a:p>
          <a:p>
            <a:r>
              <a:rPr lang="en-US" altLang="en-US"/>
              <a:t>Discuss 3 methods of  achieving effective Hand-offs</a:t>
            </a:r>
          </a:p>
          <a:p>
            <a:r>
              <a:rPr lang="en-US" altLang="en-US"/>
              <a:t>State how strategies developed in high reliability organizations (HROs) can be applied to Hand-offs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BD4F8-C6B3-420B-BC18-27B17B63427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838200"/>
          </a:xfrm>
        </p:spPr>
        <p:txBody>
          <a:bodyPr/>
          <a:lstStyle/>
          <a:p>
            <a:r>
              <a:rPr lang="en-US" altLang="en-US" sz="4000"/>
              <a:t>Recent Research</a:t>
            </a:r>
          </a:p>
        </p:txBody>
      </p:sp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2857500" y="4419600"/>
            <a:ext cx="342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400" b="1"/>
          </a:p>
        </p:txBody>
      </p:sp>
      <p:sp>
        <p:nvSpPr>
          <p:cNvPr id="514052" name="Rectangle 4"/>
          <p:cNvSpPr>
            <a:spLocks noChangeArrowheads="1"/>
          </p:cNvSpPr>
          <p:nvPr/>
        </p:nvSpPr>
        <p:spPr bwMode="auto">
          <a:xfrm>
            <a:off x="685800" y="5943600"/>
            <a:ext cx="9372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latin typeface="Arial Unicode MS" panose="020B0604020202020204" pitchFamily="34" charset="-128"/>
              </a:rPr>
              <a:t>Pothier, D, Monteiro, P, Mooktiar, M, Shaw, A  “Pilot study to show the loss of important</a:t>
            </a:r>
            <a:br>
              <a:rPr lang="en-US" altLang="en-US" sz="1200">
                <a:latin typeface="Arial Unicode MS" panose="020B0604020202020204" pitchFamily="34" charset="-128"/>
              </a:rPr>
            </a:br>
            <a:r>
              <a:rPr lang="en-US" altLang="en-US" sz="1200">
                <a:latin typeface="Arial Unicode MS" panose="020B0604020202020204" pitchFamily="34" charset="-128"/>
              </a:rPr>
              <a:t>data in nursing handover”.  British Journal of Nursing,  2005, vol14, No. 20.</a:t>
            </a:r>
          </a:p>
        </p:txBody>
      </p:sp>
      <p:sp>
        <p:nvSpPr>
          <p:cNvPr id="514053" name="Rectangle 5"/>
          <p:cNvSpPr>
            <a:spLocks noChangeArrowheads="1"/>
          </p:cNvSpPr>
          <p:nvPr/>
        </p:nvSpPr>
        <p:spPr bwMode="auto">
          <a:xfrm>
            <a:off x="685800" y="1447800"/>
            <a:ext cx="7696200" cy="4038600"/>
          </a:xfrm>
          <a:prstGeom prst="rect">
            <a:avLst/>
          </a:prstGeom>
          <a:solidFill>
            <a:srgbClr val="FFFFFF">
              <a:alpha val="89999"/>
            </a:srgbClr>
          </a:solidFill>
          <a:ln w="9525">
            <a:solidFill>
              <a:srgbClr val="B3AC6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 anchor="ctr" anchorCtr="1"/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00050"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342900"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300" b="1">
                <a:solidFill>
                  <a:srgbClr val="336699"/>
                </a:solidFill>
              </a:rPr>
              <a:t>12 Simulated Patients </a:t>
            </a:r>
          </a:p>
          <a:p>
            <a:pPr algn="ctr">
              <a:lnSpc>
                <a:spcPct val="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2300" b="1">
              <a:solidFill>
                <a:srgbClr val="336699"/>
              </a:solidFill>
            </a:endParaRP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2300" b="1">
                <a:solidFill>
                  <a:srgbClr val="336699"/>
                </a:solidFill>
              </a:rPr>
              <a:t>5 consecutive handover cycles – 3 different styles</a:t>
            </a:r>
          </a:p>
          <a:p>
            <a:pPr>
              <a:lnSpc>
                <a:spcPct val="4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</a:pPr>
            <a:endParaRPr lang="en-US" altLang="en-US" sz="2300" b="1">
              <a:solidFill>
                <a:srgbClr val="336699"/>
              </a:solidFill>
            </a:endParaRPr>
          </a:p>
          <a:p>
            <a:pPr>
              <a:spcBef>
                <a:spcPct val="6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300" b="1">
                <a:solidFill>
                  <a:srgbClr val="336699"/>
                </a:solidFill>
              </a:rPr>
              <a:t> Verbal handover resulted in loss of </a:t>
            </a:r>
            <a:r>
              <a:rPr lang="en-US" altLang="en-US" sz="2300" b="1" i="1">
                <a:solidFill>
                  <a:srgbClr val="336699"/>
                </a:solidFill>
              </a:rPr>
              <a:t>all</a:t>
            </a:r>
            <a:r>
              <a:rPr lang="en-US" altLang="en-US" sz="2300" b="1">
                <a:solidFill>
                  <a:srgbClr val="336699"/>
                </a:solidFill>
              </a:rPr>
              <a:t> data</a:t>
            </a:r>
          </a:p>
          <a:p>
            <a:pPr>
              <a:spcBef>
                <a:spcPct val="6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300" b="1">
                <a:solidFill>
                  <a:srgbClr val="336699"/>
                </a:solidFill>
              </a:rPr>
              <a:t> Note taking style resulted in loss of 31%</a:t>
            </a:r>
            <a:endParaRPr lang="en-US" altLang="en-US" sz="2300" b="1" u="sng">
              <a:solidFill>
                <a:srgbClr val="993366"/>
              </a:solidFill>
            </a:endParaRPr>
          </a:p>
          <a:p>
            <a:pPr>
              <a:spcBef>
                <a:spcPct val="6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300" b="1">
                <a:solidFill>
                  <a:srgbClr val="336699"/>
                </a:solidFill>
              </a:rPr>
              <a:t> Form with verbal handover resulted in   </a:t>
            </a:r>
          </a:p>
          <a:p>
            <a:pPr>
              <a:lnSpc>
                <a:spcPct val="70000"/>
              </a:lnSpc>
              <a:spcBef>
                <a:spcPct val="6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300" b="1">
                <a:solidFill>
                  <a:srgbClr val="336699"/>
                </a:solidFill>
              </a:rPr>
              <a:t>  minimal loss</a:t>
            </a:r>
            <a:endParaRPr lang="en-US" altLang="en-US" sz="23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1B199-2A32-4608-A1CC-AC3AF056CC8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12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Implementation Suggestions</a:t>
            </a:r>
          </a:p>
        </p:txBody>
      </p:sp>
      <p:sp>
        <p:nvSpPr>
          <p:cNvPr id="5120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altLang="en-US"/>
              <a:t>Assess all points where hand offs occur</a:t>
            </a:r>
          </a:p>
          <a:p>
            <a:r>
              <a:rPr lang="en-US" altLang="en-US"/>
              <a:t>Concurrently monitor process at all  points</a:t>
            </a:r>
          </a:p>
          <a:p>
            <a:r>
              <a:rPr lang="en-US" altLang="en-US"/>
              <a:t>Conduct gap analysis</a:t>
            </a:r>
          </a:p>
          <a:p>
            <a:r>
              <a:rPr lang="en-US" altLang="en-US"/>
              <a:t>Identify champions, physicians, nurses, leadership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B572-723F-43B5-8C50-6B74D16DE0C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Implementation Suggestions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altLang="en-US"/>
              <a:t>Select a consistent approach to hand offs</a:t>
            </a:r>
          </a:p>
          <a:p>
            <a:r>
              <a:rPr lang="en-US" altLang="en-US"/>
              <a:t>Develop a policy and procedure</a:t>
            </a:r>
          </a:p>
          <a:p>
            <a:r>
              <a:rPr lang="en-US" altLang="en-US"/>
              <a:t>Educate staff</a:t>
            </a:r>
          </a:p>
          <a:p>
            <a:r>
              <a:rPr lang="en-US" altLang="en-US"/>
              <a:t>Implement the policy</a:t>
            </a:r>
          </a:p>
          <a:p>
            <a:r>
              <a:rPr lang="en-US" altLang="en-US"/>
              <a:t>Monitor &amp; report findings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658F-7668-4B2F-861C-6AC796C3E44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16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Why Consistency is Needed</a:t>
            </a:r>
          </a:p>
        </p:txBody>
      </p:sp>
      <p:sp>
        <p:nvSpPr>
          <p:cNvPr id="516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267200"/>
          </a:xfrm>
        </p:spPr>
        <p:txBody>
          <a:bodyPr/>
          <a:lstStyle/>
          <a:p>
            <a:r>
              <a:rPr lang="en-US" altLang="en-US"/>
              <a:t>Complicating factors inhibit consistency</a:t>
            </a:r>
          </a:p>
          <a:p>
            <a:r>
              <a:rPr lang="en-US" altLang="en-US"/>
              <a:t>Differences in styles of communication</a:t>
            </a:r>
          </a:p>
          <a:p>
            <a:r>
              <a:rPr lang="en-US" altLang="en-US"/>
              <a:t>Gender differences</a:t>
            </a:r>
          </a:p>
          <a:p>
            <a:r>
              <a:rPr lang="en-US" altLang="en-US"/>
              <a:t>Cultural background</a:t>
            </a:r>
          </a:p>
          <a:p>
            <a:r>
              <a:rPr lang="en-US" altLang="en-US"/>
              <a:t>Hierarchy of decision making</a:t>
            </a:r>
          </a:p>
          <a:p>
            <a:r>
              <a:rPr lang="en-US" altLang="en-US"/>
              <a:t>Level of respect between physicians and nurses</a:t>
            </a:r>
          </a:p>
          <a:p>
            <a:r>
              <a:rPr lang="en-US" altLang="en-US"/>
              <a:t>Level of empowerment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5D99-7F1F-4877-99C6-A51D6249552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17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800600"/>
          </a:xfrm>
        </p:spPr>
        <p:txBody>
          <a:bodyPr/>
          <a:lstStyle/>
          <a:p>
            <a:r>
              <a:rPr lang="en-US" altLang="en-US" sz="3000"/>
              <a:t>Focuses on the patient and individual needs</a:t>
            </a:r>
          </a:p>
          <a:p>
            <a:r>
              <a:rPr lang="en-US" altLang="en-US" sz="3000"/>
              <a:t>Reduces impact of complicating factors</a:t>
            </a:r>
          </a:p>
          <a:p>
            <a:r>
              <a:rPr lang="en-US" altLang="en-US" sz="3000"/>
              <a:t>Increases the odds of consistent quality &amp; service to patient</a:t>
            </a:r>
          </a:p>
          <a:p>
            <a:r>
              <a:rPr lang="en-US" altLang="en-US" sz="3000"/>
              <a:t>Requires physicians to become more intentional and disciplined in their interaction with employees</a:t>
            </a:r>
          </a:p>
          <a:p>
            <a:r>
              <a:rPr lang="en-US" altLang="en-US" sz="3000"/>
              <a:t>Requires employees to become more disciplined in their work with physicians</a:t>
            </a:r>
          </a:p>
        </p:txBody>
      </p:sp>
      <p:sp>
        <p:nvSpPr>
          <p:cNvPr id="517127" name="Rectangle 7"/>
          <p:cNvSpPr>
            <a:spLocks noGrp="1" noChangeArrowheads="1"/>
          </p:cNvSpPr>
          <p:nvPr>
            <p:ph type="title"/>
          </p:nvPr>
        </p:nvSpPr>
        <p:spPr>
          <a:xfrm>
            <a:off x="-533400" y="762000"/>
            <a:ext cx="10439400" cy="838200"/>
          </a:xfrm>
          <a:noFill/>
          <a:ln/>
        </p:spPr>
        <p:txBody>
          <a:bodyPr/>
          <a:lstStyle/>
          <a:p>
            <a:r>
              <a:rPr lang="en-US" altLang="en-US" sz="4000"/>
              <a:t>Consistency in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C0B8C-5972-4B5A-BD45-68A68FDFC52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19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Standardized Communication</a:t>
            </a:r>
            <a:r>
              <a:rPr lang="en-US" altLang="en-US"/>
              <a:t> </a:t>
            </a:r>
          </a:p>
        </p:txBody>
      </p:sp>
      <p:sp>
        <p:nvSpPr>
          <p:cNvPr id="519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267200"/>
          </a:xfrm>
        </p:spPr>
        <p:txBody>
          <a:bodyPr/>
          <a:lstStyle/>
          <a:p>
            <a:r>
              <a:rPr lang="en-US" altLang="en-US"/>
              <a:t>Focuses on the patient not the people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Standardized format allows all parties to have common expectations: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pPr lvl="1"/>
            <a:r>
              <a:rPr lang="en-US" altLang="en-US"/>
              <a:t>What is going to be communicated</a:t>
            </a:r>
          </a:p>
          <a:p>
            <a:pPr lvl="1">
              <a:lnSpc>
                <a:spcPct val="0"/>
              </a:lnSpc>
            </a:pPr>
            <a:endParaRPr lang="en-US" altLang="en-US"/>
          </a:p>
          <a:p>
            <a:pPr lvl="1"/>
            <a:r>
              <a:rPr lang="en-US" altLang="en-US"/>
              <a:t>How the communication is structured</a:t>
            </a:r>
          </a:p>
          <a:p>
            <a:pPr lvl="1">
              <a:lnSpc>
                <a:spcPct val="20000"/>
              </a:lnSpc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Required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31E7-34F3-4AAF-8B70-1A7794F637A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Assertive Communication is:</a:t>
            </a:r>
          </a:p>
        </p:txBody>
      </p:sp>
      <p:sp>
        <p:nvSpPr>
          <p:cNvPr id="542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10600" cy="4495800"/>
          </a:xfrm>
        </p:spPr>
        <p:txBody>
          <a:bodyPr/>
          <a:lstStyle/>
          <a:p>
            <a:r>
              <a:rPr lang="en-US" altLang="en-US" sz="3000"/>
              <a:t>Being organized in thought and communication</a:t>
            </a:r>
          </a:p>
          <a:p>
            <a:r>
              <a:rPr lang="en-US" altLang="en-US" sz="3000"/>
              <a:t>Being competent technically and socially</a:t>
            </a:r>
          </a:p>
          <a:p>
            <a:r>
              <a:rPr lang="en-US" altLang="en-US" sz="3000"/>
              <a:t>Disavowing perfection while looking for clarification/common understanding</a:t>
            </a:r>
          </a:p>
          <a:p>
            <a:r>
              <a:rPr lang="en-US" altLang="en-US" sz="3000"/>
              <a:t>Owned by the entire team – not just a “subordinate” skill set</a:t>
            </a:r>
          </a:p>
          <a:p>
            <a:r>
              <a:rPr lang="en-US" altLang="en-US" sz="3000"/>
              <a:t>It must be valued by the receiver to be successful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F76F-EF04-4527-AA8A-B928CB468EB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43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Assertion Is Not</a:t>
            </a:r>
          </a:p>
        </p:txBody>
      </p:sp>
      <p:sp>
        <p:nvSpPr>
          <p:cNvPr id="543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altLang="en-US"/>
              <a:t>Aggressive/hostile,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Confrontational,</a:t>
            </a:r>
          </a:p>
          <a:p>
            <a:pPr>
              <a:lnSpc>
                <a:spcPct val="10000"/>
              </a:lnSpc>
            </a:pPr>
            <a:endParaRPr lang="en-US" altLang="en-US"/>
          </a:p>
          <a:p>
            <a:r>
              <a:rPr lang="en-US" altLang="en-US"/>
              <a:t>Ambiguous, or 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Ridiculing</a:t>
            </a:r>
          </a:p>
        </p:txBody>
      </p:sp>
      <p:pic>
        <p:nvPicPr>
          <p:cNvPr id="543753" name="Picture 9" descr="Image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8591">
            <a:off x="5410200" y="2209800"/>
            <a:ext cx="28575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C7A3-BD2D-4D57-B7F4-16A154A42614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Why is Assertion So Hard?</a:t>
            </a:r>
          </a:p>
        </p:txBody>
      </p:sp>
      <p:sp>
        <p:nvSpPr>
          <p:cNvPr id="544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Hierarchy of decision making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Lack of common mental model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Don’t want to look “stupid”</a:t>
            </a:r>
          </a:p>
          <a:p>
            <a:pPr>
              <a:lnSpc>
                <a:spcPct val="10000"/>
              </a:lnSpc>
            </a:pPr>
            <a:endParaRPr lang="en-US" altLang="en-US"/>
          </a:p>
          <a:p>
            <a:r>
              <a:rPr lang="en-US" altLang="en-US"/>
              <a:t>Not sure I’m right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Culture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Gender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4DBED-1D8C-41C6-943E-FF95B81ECEF0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46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Communication Check List</a:t>
            </a:r>
          </a:p>
        </p:txBody>
      </p:sp>
      <p:sp>
        <p:nvSpPr>
          <p:cNvPr id="546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r>
              <a:rPr lang="en-US" altLang="en-US" sz="3000"/>
              <a:t>Get the person’s attention</a:t>
            </a:r>
          </a:p>
          <a:p>
            <a:r>
              <a:rPr lang="en-US" altLang="en-US" sz="3000"/>
              <a:t>Make eye contact, face the person</a:t>
            </a:r>
          </a:p>
          <a:p>
            <a:r>
              <a:rPr lang="en-US" altLang="en-US" sz="3000"/>
              <a:t>Use the person’s name</a:t>
            </a:r>
          </a:p>
          <a:p>
            <a:r>
              <a:rPr lang="en-US" altLang="en-US" sz="3000"/>
              <a:t>Express concern</a:t>
            </a:r>
          </a:p>
          <a:p>
            <a:r>
              <a:rPr lang="en-US" altLang="en-US" sz="3000"/>
              <a:t>Use the communication technique </a:t>
            </a:r>
            <a:br>
              <a:rPr lang="en-US" altLang="en-US" sz="3000"/>
            </a:br>
            <a:r>
              <a:rPr lang="en-US" altLang="en-US" sz="2800"/>
              <a:t>(e.g., I-SBAR)</a:t>
            </a:r>
          </a:p>
          <a:p>
            <a:r>
              <a:rPr lang="en-US" altLang="en-US" sz="3000"/>
              <a:t>Re-assert as necessary</a:t>
            </a:r>
          </a:p>
          <a:p>
            <a:r>
              <a:rPr lang="en-US" altLang="en-US" sz="3000"/>
              <a:t>Decision reached</a:t>
            </a:r>
          </a:p>
          <a:p>
            <a:r>
              <a:rPr lang="en-US" altLang="en-US" sz="3000"/>
              <a:t>Escalate if necessary</a:t>
            </a:r>
          </a:p>
        </p:txBody>
      </p:sp>
      <p:pic>
        <p:nvPicPr>
          <p:cNvPr id="546823" name="Picture 7" descr="j042605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1676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C8EF-A3EA-4488-80CB-B668DA36C71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550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Institute of Medicine Report</a:t>
            </a:r>
            <a:r>
              <a:rPr lang="en-US" altLang="en-US"/>
              <a:t> </a:t>
            </a:r>
          </a:p>
        </p:txBody>
      </p:sp>
      <p:sp>
        <p:nvSpPr>
          <p:cNvPr id="5550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267200"/>
          </a:xfrm>
        </p:spPr>
        <p:txBody>
          <a:bodyPr/>
          <a:lstStyle/>
          <a:p>
            <a:r>
              <a:rPr lang="en-US" altLang="en-US"/>
              <a:t>Impact of Error:</a:t>
            </a:r>
          </a:p>
          <a:p>
            <a:pPr lvl="1"/>
            <a:r>
              <a:rPr lang="en-US" altLang="en-US" sz="2700"/>
              <a:t>44,000–98,000 annual deaths </a:t>
            </a:r>
            <a:br>
              <a:rPr lang="en-US" altLang="en-US" sz="2700"/>
            </a:br>
            <a:r>
              <a:rPr lang="en-US" altLang="en-US" sz="2700"/>
              <a:t>occur as a result of errors</a:t>
            </a:r>
          </a:p>
          <a:p>
            <a:pPr lvl="1"/>
            <a:r>
              <a:rPr lang="en-US" altLang="en-US" sz="2700"/>
              <a:t>Medical errors lead followed </a:t>
            </a:r>
          </a:p>
          <a:p>
            <a:pPr lvl="1">
              <a:buFontTx/>
              <a:buNone/>
            </a:pPr>
            <a:r>
              <a:rPr lang="en-US" altLang="en-US" sz="2700"/>
              <a:t>   by surgical mistakes and </a:t>
            </a:r>
          </a:p>
          <a:p>
            <a:pPr lvl="1">
              <a:buFontTx/>
              <a:buNone/>
            </a:pPr>
            <a:r>
              <a:rPr lang="en-US" altLang="en-US" sz="2700"/>
              <a:t>   complications</a:t>
            </a:r>
          </a:p>
          <a:p>
            <a:pPr lvl="1"/>
            <a:r>
              <a:rPr lang="en-US" altLang="en-US" sz="2700"/>
              <a:t>More Americans die from medical errors than from breast cancer, AIDS, or car accidents </a:t>
            </a:r>
          </a:p>
          <a:p>
            <a:pPr lvl="1"/>
            <a:r>
              <a:rPr lang="en-US" altLang="en-US" sz="2700"/>
              <a:t>7% of hospital patients experience a serious medication error</a:t>
            </a: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6248400" y="1828800"/>
            <a:ext cx="2362200" cy="2743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0"/>
              </a:spcBef>
            </a:pPr>
            <a:r>
              <a:rPr lang="en-US" altLang="en-US" sz="1600" u="sng">
                <a:solidFill>
                  <a:schemeClr val="bg2"/>
                </a:solidFill>
                <a:latin typeface="Arial" panose="020B0604020202020204" pitchFamily="34" charset="0"/>
              </a:rPr>
              <a:t>Federal Action</a:t>
            </a: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60000"/>
              </a:lnSpc>
              <a:spcBef>
                <a:spcPct val="100000"/>
              </a:spcBef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By 5 years:</a:t>
            </a:r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</a:t>
            </a: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 medical errors by 50%, </a:t>
            </a:r>
          </a:p>
          <a:p>
            <a:pPr>
              <a:lnSpc>
                <a:spcPct val="90000"/>
              </a:lnSpc>
              <a:spcBef>
                <a:spcPct val="100000"/>
              </a:spcBef>
              <a:buFont typeface="Wingdings" panose="05000000000000000000" pitchFamily="2" charset="2"/>
              <a:buChar char="â"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nosocomial by 90%, </a:t>
            </a:r>
          </a:p>
          <a:p>
            <a:pPr>
              <a:lnSpc>
                <a:spcPct val="60000"/>
              </a:lnSpc>
              <a:spcBef>
                <a:spcPct val="100000"/>
              </a:spcBef>
              <a:buFont typeface="Wingdings" panose="05000000000000000000" pitchFamily="2" charset="2"/>
              <a:buNone/>
            </a:pP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and eliminate “never-events” (e.g., wrong-site</a:t>
            </a:r>
            <a:r>
              <a:rPr lang="en-US" altLang="en-US" sz="1600">
                <a:latin typeface="Arial" panose="020B0604020202020204" pitchFamily="34" charset="0"/>
              </a:rPr>
              <a:t> </a:t>
            </a:r>
            <a:r>
              <a:rPr lang="en-US" altLang="en-US" sz="1600">
                <a:solidFill>
                  <a:schemeClr val="bg2"/>
                </a:solidFill>
                <a:latin typeface="Arial" panose="020B0604020202020204" pitchFamily="34" charset="0"/>
              </a:rPr>
              <a:t>surgery)</a:t>
            </a:r>
            <a:r>
              <a:rPr lang="en-US" altLang="en-US" sz="1600" b="1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D178-13E8-4A2B-9D48-9502FBC92AA7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1143000"/>
          </a:xfrm>
        </p:spPr>
        <p:txBody>
          <a:bodyPr/>
          <a:lstStyle/>
          <a:p>
            <a:r>
              <a:rPr lang="en-US" altLang="en-US" sz="4000"/>
              <a:t>Sample Communication Tools</a:t>
            </a:r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848600" cy="4114800"/>
          </a:xfrm>
        </p:spPr>
        <p:txBody>
          <a:bodyPr/>
          <a:lstStyle/>
          <a:p>
            <a:r>
              <a:rPr lang="en-US" altLang="en-US"/>
              <a:t>I-SBAR</a:t>
            </a:r>
          </a:p>
          <a:p>
            <a:pPr>
              <a:lnSpc>
                <a:spcPct val="10000"/>
              </a:lnSpc>
            </a:pPr>
            <a:endParaRPr lang="en-US" altLang="en-US"/>
          </a:p>
          <a:p>
            <a:r>
              <a:rPr lang="en-US" altLang="en-US"/>
              <a:t>I PASS THE BATON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r>
              <a:rPr lang="en-US" altLang="en-US"/>
              <a:t>5 P’s</a:t>
            </a:r>
          </a:p>
          <a:p>
            <a:pPr>
              <a:lnSpc>
                <a:spcPct val="0"/>
              </a:lnSpc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D92D-1D20-48EE-964E-A32FB8F383D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20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 - SBAR</a:t>
            </a:r>
          </a:p>
        </p:txBody>
      </p:sp>
      <p:sp>
        <p:nvSpPr>
          <p:cNvPr id="520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4000"/>
              <a:t>I </a:t>
            </a:r>
            <a:r>
              <a:rPr lang="en-US" altLang="en-US"/>
              <a:t>– introduction</a:t>
            </a:r>
          </a:p>
          <a:p>
            <a:pPr>
              <a:lnSpc>
                <a:spcPct val="0"/>
              </a:lnSpc>
              <a:buFontTx/>
              <a:buNone/>
            </a:pPr>
            <a:endParaRPr lang="en-US" altLang="en-US" sz="4000"/>
          </a:p>
          <a:p>
            <a:pPr>
              <a:buFontTx/>
              <a:buNone/>
            </a:pPr>
            <a:r>
              <a:rPr lang="en-US" altLang="en-US" sz="4000"/>
              <a:t>S</a:t>
            </a:r>
            <a:r>
              <a:rPr lang="en-US" altLang="en-US"/>
              <a:t> - ituation </a:t>
            </a:r>
            <a:r>
              <a:rPr lang="en-US" altLang="en-US" sz="2800"/>
              <a:t>(the current issue</a:t>
            </a:r>
            <a:r>
              <a:rPr lang="en-US" altLang="en-US"/>
              <a:t>)</a:t>
            </a:r>
          </a:p>
          <a:p>
            <a:pPr>
              <a:lnSpc>
                <a:spcPct val="0"/>
              </a:lnSpc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 sz="4000"/>
              <a:t>B</a:t>
            </a:r>
            <a:r>
              <a:rPr lang="en-US" altLang="en-US"/>
              <a:t> - ackground </a:t>
            </a:r>
            <a:r>
              <a:rPr lang="en-US" altLang="en-US" sz="2800"/>
              <a:t>(brief, related to the point)</a:t>
            </a:r>
          </a:p>
          <a:p>
            <a:pPr>
              <a:lnSpc>
                <a:spcPct val="0"/>
              </a:lnSpc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4000"/>
              <a:t>A</a:t>
            </a:r>
            <a:r>
              <a:rPr lang="en-US" altLang="en-US"/>
              <a:t> - ssessment </a:t>
            </a:r>
            <a:r>
              <a:rPr lang="en-US" altLang="en-US" sz="2800"/>
              <a:t>(what you found/think)</a:t>
            </a:r>
          </a:p>
          <a:p>
            <a:pPr>
              <a:lnSpc>
                <a:spcPct val="0"/>
              </a:lnSpc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4000"/>
              <a:t>R</a:t>
            </a:r>
            <a:r>
              <a:rPr lang="en-US" altLang="en-US"/>
              <a:t> – ecommendation/request </a:t>
            </a:r>
            <a:r>
              <a:rPr lang="en-US" altLang="en-US" sz="2800"/>
              <a:t>(what you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want next) </a:t>
            </a:r>
          </a:p>
          <a:p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DBD71-964E-4DAD-B8F1-F019D35512AF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22246" name="WordArt 6"/>
          <p:cNvSpPr>
            <a:spLocks noChangeArrowheads="1" noChangeShapeType="1" noTextEdit="1"/>
          </p:cNvSpPr>
          <p:nvPr/>
        </p:nvSpPr>
        <p:spPr bwMode="auto">
          <a:xfrm rot="5400000">
            <a:off x="76200" y="3352800"/>
            <a:ext cx="32004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I</a:t>
            </a:r>
          </a:p>
        </p:txBody>
      </p:sp>
      <p:sp>
        <p:nvSpPr>
          <p:cNvPr id="52225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522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133600" y="2133600"/>
            <a:ext cx="8229600" cy="4191000"/>
          </a:xfrm>
        </p:spPr>
        <p:txBody>
          <a:bodyPr/>
          <a:lstStyle/>
          <a:p>
            <a:r>
              <a:rPr lang="en-US" altLang="en-US"/>
              <a:t> </a:t>
            </a:r>
            <a:r>
              <a:rPr lang="en-US" altLang="en-US">
                <a:effectLst/>
              </a:rPr>
              <a:t>State your name and unit</a:t>
            </a:r>
          </a:p>
          <a:p>
            <a:r>
              <a:rPr lang="en-US" altLang="en-US">
                <a:effectLst/>
              </a:rPr>
              <a:t> I am calling about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>
                <a:effectLst/>
              </a:rPr>
              <a:t>    (patient name)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046-179B-48B7-87C5-63C50DCC619C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521220" name="WordArt 4"/>
          <p:cNvSpPr>
            <a:spLocks noChangeArrowheads="1" noChangeShapeType="1" noTextEdit="1"/>
          </p:cNvSpPr>
          <p:nvPr/>
        </p:nvSpPr>
        <p:spPr bwMode="auto">
          <a:xfrm rot="5400000">
            <a:off x="883443" y="2393157"/>
            <a:ext cx="2119313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s</a:t>
            </a:r>
          </a:p>
        </p:txBody>
      </p:sp>
      <p:sp>
        <p:nvSpPr>
          <p:cNvPr id="521222" name="Text Box 6"/>
          <p:cNvSpPr txBox="1">
            <a:spLocks noChangeArrowheads="1"/>
          </p:cNvSpPr>
          <p:nvPr/>
        </p:nvSpPr>
        <p:spPr bwMode="auto">
          <a:xfrm>
            <a:off x="5622925" y="23415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US" altLang="en-US" sz="2400"/>
          </a:p>
        </p:txBody>
      </p:sp>
      <p:sp>
        <p:nvSpPr>
          <p:cNvPr id="521223" name="Text Box 7"/>
          <p:cNvSpPr txBox="1">
            <a:spLocks noChangeArrowheads="1"/>
          </p:cNvSpPr>
          <p:nvPr/>
        </p:nvSpPr>
        <p:spPr bwMode="auto">
          <a:xfrm>
            <a:off x="3429000" y="1981200"/>
            <a:ext cx="5378450" cy="393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>
                <a:latin typeface="Arial Unicode MS" panose="020B0604020202020204" pitchFamily="34" charset="-128"/>
              </a:rPr>
              <a:t> </a:t>
            </a:r>
            <a:r>
              <a:rPr lang="en-US" altLang="en-US" sz="3200">
                <a:latin typeface="Arial Unicode MS" panose="020B0604020202020204" pitchFamily="34" charset="-128"/>
              </a:rPr>
              <a:t>Patient age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Gender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Pre-op diagnosis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Procedure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Mental status</a:t>
            </a:r>
          </a:p>
          <a:p>
            <a:pPr eaLnBrk="0" hangingPunct="0">
              <a:buClr>
                <a:srgbClr val="99FF99"/>
              </a:buClr>
            </a:pPr>
            <a:r>
              <a:rPr lang="en-US" altLang="en-US" sz="3200">
                <a:latin typeface="Arial Unicode MS" panose="020B0604020202020204" pitchFamily="34" charset="-128"/>
              </a:rPr>
              <a:t>   pre-procedure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Patient stable/unstable</a:t>
            </a:r>
          </a:p>
          <a:p>
            <a:pPr eaLnBrk="0" hangingPunct="0"/>
            <a:endParaRPr lang="en-US" altLang="en-US">
              <a:latin typeface="Arial Unicode MS" panose="020B0604020202020204" pitchFamily="34" charset="-128"/>
            </a:endParaRPr>
          </a:p>
        </p:txBody>
      </p:sp>
      <p:sp>
        <p:nvSpPr>
          <p:cNvPr id="52122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AC1-4D0A-432A-9A62-63993E602384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3352800" y="2119313"/>
            <a:ext cx="5489575" cy="35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Pertinent medical history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Allergies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Sensory Impairment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Family location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Religion/culture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Interpreter required</a:t>
            </a: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Valuables deposition</a:t>
            </a:r>
          </a:p>
        </p:txBody>
      </p:sp>
      <p:sp>
        <p:nvSpPr>
          <p:cNvPr id="523271" name="WordArt 7"/>
          <p:cNvSpPr>
            <a:spLocks noChangeArrowheads="1" noChangeShapeType="1" noTextEdit="1"/>
          </p:cNvSpPr>
          <p:nvPr/>
        </p:nvSpPr>
        <p:spPr bwMode="auto">
          <a:xfrm rot="5400000">
            <a:off x="533400" y="2971800"/>
            <a:ext cx="2667000" cy="1752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523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EC99-BE2A-471A-A838-98E848D42BE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525314" name="WordArt 2"/>
          <p:cNvSpPr>
            <a:spLocks noChangeArrowheads="1" noChangeShapeType="1" noTextEdit="1"/>
          </p:cNvSpPr>
          <p:nvPr/>
        </p:nvSpPr>
        <p:spPr bwMode="auto">
          <a:xfrm rot="5400000">
            <a:off x="609600" y="3124200"/>
            <a:ext cx="2667000" cy="1752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895600" y="1828800"/>
            <a:ext cx="6248400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</a:t>
            </a:r>
            <a:r>
              <a:rPr lang="en-US" altLang="en-US" sz="3100">
                <a:latin typeface="Arial Unicode MS" panose="020B0604020202020204" pitchFamily="34" charset="-128"/>
              </a:rPr>
              <a:t>Meds given</a:t>
            </a:r>
          </a:p>
          <a:p>
            <a:pPr eaLnBrk="0" hangingPunct="0">
              <a:lnSpc>
                <a:spcPct val="1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Blood given – units available</a:t>
            </a:r>
          </a:p>
          <a:p>
            <a:pPr eaLnBrk="0" hangingPunct="0">
              <a:lnSpc>
                <a:spcPct val="2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Skin integrity</a:t>
            </a:r>
          </a:p>
          <a:p>
            <a:pPr eaLnBrk="0" hangingPunct="0">
              <a:lnSpc>
                <a:spcPct val="2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Musculoskeletal restrictions</a:t>
            </a:r>
          </a:p>
          <a:p>
            <a:pPr eaLnBrk="0" hangingPunct="0">
              <a:lnSpc>
                <a:spcPct val="2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Tubes/drains/catheters</a:t>
            </a:r>
          </a:p>
          <a:p>
            <a:pPr eaLnBrk="0" hangingPunct="0">
              <a:lnSpc>
                <a:spcPct val="2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Dressings/cast/splints</a:t>
            </a:r>
          </a:p>
          <a:p>
            <a:pPr eaLnBrk="0" hangingPunct="0">
              <a:lnSpc>
                <a:spcPct val="2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Counts correct</a:t>
            </a:r>
          </a:p>
          <a:p>
            <a:pPr eaLnBrk="0" hangingPunct="0">
              <a:lnSpc>
                <a:spcPct val="10000"/>
              </a:lnSpc>
              <a:buClr>
                <a:srgbClr val="99FF99"/>
              </a:buClr>
              <a:buFontTx/>
              <a:buChar char="•"/>
            </a:pPr>
            <a:endParaRPr lang="en-US" altLang="en-US" sz="3100">
              <a:latin typeface="Arial Unicode MS" panose="020B0604020202020204" pitchFamily="34" charset="-128"/>
            </a:endParaRPr>
          </a:p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 sz="3100">
                <a:latin typeface="Arial Unicode MS" panose="020B0604020202020204" pitchFamily="34" charset="-128"/>
              </a:rPr>
              <a:t> Other – lab/path pending</a:t>
            </a:r>
          </a:p>
        </p:txBody>
      </p:sp>
      <p:sp>
        <p:nvSpPr>
          <p:cNvPr id="5253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 Intraop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B124A-9E67-4A3D-898B-9579E6A7B504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24292" name="WordArt 4"/>
          <p:cNvSpPr>
            <a:spLocks noChangeArrowheads="1" noChangeShapeType="1" noTextEdit="1"/>
          </p:cNvSpPr>
          <p:nvPr/>
        </p:nvSpPr>
        <p:spPr bwMode="auto">
          <a:xfrm rot="5400000">
            <a:off x="609600" y="2743200"/>
            <a:ext cx="28194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524294" name="Text Box 6"/>
          <p:cNvSpPr txBox="1">
            <a:spLocks noChangeArrowheads="1"/>
          </p:cNvSpPr>
          <p:nvPr/>
        </p:nvSpPr>
        <p:spPr bwMode="auto">
          <a:xfrm>
            <a:off x="3352800" y="2195513"/>
            <a:ext cx="5562600" cy="413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>
                <a:latin typeface="Arial Unicode MS" panose="020B0604020202020204" pitchFamily="34" charset="-128"/>
              </a:rPr>
              <a:t> </a:t>
            </a:r>
            <a:r>
              <a:rPr lang="en-US" altLang="en-US" sz="3200">
                <a:latin typeface="Arial Unicode MS" panose="020B0604020202020204" pitchFamily="34" charset="-128"/>
              </a:rPr>
              <a:t>Vitals</a:t>
            </a:r>
          </a:p>
          <a:p>
            <a:pPr eaLnBrk="0" hangingPunct="0">
              <a:lnSpc>
                <a:spcPct val="130000"/>
              </a:lnSpc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Isolation required</a:t>
            </a:r>
          </a:p>
          <a:p>
            <a:pPr eaLnBrk="0" hangingPunct="0">
              <a:lnSpc>
                <a:spcPct val="130000"/>
              </a:lnSpc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Skin</a:t>
            </a:r>
          </a:p>
          <a:p>
            <a:pPr eaLnBrk="0" hangingPunct="0">
              <a:lnSpc>
                <a:spcPct val="130000"/>
              </a:lnSpc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Risk factors</a:t>
            </a:r>
          </a:p>
          <a:p>
            <a:pPr eaLnBrk="0" hangingPunct="0">
              <a:lnSpc>
                <a:spcPct val="140000"/>
              </a:lnSpc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Issues I am concerned  </a:t>
            </a:r>
          </a:p>
          <a:p>
            <a:pPr eaLnBrk="0" hangingPunct="0">
              <a:buClr>
                <a:srgbClr val="99FF99"/>
              </a:buClr>
            </a:pPr>
            <a:r>
              <a:rPr lang="en-US" altLang="en-US" sz="3200">
                <a:latin typeface="Arial Unicode MS" panose="020B0604020202020204" pitchFamily="34" charset="-128"/>
              </a:rPr>
              <a:t>   about</a:t>
            </a:r>
          </a:p>
          <a:p>
            <a:pPr eaLnBrk="0" hangingPunct="0"/>
            <a:endParaRPr lang="en-US" altLang="en-US" sz="3200"/>
          </a:p>
        </p:txBody>
      </p:sp>
      <p:sp>
        <p:nvSpPr>
          <p:cNvPr id="52429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5CC4-EB1A-49AB-A612-0EA8BCFC51D8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526340" name="WordArt 4"/>
          <p:cNvSpPr>
            <a:spLocks noChangeArrowheads="1" noChangeShapeType="1" noTextEdit="1"/>
          </p:cNvSpPr>
          <p:nvPr/>
        </p:nvSpPr>
        <p:spPr bwMode="auto">
          <a:xfrm rot="5400000">
            <a:off x="609600" y="2971800"/>
            <a:ext cx="2819400" cy="2209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R</a:t>
            </a:r>
          </a:p>
        </p:txBody>
      </p:sp>
      <p:sp>
        <p:nvSpPr>
          <p:cNvPr id="526342" name="Text Box 6"/>
          <p:cNvSpPr txBox="1">
            <a:spLocks noChangeArrowheads="1"/>
          </p:cNvSpPr>
          <p:nvPr/>
        </p:nvSpPr>
        <p:spPr bwMode="auto">
          <a:xfrm>
            <a:off x="3276600" y="2209800"/>
            <a:ext cx="5410200" cy="343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Clr>
                <a:srgbClr val="99FF99"/>
              </a:buClr>
              <a:buFontTx/>
              <a:buChar char="•"/>
            </a:pPr>
            <a:r>
              <a:rPr lang="en-US" altLang="en-US">
                <a:latin typeface="Arial Unicode MS" panose="020B0604020202020204" pitchFamily="34" charset="-128"/>
              </a:rPr>
              <a:t> </a:t>
            </a:r>
            <a:r>
              <a:rPr lang="en-US" altLang="en-US" sz="3200">
                <a:latin typeface="Arial Unicode MS" panose="020B0604020202020204" pitchFamily="34" charset="-128"/>
              </a:rPr>
              <a:t>Specific care required</a:t>
            </a:r>
          </a:p>
          <a:p>
            <a:pPr eaLnBrk="0" hangingPunct="0">
              <a:buClr>
                <a:srgbClr val="99FF99"/>
              </a:buClr>
            </a:pPr>
            <a:r>
              <a:rPr lang="en-US" altLang="en-US" sz="3200">
                <a:latin typeface="Arial Unicode MS" panose="020B0604020202020204" pitchFamily="34" charset="-128"/>
              </a:rPr>
              <a:t>   immediately or soon</a:t>
            </a:r>
          </a:p>
          <a:p>
            <a:pPr eaLnBrk="0" hangingPunct="0">
              <a:lnSpc>
                <a:spcPct val="0"/>
              </a:lnSpc>
              <a:buClr>
                <a:srgbClr val="99FF99"/>
              </a:buClr>
            </a:pPr>
            <a:endParaRPr lang="en-US" altLang="en-US" sz="3200">
              <a:latin typeface="Arial Unicode MS" panose="020B0604020202020204" pitchFamily="34" charset="-128"/>
            </a:endParaRPr>
          </a:p>
          <a:p>
            <a:pPr eaLnBrk="0" hangingPunct="0">
              <a:lnSpc>
                <a:spcPct val="140000"/>
              </a:lnSpc>
              <a:buClr>
                <a:srgbClr val="99FF99"/>
              </a:buClr>
              <a:buFontTx/>
              <a:buChar char="•"/>
            </a:pPr>
            <a:r>
              <a:rPr lang="en-US" altLang="en-US" sz="3200">
                <a:latin typeface="Arial Unicode MS" panose="020B0604020202020204" pitchFamily="34" charset="-128"/>
              </a:rPr>
              <a:t> Priority areas</a:t>
            </a:r>
          </a:p>
          <a:p>
            <a:pPr lvl="1" eaLnBrk="0" hangingPunct="0">
              <a:lnSpc>
                <a:spcPct val="120000"/>
              </a:lnSpc>
              <a:buClr>
                <a:srgbClr val="99FF99"/>
              </a:buClr>
              <a:buFont typeface="Garamond" panose="02020404030301010803" pitchFamily="18" charset="0"/>
              <a:buChar char="⁻"/>
            </a:pPr>
            <a:r>
              <a:rPr lang="en-US" altLang="en-US" sz="3200">
                <a:latin typeface="Arial Unicode MS" panose="020B0604020202020204" pitchFamily="34" charset="-128"/>
              </a:rPr>
              <a:t> </a:t>
            </a:r>
            <a:r>
              <a:rPr lang="en-US" altLang="en-US">
                <a:latin typeface="Arial Unicode MS" panose="020B0604020202020204" pitchFamily="34" charset="-128"/>
              </a:rPr>
              <a:t>Pain control</a:t>
            </a:r>
          </a:p>
          <a:p>
            <a:pPr lvl="1" eaLnBrk="0" hangingPunct="0">
              <a:lnSpc>
                <a:spcPct val="120000"/>
              </a:lnSpc>
              <a:buClr>
                <a:srgbClr val="99FF99"/>
              </a:buClr>
              <a:buFont typeface="Garamond" panose="02020404030301010803" pitchFamily="18" charset="0"/>
              <a:buChar char="⁻"/>
            </a:pPr>
            <a:r>
              <a:rPr lang="en-US" altLang="en-US">
                <a:latin typeface="Arial Unicode MS" panose="020B0604020202020204" pitchFamily="34" charset="-128"/>
              </a:rPr>
              <a:t> IV pump</a:t>
            </a:r>
          </a:p>
          <a:p>
            <a:pPr lvl="1" eaLnBrk="0" hangingPunct="0">
              <a:lnSpc>
                <a:spcPct val="120000"/>
              </a:lnSpc>
              <a:buClr>
                <a:srgbClr val="99FF99"/>
              </a:buClr>
              <a:buFont typeface="Garamond" panose="02020404030301010803" pitchFamily="18" charset="0"/>
              <a:buChar char="⁻"/>
            </a:pPr>
            <a:r>
              <a:rPr lang="en-US" altLang="en-US">
                <a:latin typeface="Arial Unicode MS" panose="020B0604020202020204" pitchFamily="34" charset="-128"/>
              </a:rPr>
              <a:t> Family</a:t>
            </a:r>
            <a:r>
              <a:rPr lang="en-US" altLang="en-US" sz="3200">
                <a:latin typeface="Arial Unicode MS" panose="020B0604020202020204" pitchFamily="34" charset="-128"/>
              </a:rPr>
              <a:t> communication</a:t>
            </a:r>
          </a:p>
        </p:txBody>
      </p:sp>
      <p:sp>
        <p:nvSpPr>
          <p:cNvPr id="526348" name="Rectangle 12"/>
          <p:cNvSpPr>
            <a:spLocks noGrp="1" noChangeArrowheads="1"/>
          </p:cNvSpPr>
          <p:nvPr>
            <p:ph type="title"/>
          </p:nvPr>
        </p:nvSpPr>
        <p:spPr>
          <a:xfrm>
            <a:off x="228600" y="1066800"/>
            <a:ext cx="8153400" cy="914400"/>
          </a:xfrm>
        </p:spPr>
        <p:txBody>
          <a:bodyPr/>
          <a:lstStyle/>
          <a:p>
            <a:r>
              <a:rPr lang="en-US" altLang="en-US" sz="4000"/>
              <a:t>Recommendation/Request</a:t>
            </a: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FE5F7-5EFF-4539-9114-42C95E0A1D74}" type="slidenum">
              <a:rPr lang="en-US" altLang="en-US"/>
              <a:pPr/>
              <a:t>38</a:t>
            </a:fld>
            <a:endParaRPr lang="en-US" altLang="en-US"/>
          </a:p>
        </p:txBody>
      </p:sp>
      <p:pic>
        <p:nvPicPr>
          <p:cNvPr id="540676" name="Picture 4" descr="Hand-off_l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0"/>
            <a:ext cx="4495800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0677" name="Text Box 5"/>
          <p:cNvSpPr txBox="1">
            <a:spLocks noChangeArrowheads="1"/>
          </p:cNvSpPr>
          <p:nvPr/>
        </p:nvSpPr>
        <p:spPr bwMode="auto">
          <a:xfrm>
            <a:off x="555625" y="754063"/>
            <a:ext cx="6683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4000"/>
          </a:p>
        </p:txBody>
      </p:sp>
      <p:sp>
        <p:nvSpPr>
          <p:cNvPr id="540685" name="Rectangle 1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I PASS THE BATON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4E1B7-2083-4675-830C-096C1A78ED75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868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altLang="en-US" sz="3300" b="1"/>
              <a:t> </a:t>
            </a:r>
            <a:r>
              <a:rPr lang="en-US" altLang="en-US"/>
              <a:t> - </a:t>
            </a:r>
            <a:r>
              <a:rPr lang="en-US" altLang="en-US" sz="2800"/>
              <a:t>Introduction: Introduce yourself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en-US" altLang="en-US"/>
              <a:t> - </a:t>
            </a:r>
            <a:r>
              <a:rPr lang="en-US" altLang="en-US" sz="2800"/>
              <a:t>Patient: Name: identifiers, age, sex location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altLang="en-US" b="1"/>
              <a:t> </a:t>
            </a:r>
            <a:r>
              <a:rPr lang="en-US" altLang="en-US"/>
              <a:t>- </a:t>
            </a:r>
            <a:r>
              <a:rPr lang="en-US" altLang="en-US" sz="2800"/>
              <a:t>Assessment: “The problem” procedure etc.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/>
              <a:t>       so far in the process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altLang="en-US" sz="3600">
                <a:latin typeface="Arial" panose="020B0604020202020204" pitchFamily="34" charset="0"/>
              </a:rPr>
              <a:t> </a:t>
            </a:r>
            <a:r>
              <a:rPr lang="en-US" altLang="en-US"/>
              <a:t>- </a:t>
            </a:r>
            <a:r>
              <a:rPr lang="en-US" altLang="en-US" sz="2800"/>
              <a:t>Situation: Current status/Circumstances,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 uncertainty, recent changes</a:t>
            </a:r>
          </a:p>
          <a:p>
            <a:pPr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altLang="en-US">
                <a:solidFill>
                  <a:srgbClr val="000000"/>
                </a:solidFill>
                <a:effectLst/>
              </a:rPr>
              <a:t> </a:t>
            </a:r>
            <a:r>
              <a:rPr lang="en-US" altLang="en-US"/>
              <a:t>- </a:t>
            </a:r>
            <a:r>
              <a:rPr lang="en-US" altLang="en-US" sz="2800"/>
              <a:t>Safety concerns: Critical lab values/reports;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 threats, pitfalls and alerts</a:t>
            </a:r>
          </a:p>
        </p:txBody>
      </p:sp>
      <p:sp>
        <p:nvSpPr>
          <p:cNvPr id="527367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4000"/>
              <a:t>I PASS THE BATON</a:t>
            </a:r>
          </a:p>
        </p:txBody>
      </p:sp>
      <p:pic>
        <p:nvPicPr>
          <p:cNvPr id="527368" name="Picture 8" descr="Hand-off_l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14478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99DA-8F6E-4C98-BCF4-14D7BA7E847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153400" cy="762000"/>
          </a:xfrm>
        </p:spPr>
        <p:txBody>
          <a:bodyPr/>
          <a:lstStyle/>
          <a:p>
            <a:r>
              <a:rPr lang="en-US" altLang="en-US" sz="4000"/>
              <a:t>Institute of Medicine Report</a:t>
            </a:r>
          </a:p>
        </p:txBody>
      </p:sp>
      <p:sp>
        <p:nvSpPr>
          <p:cNvPr id="583684" name="Text Box 4"/>
          <p:cNvSpPr txBox="1">
            <a:spLocks noChangeArrowheads="1"/>
          </p:cNvSpPr>
          <p:nvPr>
            <p:ph type="body" idx="1"/>
          </p:nvPr>
        </p:nvSpPr>
        <p:spPr>
          <a:xfrm>
            <a:off x="457200" y="2438400"/>
            <a:ext cx="8229600" cy="3657600"/>
          </a:xfrm>
          <a:noFill/>
          <a:ln/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40000"/>
              </a:spcBef>
              <a:buClrTx/>
              <a:buFontTx/>
              <a:buNone/>
            </a:pPr>
            <a:r>
              <a:rPr lang="en-US" altLang="en-US" sz="3600" b="1" i="1">
                <a:solidFill>
                  <a:srgbClr val="CC0000"/>
                </a:solidFill>
              </a:rPr>
              <a:t>Cost associated with medical errors is $8–29 billion annually.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51BC-5140-4D06-A663-ADB4B68788A5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914400"/>
          </a:xfrm>
        </p:spPr>
        <p:txBody>
          <a:bodyPr/>
          <a:lstStyle/>
          <a:p>
            <a:r>
              <a:rPr lang="en-US" altLang="en-US" sz="4000"/>
              <a:t>I PASS THE BATON</a:t>
            </a:r>
          </a:p>
        </p:txBody>
      </p:sp>
      <p:sp>
        <p:nvSpPr>
          <p:cNvPr id="528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791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</a:rPr>
              <a:t>B</a:t>
            </a:r>
            <a:r>
              <a:rPr lang="en-US" altLang="en-US" sz="3600"/>
              <a:t> </a:t>
            </a:r>
            <a:r>
              <a:rPr lang="en-US" altLang="en-US" sz="2400"/>
              <a:t>- </a:t>
            </a:r>
            <a:r>
              <a:rPr lang="en-US" altLang="en-US" sz="2800"/>
              <a:t>background: Co-morbidities,              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altLang="en-US" sz="2800"/>
              <a:t>       previous episodes, current meds, family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</a:rPr>
              <a:t>A</a:t>
            </a:r>
            <a:r>
              <a:rPr lang="en-US" altLang="en-US" sz="3600" b="1"/>
              <a:t> </a:t>
            </a:r>
            <a:r>
              <a:rPr lang="en-US" altLang="en-US" sz="2400"/>
              <a:t>- </a:t>
            </a:r>
            <a:r>
              <a:rPr lang="en-US" altLang="en-US" sz="2800"/>
              <a:t>actions: What are the actions to be taken 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and brief rational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</a:rPr>
              <a:t>T</a:t>
            </a:r>
            <a:r>
              <a:rPr lang="en-US" altLang="en-US" sz="3600" b="1"/>
              <a:t> </a:t>
            </a:r>
            <a:r>
              <a:rPr lang="en-US" altLang="en-US" sz="2400"/>
              <a:t>- </a:t>
            </a:r>
            <a:r>
              <a:rPr lang="en-US" altLang="en-US" sz="2800"/>
              <a:t>Timing: Level of urgency, explicit timing,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prioritization of actions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</a:rPr>
              <a:t>O</a:t>
            </a:r>
            <a:r>
              <a:rPr lang="en-US" altLang="en-US" sz="2400"/>
              <a:t> - </a:t>
            </a:r>
            <a:r>
              <a:rPr lang="en-US" altLang="en-US" sz="2800"/>
              <a:t>Ownership: Who is responsible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800"/>
              <a:t>       (person/team) including patient/family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  <a:effectLst/>
              </a:rPr>
              <a:t>N</a:t>
            </a:r>
            <a:r>
              <a:rPr lang="en-US" altLang="en-US" sz="3600"/>
              <a:t> </a:t>
            </a:r>
            <a:r>
              <a:rPr lang="en-US" altLang="en-US" sz="2400"/>
              <a:t>- </a:t>
            </a:r>
            <a:r>
              <a:rPr lang="en-US" altLang="en-US" sz="2800"/>
              <a:t>Next: What happens next? Anticipated </a:t>
            </a:r>
            <a:br>
              <a:rPr lang="en-US" altLang="en-US" sz="2800"/>
            </a:br>
            <a:r>
              <a:rPr lang="en-US" altLang="en-US" sz="2800"/>
              <a:t>    changes? Contingencies</a:t>
            </a:r>
            <a:r>
              <a:rPr lang="en-US" altLang="en-US" sz="2400"/>
              <a:t> </a:t>
            </a:r>
          </a:p>
        </p:txBody>
      </p:sp>
      <p:pic>
        <p:nvPicPr>
          <p:cNvPr id="528388" name="Picture 4" descr="Hand-off_l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990600"/>
            <a:ext cx="14478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01291-59DC-4CBB-AA68-EC52FB47D61A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530440" name="Rectangle 8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762000"/>
          </a:xfrm>
        </p:spPr>
        <p:txBody>
          <a:bodyPr/>
          <a:lstStyle/>
          <a:p>
            <a:r>
              <a:rPr lang="en-US" altLang="en-US" sz="4000"/>
              <a:t>Hand off: “5-Ps”</a:t>
            </a:r>
          </a:p>
        </p:txBody>
      </p:sp>
      <p:sp>
        <p:nvSpPr>
          <p:cNvPr id="53044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Ensures proper information is passed during patient transfers or provider shifts change.</a:t>
            </a:r>
            <a:r>
              <a:rPr lang="en-US" altLang="en-US" sz="2400" b="1"/>
              <a:t> </a:t>
            </a:r>
          </a:p>
          <a:p>
            <a:pPr>
              <a:lnSpc>
                <a:spcPct val="0"/>
              </a:lnSpc>
            </a:pPr>
            <a:endParaRPr lang="en-US" altLang="en-US" sz="2400" b="1"/>
          </a:p>
          <a:p>
            <a:pPr>
              <a:lnSpc>
                <a:spcPct val="90000"/>
              </a:lnSpc>
            </a:pPr>
            <a:r>
              <a:rPr lang="en-US" altLang="en-US" sz="2600"/>
              <a:t>Use the 5 Ps</a:t>
            </a:r>
            <a:r>
              <a:rPr lang="en-US" altLang="en-US" sz="280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</a:t>
            </a:r>
            <a:r>
              <a:rPr lang="en-US" altLang="en-US" sz="2400"/>
              <a:t>atient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</a:t>
            </a:r>
            <a:r>
              <a:rPr lang="en-US" altLang="en-US" sz="2400"/>
              <a:t>lan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</a:t>
            </a:r>
            <a:r>
              <a:rPr lang="en-US" altLang="en-US" sz="2400"/>
              <a:t>urpose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</a:t>
            </a:r>
            <a:r>
              <a:rPr lang="en-US" altLang="en-US" sz="2400"/>
              <a:t>roblems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P</a:t>
            </a:r>
            <a:r>
              <a:rPr lang="en-US" altLang="en-US" sz="2400"/>
              <a:t>recautions</a:t>
            </a:r>
          </a:p>
          <a:p>
            <a:pPr lvl="1">
              <a:lnSpc>
                <a:spcPct val="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400"/>
              <a:t>After instituting guidelines with the behavior-based expectations, Sentara Health experienced a</a:t>
            </a:r>
            <a:br>
              <a:rPr lang="en-US" altLang="en-US" sz="2400"/>
            </a:br>
            <a:r>
              <a:rPr lang="en-US" altLang="en-US" sz="2400"/>
              <a:t>21% increase in effective handoffs.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381000" y="62484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/>
              <a:t>Gary Yates, Sentara Healthcare. Panel 1—Promising Quality Improvement Initiatives: Reports From the Field. AHRQ Summit—Improving Health Care Quality for All Americans: Celebrating Success, Measuring Progress, Moving Forward ; 2004.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AC8A-E017-4FB0-BA8F-EF878400C8E7}" type="slidenum">
              <a:rPr lang="en-US" altLang="en-US"/>
              <a:pPr/>
              <a:t>42</a:t>
            </a:fld>
            <a:endParaRPr lang="en-US" altLang="en-US"/>
          </a:p>
        </p:txBody>
      </p:sp>
      <p:pic>
        <p:nvPicPr>
          <p:cNvPr id="535554" name="Picture 2" descr="j01974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0"/>
            <a:ext cx="2362200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56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153400" cy="1143000"/>
          </a:xfrm>
        </p:spPr>
        <p:txBody>
          <a:bodyPr/>
          <a:lstStyle/>
          <a:p>
            <a:r>
              <a:rPr lang="en-US" altLang="en-US" sz="4000"/>
              <a:t>Issues, Dilemma </a:t>
            </a:r>
            <a:r>
              <a:rPr lang="en-US" altLang="en-US" sz="3600"/>
              <a:t>and</a:t>
            </a:r>
            <a:r>
              <a:rPr lang="en-US" altLang="en-US" sz="4000"/>
              <a:t> Tradeoffs</a:t>
            </a:r>
          </a:p>
        </p:txBody>
      </p:sp>
      <p:sp>
        <p:nvSpPr>
          <p:cNvPr id="53556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Ineffective methods: unstructured, one-way</a:t>
            </a:r>
          </a:p>
          <a:p>
            <a:r>
              <a:rPr lang="en-US" altLang="en-US"/>
              <a:t>Time commitment and process changes required </a:t>
            </a:r>
          </a:p>
          <a:p>
            <a:r>
              <a:rPr lang="en-US" altLang="en-US"/>
              <a:t>Extreme variability and uniqueness of hand offs and transitions</a:t>
            </a:r>
          </a:p>
          <a:p>
            <a:r>
              <a:rPr lang="en-US" altLang="en-US"/>
              <a:t>Lack of focused research on </a:t>
            </a:r>
            <a:br>
              <a:rPr lang="en-US" altLang="en-US"/>
            </a:br>
            <a:r>
              <a:rPr lang="en-US" altLang="en-US"/>
              <a:t>healthcare hand offs</a:t>
            </a:r>
          </a:p>
        </p:txBody>
      </p:sp>
      <p:sp>
        <p:nvSpPr>
          <p:cNvPr id="535557" name="Rectangle 5"/>
          <p:cNvSpPr>
            <a:spLocks noChangeArrowheads="1"/>
          </p:cNvSpPr>
          <p:nvPr/>
        </p:nvSpPr>
        <p:spPr bwMode="auto">
          <a:xfrm rot="-193082">
            <a:off x="7620000" y="5715000"/>
            <a:ext cx="1524000" cy="336550"/>
          </a:xfrm>
          <a:prstGeom prst="rect">
            <a:avLst/>
          </a:prstGeom>
          <a:solidFill>
            <a:srgbClr val="1B375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rgbClr val="FFFFFF"/>
                </a:solidFill>
                <a:latin typeface="Arial Black" panose="020B0A04020102020204" pitchFamily="34" charset="0"/>
              </a:rPr>
              <a:t>Efficiency</a:t>
            </a:r>
          </a:p>
        </p:txBody>
      </p:sp>
      <p:sp>
        <p:nvSpPr>
          <p:cNvPr id="535558" name="Rectangle 6"/>
          <p:cNvSpPr>
            <a:spLocks noChangeArrowheads="1"/>
          </p:cNvSpPr>
          <p:nvPr/>
        </p:nvSpPr>
        <p:spPr bwMode="auto">
          <a:xfrm>
            <a:off x="5638800" y="5791200"/>
            <a:ext cx="1693863" cy="336550"/>
          </a:xfrm>
          <a:prstGeom prst="rect">
            <a:avLst/>
          </a:prstGeom>
          <a:solidFill>
            <a:srgbClr val="1B375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826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82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rgbClr val="FFFFFF"/>
                </a:solidFill>
                <a:latin typeface="Arial Black" panose="020B0A04020102020204" pitchFamily="34" charset="0"/>
              </a:rPr>
              <a:t>Effectiveness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845B0-7950-49D4-8D13-8DB38565309A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547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153400" cy="685800"/>
          </a:xfrm>
        </p:spPr>
        <p:txBody>
          <a:bodyPr/>
          <a:lstStyle/>
          <a:p>
            <a:r>
              <a:rPr lang="en-US" altLang="en-US" sz="3900"/>
              <a:t>Spread of Hand-off Tools</a:t>
            </a:r>
          </a:p>
        </p:txBody>
      </p:sp>
      <p:sp>
        <p:nvSpPr>
          <p:cNvPr id="547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4495800" cy="4343400"/>
          </a:xfrm>
        </p:spPr>
        <p:txBody>
          <a:bodyPr/>
          <a:lstStyle/>
          <a:p>
            <a:r>
              <a:rPr lang="en-US" altLang="en-US"/>
              <a:t>Forms</a:t>
            </a:r>
          </a:p>
          <a:p>
            <a:r>
              <a:rPr lang="en-US" altLang="en-US"/>
              <a:t>Check lists</a:t>
            </a:r>
          </a:p>
          <a:p>
            <a:r>
              <a:rPr lang="en-US" altLang="en-US"/>
              <a:t>IT support – </a:t>
            </a:r>
          </a:p>
          <a:p>
            <a:pPr>
              <a:buFontTx/>
              <a:buNone/>
            </a:pPr>
            <a:r>
              <a:rPr lang="en-US" altLang="en-US"/>
              <a:t>   Nursing Notes</a:t>
            </a:r>
          </a:p>
          <a:p>
            <a:r>
              <a:rPr lang="en-US" altLang="en-US"/>
              <a:t>Post hospitalization </a:t>
            </a:r>
          </a:p>
          <a:p>
            <a:pPr>
              <a:buFontTx/>
              <a:buNone/>
            </a:pPr>
            <a:r>
              <a:rPr lang="en-US" altLang="en-US"/>
              <a:t>   and Primary Care </a:t>
            </a:r>
          </a:p>
          <a:p>
            <a:pPr>
              <a:buFontTx/>
              <a:buNone/>
            </a:pPr>
            <a:r>
              <a:rPr lang="en-US" altLang="en-US"/>
              <a:t>   Provider</a:t>
            </a:r>
          </a:p>
        </p:txBody>
      </p:sp>
      <p:sp>
        <p:nvSpPr>
          <p:cNvPr id="547846" name="Text Box 6"/>
          <p:cNvSpPr txBox="1">
            <a:spLocks noChangeArrowheads="1"/>
          </p:cNvSpPr>
          <p:nvPr/>
        </p:nvSpPr>
        <p:spPr bwMode="auto">
          <a:xfrm>
            <a:off x="5257800" y="1363663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/>
          </a:p>
        </p:txBody>
      </p:sp>
      <p:sp>
        <p:nvSpPr>
          <p:cNvPr id="547848" name="Text Box 8"/>
          <p:cNvSpPr txBox="1">
            <a:spLocks noChangeArrowheads="1"/>
          </p:cNvSpPr>
          <p:nvPr/>
        </p:nvSpPr>
        <p:spPr bwMode="auto">
          <a:xfrm>
            <a:off x="4572000" y="1752600"/>
            <a:ext cx="4343400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hlink"/>
              </a:buClr>
              <a:buFontTx/>
              <a:buChar char="•"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Other ideas: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-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3 x 5 laminated</a:t>
            </a:r>
            <a:b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</a:b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    pocket cards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- Orientation of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    new staff </a:t>
            </a:r>
            <a:r>
              <a:rPr lang="en-US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(RN, 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     MD, Residents)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- Stickers on the</a:t>
            </a:r>
            <a:b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</a:b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   phone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- Screen savers</a:t>
            </a:r>
          </a:p>
          <a:p>
            <a:pPr eaLnBrk="0" hangingPunct="0">
              <a:buClr>
                <a:schemeClr val="hlink"/>
              </a:buClr>
              <a:buFont typeface="ASI Password" panose="020B0604030504040204" pitchFamily="34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   - Nursing</a:t>
            </a:r>
            <a:r>
              <a:rPr lang="en-US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 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rPr>
              <a:t>newsletter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ASI Password" panose="020B0604030504040204" pitchFamily="34" charset="0"/>
              <a:buNone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3B76F-4DC5-41F7-8C52-035079891D2F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53350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153400" cy="990600"/>
          </a:xfrm>
        </p:spPr>
        <p:txBody>
          <a:bodyPr/>
          <a:lstStyle/>
          <a:p>
            <a:r>
              <a:rPr lang="en-US" altLang="en-US" sz="4000"/>
              <a:t>Conclusions</a:t>
            </a:r>
          </a:p>
        </p:txBody>
      </p:sp>
      <p:sp>
        <p:nvSpPr>
          <p:cNvPr id="533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5029200"/>
          </a:xfrm>
        </p:spPr>
        <p:txBody>
          <a:bodyPr/>
          <a:lstStyle/>
          <a:p>
            <a:r>
              <a:rPr lang="en-US" altLang="en-US" sz="2800"/>
              <a:t>Transitions in care are a prime target for improved patient safety efforts</a:t>
            </a:r>
          </a:p>
          <a:p>
            <a:pPr>
              <a:lnSpc>
                <a:spcPct val="0"/>
              </a:lnSpc>
            </a:pPr>
            <a:endParaRPr lang="en-US" altLang="en-US" sz="2800"/>
          </a:p>
          <a:p>
            <a:r>
              <a:rPr lang="en-US" altLang="en-US" sz="2800"/>
              <a:t>Sentinel event data creates urgency for change</a:t>
            </a:r>
          </a:p>
          <a:p>
            <a:pPr>
              <a:lnSpc>
                <a:spcPct val="10000"/>
              </a:lnSpc>
            </a:pPr>
            <a:endParaRPr lang="en-US" altLang="en-US" sz="2800"/>
          </a:p>
          <a:p>
            <a:r>
              <a:rPr lang="en-US" altLang="en-US" sz="2800"/>
              <a:t>Strategies developed in high reliability organizations can be applied to health care</a:t>
            </a:r>
          </a:p>
          <a:p>
            <a:pPr>
              <a:lnSpc>
                <a:spcPct val="10000"/>
              </a:lnSpc>
            </a:pPr>
            <a:endParaRPr lang="en-US" altLang="en-US" sz="2800"/>
          </a:p>
          <a:p>
            <a:r>
              <a:rPr lang="en-US" altLang="en-US" sz="2800"/>
              <a:t>The Joint Commission’s National Patient Safety Goals have accelerated the pace of change in applying human factor science to patient care handoffs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A0B8A-F01D-46E8-B485-2B4F08322BBC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541702" name="WordArt 6"/>
          <p:cNvSpPr>
            <a:spLocks noChangeArrowheads="1" noChangeShapeType="1" noTextEdit="1"/>
          </p:cNvSpPr>
          <p:nvPr/>
        </p:nvSpPr>
        <p:spPr bwMode="auto">
          <a:xfrm>
            <a:off x="2057400" y="1219200"/>
            <a:ext cx="5181600" cy="3276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Georgia" panose="02040502050405020303" pitchFamily="18" charset="0"/>
              </a:rPr>
              <a:t>Questions ?</a:t>
            </a:r>
          </a:p>
        </p:txBody>
      </p:sp>
      <p:sp>
        <p:nvSpPr>
          <p:cNvPr id="5417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4170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231A-F598-4E2F-9452-F39D520114B8}" type="slidenum">
              <a:rPr lang="en-US" altLang="en-US"/>
              <a:pPr/>
              <a:t>5</a:t>
            </a:fld>
            <a:endParaRPr lang="en-US" altLang="en-US"/>
          </a:p>
        </p:txBody>
      </p:sp>
      <p:grpSp>
        <p:nvGrpSpPr>
          <p:cNvPr id="551938" name="Group 2"/>
          <p:cNvGrpSpPr>
            <a:grpSpLocks/>
          </p:cNvGrpSpPr>
          <p:nvPr/>
        </p:nvGrpSpPr>
        <p:grpSpPr bwMode="auto">
          <a:xfrm>
            <a:off x="1447800" y="2057400"/>
            <a:ext cx="6369050" cy="3810000"/>
            <a:chOff x="1053" y="930"/>
            <a:chExt cx="4437" cy="3266"/>
          </a:xfrm>
        </p:grpSpPr>
        <p:graphicFrame>
          <p:nvGraphicFramePr>
            <p:cNvPr id="551939" name="Object 3"/>
            <p:cNvGraphicFramePr>
              <a:graphicFrameLocks noChangeAspect="1"/>
            </p:cNvGraphicFramePr>
            <p:nvPr/>
          </p:nvGraphicFramePr>
          <p:xfrm>
            <a:off x="1053" y="930"/>
            <a:ext cx="4416" cy="3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1958" name="Photo Editor Photo" r:id="rId4" imgW="4753639" imgH="3514286" progId="MSPhotoEd.3">
                    <p:embed/>
                  </p:oleObj>
                </mc:Choice>
                <mc:Fallback>
                  <p:oleObj name="Photo Editor Photo" r:id="rId4" imgW="4753639" imgH="3514286" progId="MSPhotoEd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3" y="930"/>
                          <a:ext cx="4416" cy="32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flat" cmpd="sng" algn="ctr">
                              <a:solidFill>
                                <a:schemeClr val="tx1"/>
                              </a:solidFill>
                              <a:prstDash val="solid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1940" name="AutoShape 4"/>
            <p:cNvSpPr>
              <a:spLocks noChangeArrowheads="1"/>
            </p:cNvSpPr>
            <p:nvPr/>
          </p:nvSpPr>
          <p:spPr bwMode="auto">
            <a:xfrm>
              <a:off x="4146" y="1728"/>
              <a:ext cx="288" cy="288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1" name="AutoShape 5"/>
            <p:cNvSpPr>
              <a:spLocks noChangeArrowheads="1"/>
            </p:cNvSpPr>
            <p:nvPr/>
          </p:nvSpPr>
          <p:spPr bwMode="auto">
            <a:xfrm>
              <a:off x="3666" y="1920"/>
              <a:ext cx="288" cy="288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2" name="WordArt 6"/>
            <p:cNvSpPr>
              <a:spLocks noChangeArrowheads="1" noChangeShapeType="1" noTextEdit="1"/>
            </p:cNvSpPr>
            <p:nvPr/>
          </p:nvSpPr>
          <p:spPr bwMode="auto">
            <a:xfrm rot="-294398">
              <a:off x="3522" y="2736"/>
              <a:ext cx="1968" cy="86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SlantUp">
                <a:avLst>
                  <a:gd name="adj" fmla="val 51389"/>
                </a:avLst>
              </a:prstTxWarp>
            </a:bodyPr>
            <a:lstStyle/>
            <a:p>
              <a:pPr algn="ctr"/>
              <a:r>
                <a:rPr lang="en-US" sz="1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ECFE06"/>
                  </a:solidFill>
                  <a:latin typeface="Arial Black" panose="020B0A04020102020204" pitchFamily="34" charset="0"/>
                </a:rPr>
                <a:t>Targets for Teamwork</a:t>
              </a:r>
            </a:p>
          </p:txBody>
        </p:sp>
        <p:sp>
          <p:nvSpPr>
            <p:cNvPr id="551943" name="AutoShape 7"/>
            <p:cNvSpPr>
              <a:spLocks noChangeArrowheads="1"/>
            </p:cNvSpPr>
            <p:nvPr/>
          </p:nvSpPr>
          <p:spPr bwMode="auto">
            <a:xfrm>
              <a:off x="4434" y="1536"/>
              <a:ext cx="288" cy="288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4" name="AutoShape 8"/>
            <p:cNvSpPr>
              <a:spLocks noChangeArrowheads="1"/>
            </p:cNvSpPr>
            <p:nvPr/>
          </p:nvSpPr>
          <p:spPr bwMode="auto">
            <a:xfrm>
              <a:off x="3090" y="2160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5" name="AutoShape 9"/>
            <p:cNvSpPr>
              <a:spLocks noChangeArrowheads="1"/>
            </p:cNvSpPr>
            <p:nvPr/>
          </p:nvSpPr>
          <p:spPr bwMode="auto">
            <a:xfrm>
              <a:off x="2994" y="2352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6" name="AutoShape 10"/>
            <p:cNvSpPr>
              <a:spLocks noChangeArrowheads="1"/>
            </p:cNvSpPr>
            <p:nvPr/>
          </p:nvSpPr>
          <p:spPr bwMode="auto">
            <a:xfrm>
              <a:off x="3330" y="3360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7" name="AutoShape 11"/>
            <p:cNvSpPr>
              <a:spLocks noChangeArrowheads="1"/>
            </p:cNvSpPr>
            <p:nvPr/>
          </p:nvSpPr>
          <p:spPr bwMode="auto">
            <a:xfrm>
              <a:off x="2994" y="2736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8" name="AutoShape 12"/>
            <p:cNvSpPr>
              <a:spLocks noChangeArrowheads="1"/>
            </p:cNvSpPr>
            <p:nvPr/>
          </p:nvSpPr>
          <p:spPr bwMode="auto">
            <a:xfrm>
              <a:off x="2898" y="3120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49" name="AutoShape 13"/>
            <p:cNvSpPr>
              <a:spLocks noChangeArrowheads="1"/>
            </p:cNvSpPr>
            <p:nvPr/>
          </p:nvSpPr>
          <p:spPr bwMode="auto">
            <a:xfrm>
              <a:off x="2850" y="3312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50" name="AutoShape 14"/>
            <p:cNvSpPr>
              <a:spLocks noChangeArrowheads="1"/>
            </p:cNvSpPr>
            <p:nvPr/>
          </p:nvSpPr>
          <p:spPr bwMode="auto">
            <a:xfrm>
              <a:off x="2802" y="3504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951" name="AutoShape 15"/>
            <p:cNvSpPr>
              <a:spLocks noChangeArrowheads="1"/>
            </p:cNvSpPr>
            <p:nvPr/>
          </p:nvSpPr>
          <p:spPr bwMode="auto">
            <a:xfrm>
              <a:off x="2754" y="3696"/>
              <a:ext cx="192" cy="192"/>
            </a:xfrm>
            <a:prstGeom prst="star5">
              <a:avLst/>
            </a:prstGeom>
            <a:solidFill>
              <a:srgbClr val="ECFE0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1952" name="Rectangle 16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1143000"/>
          </a:xfrm>
        </p:spPr>
        <p:txBody>
          <a:bodyPr/>
          <a:lstStyle/>
          <a:p>
            <a:r>
              <a:rPr lang="en-US" altLang="en-US" sz="3600"/>
              <a:t>Communication Issues Leading </a:t>
            </a:r>
            <a:br>
              <a:rPr lang="en-US" altLang="en-US" sz="3600"/>
            </a:br>
            <a:r>
              <a:rPr lang="en-US" altLang="en-US" sz="3600"/>
              <a:t>Factor in Root Causes</a:t>
            </a:r>
            <a:r>
              <a:rPr lang="en-US" altLang="en-US" sz="36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1953" name="Oval 17"/>
          <p:cNvSpPr>
            <a:spLocks noChangeArrowheads="1"/>
          </p:cNvSpPr>
          <p:nvPr/>
        </p:nvSpPr>
        <p:spPr bwMode="auto">
          <a:xfrm>
            <a:off x="3276600" y="2590800"/>
            <a:ext cx="4176713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1955" name="Text Box 19"/>
          <p:cNvSpPr txBox="1">
            <a:spLocks noChangeArrowheads="1"/>
          </p:cNvSpPr>
          <p:nvPr/>
        </p:nvSpPr>
        <p:spPr bwMode="auto">
          <a:xfrm>
            <a:off x="228600" y="6021388"/>
            <a:ext cx="8610600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400">
                <a:latin typeface="Arial Unicode MS" panose="020B0604020202020204" pitchFamily="34" charset="-128"/>
              </a:rPr>
              <a:t>Collation of sentinel event-related data reported to The Joint Commission (1995-2005). Available </a:t>
            </a:r>
            <a:r>
              <a:rPr lang="en-US" altLang="en-US" sz="1400">
                <a:latin typeface="Arial Unicode MS" panose="020B0604020202020204" pitchFamily="34" charset="-128"/>
                <a:hlinkClick r:id="rId6"/>
              </a:rPr>
              <a:t>http://www.jointcommission.org/SentinelEvents/Statistics/</a:t>
            </a:r>
            <a:r>
              <a:rPr lang="en-US" altLang="en-US" sz="1400">
                <a:latin typeface="Arial Unicode MS" panose="020B0604020202020204" pitchFamily="34" charset="-128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endParaRPr lang="en-US" altLang="en-US" sz="140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DAADF-6B53-4E07-95E7-A4F135B8CE5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8641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 </a:t>
            </a:r>
            <a:r>
              <a:rPr lang="en-US" altLang="en-US" sz="3600"/>
              <a:t>Joint Commission </a:t>
            </a:r>
            <a:br>
              <a:rPr lang="en-US" altLang="en-US" sz="3600"/>
            </a:br>
            <a:r>
              <a:rPr lang="en-US" altLang="en-US" sz="3600"/>
              <a:t>National Patient Safety Goal-2E</a:t>
            </a:r>
          </a:p>
        </p:txBody>
      </p:sp>
      <p:sp>
        <p:nvSpPr>
          <p:cNvPr id="48641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162800" cy="4267200"/>
          </a:xfrm>
        </p:spPr>
        <p:txBody>
          <a:bodyPr/>
          <a:lstStyle/>
          <a:p>
            <a:r>
              <a:rPr lang="en-US" altLang="en-US"/>
              <a:t>Implement a standardized approach to “hand-off” communications including an opportunity to ask and respond to questions.</a:t>
            </a:r>
          </a:p>
        </p:txBody>
      </p:sp>
      <p:pic>
        <p:nvPicPr>
          <p:cNvPr id="486406" name="Picture 6" descr="jcaho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029200"/>
            <a:ext cx="114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ECE1-4DCD-4320-8AE0-A59ECA7B27A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6219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sz="2800">
                <a:effectLst/>
              </a:rPr>
              <a:t>Interactive communications allowing </a:t>
            </a:r>
            <a:br>
              <a:rPr lang="en-US" altLang="en-US" sz="2800">
                <a:effectLst/>
              </a:rPr>
            </a:br>
            <a:r>
              <a:rPr lang="en-US" altLang="en-US" sz="2800">
                <a:effectLst/>
              </a:rPr>
              <a:t>the opportunity to 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effectLst/>
              </a:rPr>
              <a:t>ask or respond to questions</a:t>
            </a:r>
          </a:p>
          <a:p>
            <a:pPr>
              <a:lnSpc>
                <a:spcPct val="40000"/>
              </a:lnSpc>
            </a:pPr>
            <a:endParaRPr lang="en-US" altLang="en-US" sz="2800">
              <a:effectLst/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effectLst/>
              </a:rPr>
              <a:t>Include up to day information regarding: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en-US">
                <a:effectLst/>
              </a:rPr>
              <a:t>Care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en-US">
                <a:effectLst/>
              </a:rPr>
              <a:t>Treatment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en-US">
                <a:effectLst/>
              </a:rPr>
              <a:t>Services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en-US">
                <a:effectLst/>
              </a:rPr>
              <a:t>Condition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en-US">
                <a:effectLst/>
              </a:rPr>
              <a:t>Recent or anticipated changes</a:t>
            </a:r>
          </a:p>
        </p:txBody>
      </p:sp>
      <p:pic>
        <p:nvPicPr>
          <p:cNvPr id="562193" name="Picture 17" descr="jcaho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953000"/>
            <a:ext cx="114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2195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39200" cy="1143000"/>
          </a:xfrm>
          <a:noFill/>
          <a:ln/>
        </p:spPr>
        <p:txBody>
          <a:bodyPr/>
          <a:lstStyle/>
          <a:p>
            <a:r>
              <a:rPr lang="en-US" altLang="en-US" sz="4000"/>
              <a:t> </a:t>
            </a:r>
            <a:r>
              <a:rPr lang="en-US" altLang="en-US" sz="3600"/>
              <a:t>Joint Commission </a:t>
            </a:r>
            <a:br>
              <a:rPr lang="en-US" altLang="en-US" sz="3600"/>
            </a:br>
            <a:r>
              <a:rPr lang="en-US" altLang="en-US" sz="3600"/>
              <a:t>National Patient Safety Goal-2E</a:t>
            </a:r>
          </a:p>
        </p:txBody>
      </p:sp>
      <p:sp>
        <p:nvSpPr>
          <p:cNvPr id="562197" name="Rectangle 21"/>
          <p:cNvSpPr>
            <a:spLocks noChangeArrowheads="1"/>
          </p:cNvSpPr>
          <p:nvPr/>
        </p:nvSpPr>
        <p:spPr bwMode="auto">
          <a:xfrm>
            <a:off x="-609600" y="1828800"/>
            <a:ext cx="7848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9pPr>
          </a:lstStyle>
          <a:p>
            <a:pPr algn="l"/>
            <a:r>
              <a:rPr lang="en-US" altLang="en-US" sz="2800"/>
              <a:t>Implementation Expectations: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7F01-B98E-496D-A785-1097DECA069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sz="2800"/>
              <a:t>Limited interruptions</a:t>
            </a:r>
          </a:p>
          <a:p>
            <a:pPr>
              <a:lnSpc>
                <a:spcPct val="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Sufficient time allocated</a:t>
            </a:r>
          </a:p>
          <a:p>
            <a:pPr>
              <a:lnSpc>
                <a:spcPct val="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Process for verification of the information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Repeat back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Read back</a:t>
            </a:r>
          </a:p>
          <a:p>
            <a:pPr lvl="1">
              <a:lnSpc>
                <a:spcPct val="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sz="2800"/>
              <a:t>Receiver reviews relevant historical patient data including: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Previous care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Previous treatment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Previous services</a:t>
            </a:r>
          </a:p>
        </p:txBody>
      </p:sp>
      <p:pic>
        <p:nvPicPr>
          <p:cNvPr id="586755" name="Picture 3" descr="jcaho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114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67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839200" cy="762000"/>
          </a:xfrm>
          <a:noFill/>
          <a:ln/>
        </p:spPr>
        <p:txBody>
          <a:bodyPr/>
          <a:lstStyle/>
          <a:p>
            <a:r>
              <a:rPr lang="en-US" altLang="en-US" sz="3600"/>
              <a:t/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586758" name="Rectangle 6"/>
          <p:cNvSpPr>
            <a:spLocks noChangeArrowheads="1"/>
          </p:cNvSpPr>
          <p:nvPr/>
        </p:nvSpPr>
        <p:spPr bwMode="auto">
          <a:xfrm>
            <a:off x="-381000" y="990600"/>
            <a:ext cx="9296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anose="020B0604020202020204" pitchFamily="34" charset="-128"/>
              </a:defRPr>
            </a:lvl9pPr>
          </a:lstStyle>
          <a:p>
            <a:pPr algn="l"/>
            <a:r>
              <a:rPr lang="en-US" altLang="en-US" sz="3200"/>
              <a:t>Implementation Expectations (cont.):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46C8C-EC16-472B-A4F4-A64F44552CEC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558082" name="Picture 2" descr="hand_o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31242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80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Hand off Defined</a:t>
            </a:r>
          </a:p>
        </p:txBody>
      </p:sp>
      <p:sp>
        <p:nvSpPr>
          <p:cNvPr id="55808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transfer of information (along with authority and responsibility) during transitions in care across the continuum for the purpose of </a:t>
            </a:r>
            <a:br>
              <a:rPr lang="en-US" altLang="en-US"/>
            </a:br>
            <a:r>
              <a:rPr lang="en-US" altLang="en-US"/>
              <a:t>ensuring the </a:t>
            </a:r>
            <a:br>
              <a:rPr lang="en-US" altLang="en-US"/>
            </a:br>
            <a:r>
              <a:rPr lang="en-US" altLang="en-US"/>
              <a:t>continuity and safety </a:t>
            </a:r>
            <a:br>
              <a:rPr lang="en-US" altLang="en-US"/>
            </a:br>
            <a:r>
              <a:rPr lang="en-US" altLang="en-US"/>
              <a:t>of the patient’s care.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1816</TotalTime>
  <Words>1830</Words>
  <Application>Microsoft Office PowerPoint</Application>
  <PresentationFormat>On-screen Show (4:3)</PresentationFormat>
  <Paragraphs>429</Paragraphs>
  <Slides>45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Arial Unicode MS</vt:lpstr>
      <vt:lpstr>Times New Roman</vt:lpstr>
      <vt:lpstr>Wingdings</vt:lpstr>
      <vt:lpstr>Garamond</vt:lpstr>
      <vt:lpstr>Arial Black</vt:lpstr>
      <vt:lpstr>ASI Password</vt:lpstr>
      <vt:lpstr>Teamwork</vt:lpstr>
      <vt:lpstr>Microsoft Photo Editor 3.0 Photo</vt:lpstr>
      <vt:lpstr>Standardizing Hand offs  for Patient Safety</vt:lpstr>
      <vt:lpstr>Objectives</vt:lpstr>
      <vt:lpstr>Institute of Medicine Report </vt:lpstr>
      <vt:lpstr>Institute of Medicine Report</vt:lpstr>
      <vt:lpstr>Communication Issues Leading  Factor in Root Causes </vt:lpstr>
      <vt:lpstr> Joint Commission  National Patient Safety Goal-2E</vt:lpstr>
      <vt:lpstr> Joint Commission  National Patient Safety Goal-2E</vt:lpstr>
      <vt:lpstr> </vt:lpstr>
      <vt:lpstr>Hand off Defined</vt:lpstr>
      <vt:lpstr>Types of Hand offs </vt:lpstr>
      <vt:lpstr>Types of Hand offs (cont.)</vt:lpstr>
      <vt:lpstr>Are Surgical Patients at Risk?</vt:lpstr>
      <vt:lpstr>Are Surgical Patients at Risk?</vt:lpstr>
      <vt:lpstr>Communication During  Transitions in Health Care</vt:lpstr>
      <vt:lpstr>Hand off Concepts</vt:lpstr>
      <vt:lpstr>Barriers to Effective  Communication</vt:lpstr>
      <vt:lpstr>MD – RN Communications</vt:lpstr>
      <vt:lpstr>Recent Research</vt:lpstr>
      <vt:lpstr>Recent Research</vt:lpstr>
      <vt:lpstr>Recent Research</vt:lpstr>
      <vt:lpstr>Implementation Suggestions</vt:lpstr>
      <vt:lpstr>Implementation Suggestions</vt:lpstr>
      <vt:lpstr>Why Consistency is Needed</vt:lpstr>
      <vt:lpstr>Consistency in Communication</vt:lpstr>
      <vt:lpstr>Standardized Communication </vt:lpstr>
      <vt:lpstr>Assertive Communication is:</vt:lpstr>
      <vt:lpstr>Assertion Is Not</vt:lpstr>
      <vt:lpstr>Why is Assertion So Hard?</vt:lpstr>
      <vt:lpstr>Communication Check List</vt:lpstr>
      <vt:lpstr>Sample Communication Tools</vt:lpstr>
      <vt:lpstr>I - SBAR</vt:lpstr>
      <vt:lpstr>Introduction</vt:lpstr>
      <vt:lpstr>Situation</vt:lpstr>
      <vt:lpstr>Background</vt:lpstr>
      <vt:lpstr>Background Intraop</vt:lpstr>
      <vt:lpstr>Assessment</vt:lpstr>
      <vt:lpstr>Recommendation/Request </vt:lpstr>
      <vt:lpstr>I PASS THE BATON</vt:lpstr>
      <vt:lpstr>I PASS THE BATON</vt:lpstr>
      <vt:lpstr>I PASS THE BATON</vt:lpstr>
      <vt:lpstr>Hand off: “5-Ps”</vt:lpstr>
      <vt:lpstr>Issues, Dilemma and Tradeoffs</vt:lpstr>
      <vt:lpstr>Spread of Hand-off Tools</vt:lpstr>
      <vt:lpstr>Conclusions</vt:lpstr>
      <vt:lpstr>PowerPoint Presentation</vt:lpstr>
    </vt:vector>
  </TitlesOfParts>
  <Company>Professional Resources Organization of Ca.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Standardizing Handoffs  for Patient Safety</dc:title>
  <dc:creator>Linda Groah</dc:creator>
  <cp:lastModifiedBy>Stephanie Smith</cp:lastModifiedBy>
  <cp:revision>35</cp:revision>
  <cp:lastPrinted>1601-01-01T00:00:00Z</cp:lastPrinted>
  <dcterms:created xsi:type="dcterms:W3CDTF">2006-10-05T21:17:47Z</dcterms:created>
  <dcterms:modified xsi:type="dcterms:W3CDTF">2015-05-13T18:05:16Z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