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 id="275" r:id="rId21"/>
    <p:sldId id="276" r:id="rId22"/>
    <p:sldId id="277" r:id="rId23"/>
    <p:sldId id="282" r:id="rId24"/>
    <p:sldId id="278" r:id="rId25"/>
    <p:sldId id="279" r:id="rId26"/>
    <p:sldId id="336" r:id="rId27"/>
    <p:sldId id="280" r:id="rId28"/>
    <p:sldId id="281" r:id="rId29"/>
    <p:sldId id="283" r:id="rId30"/>
    <p:sldId id="284" r:id="rId31"/>
    <p:sldId id="285" r:id="rId32"/>
    <p:sldId id="286" r:id="rId33"/>
    <p:sldId id="287" r:id="rId34"/>
    <p:sldId id="288" r:id="rId35"/>
    <p:sldId id="289" r:id="rId36"/>
    <p:sldId id="290" r:id="rId37"/>
    <p:sldId id="292" r:id="rId38"/>
    <p:sldId id="293" r:id="rId39"/>
    <p:sldId id="294" r:id="rId40"/>
    <p:sldId id="295" r:id="rId41"/>
    <p:sldId id="296" r:id="rId42"/>
    <p:sldId id="291"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Alt" initials="DA" lastIdx="1" clrIdx="0">
    <p:extLst>
      <p:ext uri="{19B8F6BF-5375-455C-9EA6-DF929625EA0E}">
        <p15:presenceInfo xmlns:p15="http://schemas.microsoft.com/office/powerpoint/2012/main" userId="S-1-5-21-2049858745-1877413546-945835055-8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A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6187" autoAdjust="0"/>
  </p:normalViewPr>
  <p:slideViewPr>
    <p:cSldViewPr snapToGrid="0">
      <p:cViewPr varScale="1">
        <p:scale>
          <a:sx n="88" d="100"/>
          <a:sy n="88" d="100"/>
        </p:scale>
        <p:origin x="510" y="66"/>
      </p:cViewPr>
      <p:guideLst/>
    </p:cSldViewPr>
  </p:slideViewPr>
  <p:outlineViewPr>
    <p:cViewPr>
      <p:scale>
        <a:sx n="33" d="100"/>
        <a:sy n="33" d="100"/>
      </p:scale>
      <p:origin x="0" y="-66336"/>
    </p:cViewPr>
  </p:outlineViewPr>
  <p:notesTextViewPr>
    <p:cViewPr>
      <p:scale>
        <a:sx n="1" d="1"/>
        <a:sy n="1" d="1"/>
      </p:scale>
      <p:origin x="0" y="0"/>
    </p:cViewPr>
  </p:notesTextViewPr>
  <p:sorterViewPr>
    <p:cViewPr varScale="1">
      <p:scale>
        <a:sx n="100" d="100"/>
        <a:sy n="100" d="100"/>
      </p:scale>
      <p:origin x="0" y="-8244"/>
    </p:cViewPr>
  </p:sorter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8BCF2-26D1-481F-BC28-1A78D55425D0}" type="datetimeFigureOut">
              <a:rPr lang="en-US" smtClean="0"/>
              <a:t>3/12/2014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4BD25-2CBF-4C7F-8C89-B3BED08CD95E}" type="slidenum">
              <a:rPr lang="en-US" smtClean="0"/>
              <a:t>‹#›</a:t>
            </a:fld>
            <a:endParaRPr lang="en-US" dirty="0"/>
          </a:p>
        </p:txBody>
      </p:sp>
    </p:spTree>
    <p:extLst>
      <p:ext uri="{BB962C8B-B14F-4D97-AF65-F5344CB8AC3E}">
        <p14:creationId xmlns:p14="http://schemas.microsoft.com/office/powerpoint/2010/main" val="334849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98498"/>
          </a:xfrm>
        </p:spPr>
        <p:txBody>
          <a:bodyPr/>
          <a:lstStyle/>
          <a:p>
            <a:pPr>
              <a:defRPr/>
            </a:pPr>
            <a:r>
              <a:rPr lang="en-US" dirty="0"/>
              <a:t>AORN is committed to the creation and maintenance of a safe perioperative work environment to protect all of those present in the workplace and provide safe patient care. AORN supports research that is directed toward creating and maintaining safe work environments. </a:t>
            </a:r>
            <a:br>
              <a:rPr lang="en-US" dirty="0"/>
            </a:br>
            <a:r>
              <a:rPr lang="en-US" dirty="0"/>
              <a:t>Perioperative nurses are confronted with numerous occupational hazards that pose a risk of personal injury in the perioperative setting. Occupational hazards may have other negative impacts including:</a:t>
            </a:r>
          </a:p>
          <a:p>
            <a:pPr marL="171450" indent="-171450">
              <a:buFont typeface="Arial" panose="020B0604020202020204" pitchFamily="34" charset="0"/>
              <a:buChar char="•"/>
              <a:defRPr/>
            </a:pPr>
            <a:r>
              <a:rPr lang="en-US" dirty="0"/>
              <a:t>An unsafe workplace contributes to work-related injuries and diseases that often result in physical, emotional, and financial difficulties for the perioperative nurse.</a:t>
            </a:r>
          </a:p>
          <a:p>
            <a:pPr marL="171450" indent="-171450">
              <a:buFont typeface="Arial" panose="020B0604020202020204" pitchFamily="34" charset="0"/>
              <a:buChar char="•"/>
              <a:defRPr/>
            </a:pPr>
            <a:r>
              <a:rPr lang="en-US" dirty="0"/>
              <a:t>An unsafe workplace contributes to patient injuries.</a:t>
            </a:r>
          </a:p>
          <a:p>
            <a:pPr marL="171450" indent="-171450">
              <a:buFont typeface="Arial" panose="020B0604020202020204" pitchFamily="34" charset="0"/>
              <a:buChar char="•"/>
              <a:defRPr/>
            </a:pPr>
            <a:r>
              <a:rPr lang="en-US" dirty="0"/>
              <a:t>Occupational injuries resulting from an unsafe workplace have a financial impact to the health care organization through increased costs and a reduced ability to provide services.</a:t>
            </a:r>
          </a:p>
          <a:p>
            <a:pPr marL="171450" indent="-171450">
              <a:buFont typeface="Arial" panose="020B0604020202020204" pitchFamily="34" charset="0"/>
              <a:buChar char="•"/>
              <a:defRPr/>
            </a:pPr>
            <a:r>
              <a:rPr lang="en-US" dirty="0"/>
              <a:t>Occupational hazards in the workplace have been identified as one of the major contributors to nurses leaving the profession, contributing to the growing nursing shortage.</a:t>
            </a:r>
          </a:p>
          <a:p>
            <a:pPr marL="171450" indent="-171450">
              <a:spcBef>
                <a:spcPct val="0"/>
              </a:spcBef>
              <a:buFont typeface="Arial" panose="020B0604020202020204" pitchFamily="34" charset="0"/>
              <a:buChar char="•"/>
              <a:defRPr/>
            </a:pPr>
            <a:r>
              <a:rPr lang="en-US" dirty="0"/>
              <a:t/>
            </a:r>
            <a:br>
              <a:rPr lang="en-US" dirty="0"/>
            </a:br>
            <a:r>
              <a:rPr lang="en-US" dirty="0"/>
              <a:t>AORN further supports the Environmental Protection Agency, NIOSH, Occupational Safety and Health Association, and state and local regulations that promote workplace safety in the perioperative environment.</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2</a:t>
            </a:fld>
            <a:endParaRPr lang="en-US" dirty="0"/>
          </a:p>
        </p:txBody>
      </p:sp>
    </p:spTree>
    <p:extLst>
      <p:ext uri="{BB962C8B-B14F-4D97-AF65-F5344CB8AC3E}">
        <p14:creationId xmlns:p14="http://schemas.microsoft.com/office/powerpoint/2010/main" val="994292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11</a:t>
            </a:fld>
            <a:endParaRPr lang="en-US" dirty="0"/>
          </a:p>
        </p:txBody>
      </p:sp>
    </p:spTree>
    <p:extLst>
      <p:ext uri="{BB962C8B-B14F-4D97-AF65-F5344CB8AC3E}">
        <p14:creationId xmlns:p14="http://schemas.microsoft.com/office/powerpoint/2010/main" val="944141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12</a:t>
            </a:fld>
            <a:endParaRPr lang="en-US" dirty="0"/>
          </a:p>
        </p:txBody>
      </p:sp>
    </p:spTree>
    <p:extLst>
      <p:ext uri="{BB962C8B-B14F-4D97-AF65-F5344CB8AC3E}">
        <p14:creationId xmlns:p14="http://schemas.microsoft.com/office/powerpoint/2010/main" val="58883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13</a:t>
            </a:fld>
            <a:endParaRPr lang="en-US" dirty="0"/>
          </a:p>
        </p:txBody>
      </p:sp>
    </p:spTree>
    <p:extLst>
      <p:ext uri="{BB962C8B-B14F-4D97-AF65-F5344CB8AC3E}">
        <p14:creationId xmlns:p14="http://schemas.microsoft.com/office/powerpoint/2010/main" val="23108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14</a:t>
            </a:fld>
            <a:endParaRPr lang="en-US" dirty="0"/>
          </a:p>
        </p:txBody>
      </p:sp>
    </p:spTree>
    <p:extLst>
      <p:ext uri="{BB962C8B-B14F-4D97-AF65-F5344CB8AC3E}">
        <p14:creationId xmlns:p14="http://schemas.microsoft.com/office/powerpoint/2010/main" val="2340510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15</a:t>
            </a:fld>
            <a:endParaRPr lang="en-US" dirty="0"/>
          </a:p>
        </p:txBody>
      </p:sp>
    </p:spTree>
    <p:extLst>
      <p:ext uri="{BB962C8B-B14F-4D97-AF65-F5344CB8AC3E}">
        <p14:creationId xmlns:p14="http://schemas.microsoft.com/office/powerpoint/2010/main" val="1547523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hierarchy of controls is based on OSHA’s </a:t>
            </a:r>
            <a:r>
              <a:rPr lang="en-US" dirty="0" err="1"/>
              <a:t>Bloodborne</a:t>
            </a:r>
            <a:r>
              <a:rPr lang="en-US" dirty="0"/>
              <a:t> Pathogens Standard.</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16</a:t>
            </a:fld>
            <a:endParaRPr lang="en-US" dirty="0"/>
          </a:p>
        </p:txBody>
      </p:sp>
    </p:spTree>
    <p:extLst>
      <p:ext uri="{BB962C8B-B14F-4D97-AF65-F5344CB8AC3E}">
        <p14:creationId xmlns:p14="http://schemas.microsoft.com/office/powerpoint/2010/main" val="3426461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Elimination of the hazard includes </a:t>
            </a:r>
          </a:p>
          <a:p>
            <a:r>
              <a:rPr lang="en-US" dirty="0"/>
              <a:t>	removing the sharp object from use (</a:t>
            </a:r>
            <a:r>
              <a:rPr lang="en-US" dirty="0" err="1"/>
              <a:t>eg</a:t>
            </a:r>
            <a:r>
              <a:rPr lang="en-US" dirty="0"/>
              <a:t>, using </a:t>
            </a:r>
            <a:r>
              <a:rPr lang="en-US" dirty="0" err="1"/>
              <a:t>electrocautery</a:t>
            </a:r>
            <a:r>
              <a:rPr lang="en-US" dirty="0"/>
              <a:t> instead of a scalpel for the incision). </a:t>
            </a:r>
          </a:p>
          <a:p>
            <a:endParaRPr lang="en-US" dirty="0"/>
          </a:p>
          <a:p>
            <a:r>
              <a:rPr lang="en-US" dirty="0"/>
              <a:t>Engineering controls include </a:t>
            </a:r>
          </a:p>
          <a:p>
            <a:r>
              <a:rPr lang="en-US" dirty="0"/>
              <a:t>	using a safety engineered device (</a:t>
            </a:r>
            <a:r>
              <a:rPr lang="en-US" dirty="0" err="1"/>
              <a:t>eg</a:t>
            </a:r>
            <a:r>
              <a:rPr lang="en-US" dirty="0"/>
              <a:t>, safety scalpel). </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17</a:t>
            </a:fld>
            <a:endParaRPr lang="en-US" dirty="0"/>
          </a:p>
        </p:txBody>
      </p:sp>
    </p:spTree>
    <p:extLst>
      <p:ext uri="{BB962C8B-B14F-4D97-AF65-F5344CB8AC3E}">
        <p14:creationId xmlns:p14="http://schemas.microsoft.com/office/powerpoint/2010/main" val="17034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place controls include using a neutral or safe zone for passing sharps instruments and devices and the sharps must be placed into a designated container and disposed of safely.</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18</a:t>
            </a:fld>
            <a:endParaRPr lang="en-US" dirty="0"/>
          </a:p>
        </p:txBody>
      </p:sp>
    </p:spTree>
    <p:extLst>
      <p:ext uri="{BB962C8B-B14F-4D97-AF65-F5344CB8AC3E}">
        <p14:creationId xmlns:p14="http://schemas.microsoft.com/office/powerpoint/2010/main" val="1529725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 controls include </a:t>
            </a:r>
            <a:r>
              <a:rPr lang="en-US" dirty="0" smtClean="0"/>
              <a:t>developing </a:t>
            </a:r>
            <a:r>
              <a:rPr lang="en-US" dirty="0"/>
              <a:t>policies and procedures, incorporating sharps safety prevention into a new or existing committee structure, implementing an exposure control plan, and education and training. </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19</a:t>
            </a:fld>
            <a:endParaRPr lang="en-US" dirty="0"/>
          </a:p>
        </p:txBody>
      </p:sp>
    </p:spTree>
    <p:extLst>
      <p:ext uri="{BB962C8B-B14F-4D97-AF65-F5344CB8AC3E}">
        <p14:creationId xmlns:p14="http://schemas.microsoft.com/office/powerpoint/2010/main" val="380200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Wear proper </a:t>
            </a:r>
            <a:r>
              <a:rPr lang="en-US" dirty="0"/>
              <a:t>PPE, including </a:t>
            </a:r>
            <a:r>
              <a:rPr lang="en-US" dirty="0" smtClean="0"/>
              <a:t>double gloving.</a:t>
            </a:r>
            <a:endParaRPr lang="en-US" dirty="0"/>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20</a:t>
            </a:fld>
            <a:endParaRPr lang="en-US" dirty="0"/>
          </a:p>
        </p:txBody>
      </p:sp>
    </p:spTree>
    <p:extLst>
      <p:ext uri="{BB962C8B-B14F-4D97-AF65-F5344CB8AC3E}">
        <p14:creationId xmlns:p14="http://schemas.microsoft.com/office/powerpoint/2010/main" val="675293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3</a:t>
            </a:fld>
            <a:endParaRPr lang="en-US" dirty="0"/>
          </a:p>
        </p:txBody>
      </p:sp>
    </p:spTree>
    <p:extLst>
      <p:ext uri="{BB962C8B-B14F-4D97-AF65-F5344CB8AC3E}">
        <p14:creationId xmlns:p14="http://schemas.microsoft.com/office/powerpoint/2010/main" val="1715809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21</a:t>
            </a:fld>
            <a:endParaRPr lang="en-US" dirty="0"/>
          </a:p>
        </p:txBody>
      </p:sp>
    </p:spTree>
    <p:extLst>
      <p:ext uri="{BB962C8B-B14F-4D97-AF65-F5344CB8AC3E}">
        <p14:creationId xmlns:p14="http://schemas.microsoft.com/office/powerpoint/2010/main" val="580040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22</a:t>
            </a:fld>
            <a:endParaRPr lang="en-US" dirty="0"/>
          </a:p>
        </p:txBody>
      </p:sp>
    </p:spTree>
    <p:extLst>
      <p:ext uri="{BB962C8B-B14F-4D97-AF65-F5344CB8AC3E}">
        <p14:creationId xmlns:p14="http://schemas.microsoft.com/office/powerpoint/2010/main" val="1818020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23</a:t>
            </a:fld>
            <a:endParaRPr lang="en-US" dirty="0"/>
          </a:p>
        </p:txBody>
      </p:sp>
    </p:spTree>
    <p:extLst>
      <p:ext uri="{BB962C8B-B14F-4D97-AF65-F5344CB8AC3E}">
        <p14:creationId xmlns:p14="http://schemas.microsoft.com/office/powerpoint/2010/main" val="142233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24</a:t>
            </a:fld>
            <a:endParaRPr lang="en-US" dirty="0"/>
          </a:p>
        </p:txBody>
      </p:sp>
    </p:spTree>
    <p:extLst>
      <p:ext uri="{BB962C8B-B14F-4D97-AF65-F5344CB8AC3E}">
        <p14:creationId xmlns:p14="http://schemas.microsoft.com/office/powerpoint/2010/main" val="350965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25</a:t>
            </a:fld>
            <a:endParaRPr lang="en-US" dirty="0"/>
          </a:p>
        </p:txBody>
      </p:sp>
    </p:spTree>
    <p:extLst>
      <p:ext uri="{BB962C8B-B14F-4D97-AF65-F5344CB8AC3E}">
        <p14:creationId xmlns:p14="http://schemas.microsoft.com/office/powerpoint/2010/main" val="1546744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blunt suture needles is an engineering control.</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26</a:t>
            </a:fld>
            <a:endParaRPr lang="en-US" dirty="0"/>
          </a:p>
        </p:txBody>
      </p:sp>
    </p:spTree>
    <p:extLst>
      <p:ext uri="{BB962C8B-B14F-4D97-AF65-F5344CB8AC3E}">
        <p14:creationId xmlns:p14="http://schemas.microsoft.com/office/powerpoint/2010/main" val="1175048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27</a:t>
            </a:fld>
            <a:endParaRPr lang="en-US" dirty="0"/>
          </a:p>
        </p:txBody>
      </p:sp>
    </p:spTree>
    <p:extLst>
      <p:ext uri="{BB962C8B-B14F-4D97-AF65-F5344CB8AC3E}">
        <p14:creationId xmlns:p14="http://schemas.microsoft.com/office/powerpoint/2010/main" val="4024835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scalpels with safety blades is an engineering control</a:t>
            </a:r>
          </a:p>
        </p:txBody>
      </p:sp>
      <p:sp>
        <p:nvSpPr>
          <p:cNvPr id="4" name="Slide Number Placeholder 3"/>
          <p:cNvSpPr>
            <a:spLocks noGrp="1"/>
          </p:cNvSpPr>
          <p:nvPr>
            <p:ph type="sldNum" sz="quarter" idx="10"/>
          </p:nvPr>
        </p:nvSpPr>
        <p:spPr/>
        <p:txBody>
          <a:bodyPr/>
          <a:lstStyle/>
          <a:p>
            <a:fld id="{8424BD25-2CBF-4C7F-8C89-B3BED08CD95E}" type="slidenum">
              <a:rPr lang="en-US" smtClean="0"/>
              <a:t>28</a:t>
            </a:fld>
            <a:endParaRPr lang="en-US" dirty="0"/>
          </a:p>
        </p:txBody>
      </p:sp>
    </p:spTree>
    <p:extLst>
      <p:ext uri="{BB962C8B-B14F-4D97-AF65-F5344CB8AC3E}">
        <p14:creationId xmlns:p14="http://schemas.microsoft.com/office/powerpoint/2010/main" val="2879234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29</a:t>
            </a:fld>
            <a:endParaRPr lang="en-US" dirty="0"/>
          </a:p>
        </p:txBody>
      </p:sp>
    </p:spTree>
    <p:extLst>
      <p:ext uri="{BB962C8B-B14F-4D97-AF65-F5344CB8AC3E}">
        <p14:creationId xmlns:p14="http://schemas.microsoft.com/office/powerpoint/2010/main" val="2688608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blunt suture needles is an engineering control.</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30</a:t>
            </a:fld>
            <a:endParaRPr lang="en-US" dirty="0"/>
          </a:p>
        </p:txBody>
      </p:sp>
    </p:spTree>
    <p:extLst>
      <p:ext uri="{BB962C8B-B14F-4D97-AF65-F5344CB8AC3E}">
        <p14:creationId xmlns:p14="http://schemas.microsoft.com/office/powerpoint/2010/main" val="337913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4</a:t>
            </a:fld>
            <a:endParaRPr lang="en-US" dirty="0"/>
          </a:p>
        </p:txBody>
      </p:sp>
    </p:spTree>
    <p:extLst>
      <p:ext uri="{BB962C8B-B14F-4D97-AF65-F5344CB8AC3E}">
        <p14:creationId xmlns:p14="http://schemas.microsoft.com/office/powerpoint/2010/main" val="2728129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NIOSH and OSHA Joint Safety Communication: Blunt-Tip Surgical Suture Needles Reduce </a:t>
            </a:r>
            <a:r>
              <a:rPr lang="en-US" dirty="0" err="1"/>
              <a:t>Needlestick</a:t>
            </a:r>
            <a:r>
              <a:rPr lang="en-US" dirty="0"/>
              <a:t> Injuries and the Risk of Subsequent </a:t>
            </a:r>
            <a:r>
              <a:rPr lang="en-US" dirty="0" err="1"/>
              <a:t>Bloodborne</a:t>
            </a:r>
            <a:r>
              <a:rPr lang="en-US" dirty="0"/>
              <a:t> Pathogen Transmission to Surgical Personnel. </a:t>
            </a:r>
            <a:r>
              <a:rPr lang="en-US" dirty="0" smtClean="0"/>
              <a:t>http</a:t>
            </a:r>
            <a:r>
              <a:rPr lang="en-US" dirty="0"/>
              <a:t>://www.fda.gov/downloads/MedicalDevices/Safety/AlertsandNotices/UCM306035.pdf. </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31</a:t>
            </a:fld>
            <a:endParaRPr lang="en-US" dirty="0"/>
          </a:p>
        </p:txBody>
      </p:sp>
    </p:spTree>
    <p:extLst>
      <p:ext uri="{BB962C8B-B14F-4D97-AF65-F5344CB8AC3E}">
        <p14:creationId xmlns:p14="http://schemas.microsoft.com/office/powerpoint/2010/main" val="94419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32</a:t>
            </a:fld>
            <a:endParaRPr lang="en-US" dirty="0"/>
          </a:p>
        </p:txBody>
      </p:sp>
    </p:spTree>
    <p:extLst>
      <p:ext uri="{BB962C8B-B14F-4D97-AF65-F5344CB8AC3E}">
        <p14:creationId xmlns:p14="http://schemas.microsoft.com/office/powerpoint/2010/main" val="4198507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33</a:t>
            </a:fld>
            <a:endParaRPr lang="en-US" dirty="0"/>
          </a:p>
        </p:txBody>
      </p:sp>
    </p:spTree>
    <p:extLst>
      <p:ext uri="{BB962C8B-B14F-4D97-AF65-F5344CB8AC3E}">
        <p14:creationId xmlns:p14="http://schemas.microsoft.com/office/powerpoint/2010/main" val="3106232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neutral zone/ hands-free technique is a work practice control</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34</a:t>
            </a:fld>
            <a:endParaRPr lang="en-US" dirty="0"/>
          </a:p>
        </p:txBody>
      </p:sp>
    </p:spTree>
    <p:extLst>
      <p:ext uri="{BB962C8B-B14F-4D97-AF65-F5344CB8AC3E}">
        <p14:creationId xmlns:p14="http://schemas.microsoft.com/office/powerpoint/2010/main" val="636469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35</a:t>
            </a:fld>
            <a:endParaRPr lang="en-US" dirty="0"/>
          </a:p>
        </p:txBody>
      </p:sp>
    </p:spTree>
    <p:extLst>
      <p:ext uri="{BB962C8B-B14F-4D97-AF65-F5344CB8AC3E}">
        <p14:creationId xmlns:p14="http://schemas.microsoft.com/office/powerpoint/2010/main" val="3469493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36</a:t>
            </a:fld>
            <a:endParaRPr lang="en-US" dirty="0"/>
          </a:p>
        </p:txBody>
      </p:sp>
    </p:spTree>
    <p:extLst>
      <p:ext uri="{BB962C8B-B14F-4D97-AF65-F5344CB8AC3E}">
        <p14:creationId xmlns:p14="http://schemas.microsoft.com/office/powerpoint/2010/main" val="3127490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37</a:t>
            </a:fld>
            <a:endParaRPr lang="en-US" dirty="0"/>
          </a:p>
        </p:txBody>
      </p:sp>
    </p:spTree>
    <p:extLst>
      <p:ext uri="{BB962C8B-B14F-4D97-AF65-F5344CB8AC3E}">
        <p14:creationId xmlns:p14="http://schemas.microsoft.com/office/powerpoint/2010/main" val="3828538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38</a:t>
            </a:fld>
            <a:endParaRPr lang="en-US" dirty="0"/>
          </a:p>
        </p:txBody>
      </p:sp>
    </p:spTree>
    <p:extLst>
      <p:ext uri="{BB962C8B-B14F-4D97-AF65-F5344CB8AC3E}">
        <p14:creationId xmlns:p14="http://schemas.microsoft.com/office/powerpoint/2010/main" val="3801162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39</a:t>
            </a:fld>
            <a:endParaRPr lang="en-US" dirty="0"/>
          </a:p>
        </p:txBody>
      </p:sp>
    </p:spTree>
    <p:extLst>
      <p:ext uri="{BB962C8B-B14F-4D97-AF65-F5344CB8AC3E}">
        <p14:creationId xmlns:p14="http://schemas.microsoft.com/office/powerpoint/2010/main" val="1098043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40</a:t>
            </a:fld>
            <a:endParaRPr lang="en-US" dirty="0"/>
          </a:p>
        </p:txBody>
      </p:sp>
    </p:spTree>
    <p:extLst>
      <p:ext uri="{BB962C8B-B14F-4D97-AF65-F5344CB8AC3E}">
        <p14:creationId xmlns:p14="http://schemas.microsoft.com/office/powerpoint/2010/main" val="97877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5</a:t>
            </a:fld>
            <a:endParaRPr lang="en-US" dirty="0"/>
          </a:p>
        </p:txBody>
      </p:sp>
    </p:spTree>
    <p:extLst>
      <p:ext uri="{BB962C8B-B14F-4D97-AF65-F5344CB8AC3E}">
        <p14:creationId xmlns:p14="http://schemas.microsoft.com/office/powerpoint/2010/main" val="427452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41</a:t>
            </a:fld>
            <a:endParaRPr lang="en-US" dirty="0"/>
          </a:p>
        </p:txBody>
      </p:sp>
    </p:spTree>
    <p:extLst>
      <p:ext uri="{BB962C8B-B14F-4D97-AF65-F5344CB8AC3E}">
        <p14:creationId xmlns:p14="http://schemas.microsoft.com/office/powerpoint/2010/main" val="2510190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procedures are either being done with local anesthetics or long acting anesthetics are being used for post op pain control.</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42</a:t>
            </a:fld>
            <a:endParaRPr lang="en-US" dirty="0"/>
          </a:p>
        </p:txBody>
      </p:sp>
    </p:spTree>
    <p:extLst>
      <p:ext uri="{BB962C8B-B14F-4D97-AF65-F5344CB8AC3E}">
        <p14:creationId xmlns:p14="http://schemas.microsoft.com/office/powerpoint/2010/main" val="3479703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43</a:t>
            </a:fld>
            <a:endParaRPr lang="en-US" dirty="0"/>
          </a:p>
        </p:txBody>
      </p:sp>
    </p:spTree>
    <p:extLst>
      <p:ext uri="{BB962C8B-B14F-4D97-AF65-F5344CB8AC3E}">
        <p14:creationId xmlns:p14="http://schemas.microsoft.com/office/powerpoint/2010/main" val="2697872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44</a:t>
            </a:fld>
            <a:endParaRPr lang="en-US" dirty="0"/>
          </a:p>
        </p:txBody>
      </p:sp>
    </p:spTree>
    <p:extLst>
      <p:ext uri="{BB962C8B-B14F-4D97-AF65-F5344CB8AC3E}">
        <p14:creationId xmlns:p14="http://schemas.microsoft.com/office/powerpoint/2010/main" val="3281198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45</a:t>
            </a:fld>
            <a:endParaRPr lang="en-US" dirty="0"/>
          </a:p>
        </p:txBody>
      </p:sp>
    </p:spTree>
    <p:extLst>
      <p:ext uri="{BB962C8B-B14F-4D97-AF65-F5344CB8AC3E}">
        <p14:creationId xmlns:p14="http://schemas.microsoft.com/office/powerpoint/2010/main" val="5126511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46</a:t>
            </a:fld>
            <a:endParaRPr lang="en-US" dirty="0"/>
          </a:p>
        </p:txBody>
      </p:sp>
    </p:spTree>
    <p:extLst>
      <p:ext uri="{BB962C8B-B14F-4D97-AF65-F5344CB8AC3E}">
        <p14:creationId xmlns:p14="http://schemas.microsoft.com/office/powerpoint/2010/main" val="678479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47</a:t>
            </a:fld>
            <a:endParaRPr lang="en-US" dirty="0"/>
          </a:p>
        </p:txBody>
      </p:sp>
    </p:spTree>
    <p:extLst>
      <p:ext uri="{BB962C8B-B14F-4D97-AF65-F5344CB8AC3E}">
        <p14:creationId xmlns:p14="http://schemas.microsoft.com/office/powerpoint/2010/main" val="13751173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64</a:t>
            </a:fld>
            <a:endParaRPr lang="en-US" dirty="0"/>
          </a:p>
        </p:txBody>
      </p:sp>
    </p:spTree>
    <p:extLst>
      <p:ext uri="{BB962C8B-B14F-4D97-AF65-F5344CB8AC3E}">
        <p14:creationId xmlns:p14="http://schemas.microsoft.com/office/powerpoint/2010/main" val="3933548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buClr>
                <a:srgbClr val="E20000"/>
              </a:buClr>
              <a:buSzPct val="90000"/>
            </a:pPr>
            <a:r>
              <a:rPr lang="en-US" sz="2400" dirty="0" smtClean="0">
                <a:solidFill>
                  <a:srgbClr val="857961"/>
                </a:solidFill>
                <a:latin typeface="Arial" panose="020B0604020202020204" pitchFamily="34" charset="0"/>
                <a:cs typeface="Arial" panose="020B0604020202020204" pitchFamily="34" charset="0"/>
              </a:rPr>
              <a:t>Cochrane Reviews Systematic review of randomized </a:t>
            </a:r>
            <a:r>
              <a:rPr lang="en-US" sz="2400" smtClean="0">
                <a:solidFill>
                  <a:srgbClr val="857961"/>
                </a:solidFill>
                <a:latin typeface="Arial" panose="020B0604020202020204" pitchFamily="34" charset="0"/>
                <a:cs typeface="Arial" panose="020B0604020202020204" pitchFamily="34" charset="0"/>
              </a:rPr>
              <a:t>controlled trials:</a:t>
            </a:r>
            <a:endParaRPr lang="en-US" sz="2400" dirty="0" smtClean="0">
              <a:solidFill>
                <a:srgbClr val="857961"/>
              </a:solidFill>
              <a:latin typeface="Arial" panose="020B0604020202020204" pitchFamily="34" charset="0"/>
              <a:cs typeface="Arial" panose="020B0604020202020204" pitchFamily="34" charset="0"/>
            </a:endParaRPr>
          </a:p>
          <a:p>
            <a:pPr lvl="3">
              <a:spcBef>
                <a:spcPts val="1800"/>
              </a:spcBef>
              <a:buClr>
                <a:srgbClr val="E20000"/>
              </a:buClr>
              <a:buSzPct val="90000"/>
              <a:buFontTx/>
              <a:buChar char="•"/>
            </a:pPr>
            <a:r>
              <a:rPr lang="en-US" sz="1600" dirty="0" smtClean="0">
                <a:solidFill>
                  <a:srgbClr val="857961"/>
                </a:solidFill>
                <a:latin typeface="Arial" panose="020B0604020202020204" pitchFamily="34" charset="0"/>
                <a:cs typeface="Arial" panose="020B0604020202020204" pitchFamily="34" charset="0"/>
              </a:rPr>
              <a:t>Blunt suture needles</a:t>
            </a:r>
          </a:p>
          <a:p>
            <a:pPr lvl="3">
              <a:spcBef>
                <a:spcPts val="1800"/>
              </a:spcBef>
              <a:buClr>
                <a:srgbClr val="E20000"/>
              </a:buClr>
              <a:buSzPct val="90000"/>
              <a:buFontTx/>
              <a:buChar char="•"/>
            </a:pPr>
            <a:r>
              <a:rPr lang="en-US" sz="1600" dirty="0" smtClean="0">
                <a:solidFill>
                  <a:srgbClr val="857961"/>
                </a:solidFill>
                <a:latin typeface="Arial" panose="020B0604020202020204" pitchFamily="34" charset="0"/>
                <a:cs typeface="Arial" panose="020B0604020202020204" pitchFamily="34" charset="0"/>
              </a:rPr>
              <a:t>Alternative wound closure</a:t>
            </a:r>
          </a:p>
          <a:p>
            <a:pPr lvl="3">
              <a:spcBef>
                <a:spcPts val="1800"/>
              </a:spcBef>
              <a:buClr>
                <a:srgbClr val="E20000"/>
              </a:buClr>
              <a:buSzPct val="90000"/>
              <a:buFontTx/>
              <a:buChar char="•"/>
            </a:pPr>
            <a:r>
              <a:rPr lang="en-US" sz="1600" dirty="0" smtClean="0">
                <a:solidFill>
                  <a:srgbClr val="857961"/>
                </a:solidFill>
                <a:latin typeface="Arial" panose="020B0604020202020204" pitchFamily="34" charset="0"/>
                <a:cs typeface="Arial" panose="020B0604020202020204" pitchFamily="34" charset="0"/>
              </a:rPr>
              <a:t>Double gloving</a:t>
            </a:r>
          </a:p>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77</a:t>
            </a:fld>
            <a:endParaRPr lang="en-US" dirty="0"/>
          </a:p>
        </p:txBody>
      </p:sp>
    </p:spTree>
    <p:extLst>
      <p:ext uri="{BB962C8B-B14F-4D97-AF65-F5344CB8AC3E}">
        <p14:creationId xmlns:p14="http://schemas.microsoft.com/office/powerpoint/2010/main" val="86863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6</a:t>
            </a:fld>
            <a:endParaRPr lang="en-US" dirty="0"/>
          </a:p>
        </p:txBody>
      </p:sp>
    </p:spTree>
    <p:extLst>
      <p:ext uri="{BB962C8B-B14F-4D97-AF65-F5344CB8AC3E}">
        <p14:creationId xmlns:p14="http://schemas.microsoft.com/office/powerpoint/2010/main" val="32538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7</a:t>
            </a:fld>
            <a:endParaRPr lang="en-US" dirty="0"/>
          </a:p>
        </p:txBody>
      </p:sp>
    </p:spTree>
    <p:extLst>
      <p:ext uri="{BB962C8B-B14F-4D97-AF65-F5344CB8AC3E}">
        <p14:creationId xmlns:p14="http://schemas.microsoft.com/office/powerpoint/2010/main" val="55001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8</a:t>
            </a:fld>
            <a:endParaRPr lang="en-US" dirty="0"/>
          </a:p>
        </p:txBody>
      </p:sp>
    </p:spTree>
    <p:extLst>
      <p:ext uri="{BB962C8B-B14F-4D97-AF65-F5344CB8AC3E}">
        <p14:creationId xmlns:p14="http://schemas.microsoft.com/office/powerpoint/2010/main" val="120868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D25-2CBF-4C7F-8C89-B3BED08CD95E}" type="slidenum">
              <a:rPr lang="en-US" smtClean="0"/>
              <a:t>9</a:t>
            </a:fld>
            <a:endParaRPr lang="en-US" dirty="0"/>
          </a:p>
        </p:txBody>
      </p:sp>
    </p:spTree>
    <p:extLst>
      <p:ext uri="{BB962C8B-B14F-4D97-AF65-F5344CB8AC3E}">
        <p14:creationId xmlns:p14="http://schemas.microsoft.com/office/powerpoint/2010/main" val="272245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D25-2CBF-4C7F-8C89-B3BED08CD95E}" type="slidenum">
              <a:rPr lang="en-US" smtClean="0"/>
              <a:t>10</a:t>
            </a:fld>
            <a:endParaRPr lang="en-US" dirty="0"/>
          </a:p>
        </p:txBody>
      </p:sp>
    </p:spTree>
    <p:extLst>
      <p:ext uri="{BB962C8B-B14F-4D97-AF65-F5344CB8AC3E}">
        <p14:creationId xmlns:p14="http://schemas.microsoft.com/office/powerpoint/2010/main" val="318237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390075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331478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192840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133094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46709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428807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40644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369588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141122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132511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2FB76-F956-48F3-B5C0-51824084DE3F}" type="datetimeFigureOut">
              <a:rPr lang="en-US" smtClean="0"/>
              <a:t>3/12/2014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9843E6-802E-4B2C-9182-4FF57CED0DC7}" type="slidenum">
              <a:rPr lang="en-US" smtClean="0"/>
              <a:t>‹#›</a:t>
            </a:fld>
            <a:endParaRPr lang="en-US" dirty="0"/>
          </a:p>
        </p:txBody>
      </p:sp>
    </p:spTree>
    <p:extLst>
      <p:ext uri="{BB962C8B-B14F-4D97-AF65-F5344CB8AC3E}">
        <p14:creationId xmlns:p14="http://schemas.microsoft.com/office/powerpoint/2010/main" val="174261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2FB76-F956-48F3-B5C0-51824084DE3F}" type="datetimeFigureOut">
              <a:rPr lang="en-US" smtClean="0"/>
              <a:t>3/12/2014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843E6-802E-4B2C-9182-4FF57CED0DC7}" type="slidenum">
              <a:rPr lang="en-US" smtClean="0"/>
              <a:t>‹#›</a:t>
            </a:fld>
            <a:endParaRPr lang="en-US" dirty="0"/>
          </a:p>
        </p:txBody>
      </p:sp>
    </p:spTree>
    <p:extLst>
      <p:ext uri="{BB962C8B-B14F-4D97-AF65-F5344CB8AC3E}">
        <p14:creationId xmlns:p14="http://schemas.microsoft.com/office/powerpoint/2010/main" val="1506056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www.ophthalmic.hyperguides.com/tutorials/oculoplastics/congenital/slide3.as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osha.gov/pls/oshaweb/owadisp.show_document?p_table=standards&amp;p_id=10051" TargetMode="External"/><Relationship Id="rId5" Type="http://schemas.openxmlformats.org/officeDocument/2006/relationships/image" Target="../media/image3.jpeg"/><Relationship Id="rId4" Type="http://schemas.openxmlformats.org/officeDocument/2006/relationships/hyperlink" Target="http://www.aegenviro.com/Code%20of%20Federal%20Regulations.JP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oleObject" Target="../embeddings/oleObject2.bin"/><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disasterrelief.org/Disasters/011221drigresistance/Images/virus.jpg" TargetMode="External"/><Relationship Id="rId5" Type="http://schemas.openxmlformats.org/officeDocument/2006/relationships/image" Target="../media/image4.jpeg"/><Relationship Id="rId4" Type="http://schemas.openxmlformats.org/officeDocument/2006/relationships/hyperlink" Target="http://www.niddk.nih.gov/health/digest/ddnews/win00/images/1hepc_virus.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www.lbl.gov/ehs/biosafety/Biosafety_Manual/assets/images/XBD9811-02797.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cdc.gov/sharpssafety/pdf/sharpsworkbook_2008.pdf.%20Accessed%20February%2027"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1.jpeg"/></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jpeg"/><Relationship Id="rId7"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png"/></Relationships>
</file>

<file path=ppt/slides/_rels/slide78.xml.rels><?xml version="1.0" encoding="UTF-8" standalone="yes"?>
<Relationships xmlns="http://schemas.openxmlformats.org/package/2006/relationships"><Relationship Id="rId3" Type="http://schemas.openxmlformats.org/officeDocument/2006/relationships/hyperlink" Target="http://newdeal.feri.org/images/d81a.gif"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15" y="0"/>
            <a:ext cx="12192000" cy="6858000"/>
          </a:xfrm>
          <a:prstGeom prst="rect">
            <a:avLst/>
          </a:prstGeom>
        </p:spPr>
      </p:pic>
      <p:sp>
        <p:nvSpPr>
          <p:cNvPr id="5" name="TextBox 4"/>
          <p:cNvSpPr txBox="1"/>
          <p:nvPr/>
        </p:nvSpPr>
        <p:spPr>
          <a:xfrm>
            <a:off x="2641600" y="159874"/>
            <a:ext cx="6908800" cy="707886"/>
          </a:xfrm>
          <a:prstGeom prst="rect">
            <a:avLst/>
          </a:prstGeom>
          <a:noFill/>
        </p:spPr>
        <p:txBody>
          <a:bodyPr wrap="square" rtlCol="0">
            <a:spAutoFit/>
          </a:bodyPr>
          <a:lstStyle/>
          <a:p>
            <a:pPr algn="ctr"/>
            <a:r>
              <a:rPr lang="en-US" sz="4000" dirty="0" smtClean="0">
                <a:solidFill>
                  <a:srgbClr val="6AA2B8"/>
                </a:solidFill>
                <a:latin typeface="Arial" panose="020B0604020202020204" pitchFamily="34" charset="0"/>
                <a:cs typeface="Arial" panose="020B0604020202020204" pitchFamily="34" charset="0"/>
              </a:rPr>
              <a:t>Sharps Safety in the OR</a:t>
            </a:r>
            <a:endParaRPr lang="en-US" sz="4000" dirty="0">
              <a:solidFill>
                <a:srgbClr val="6AA2B8"/>
              </a:solidFill>
              <a:latin typeface="Arial" panose="020B0604020202020204" pitchFamily="34" charset="0"/>
              <a:cs typeface="Arial" panose="020B0604020202020204" pitchFamily="34" charset="0"/>
            </a:endParaRPr>
          </a:p>
        </p:txBody>
      </p:sp>
      <p:sp>
        <p:nvSpPr>
          <p:cNvPr id="6" name="Rectangle 5"/>
          <p:cNvSpPr/>
          <p:nvPr/>
        </p:nvSpPr>
        <p:spPr>
          <a:xfrm>
            <a:off x="6495392" y="1397000"/>
            <a:ext cx="5696607" cy="406400"/>
          </a:xfrm>
          <a:prstGeom prst="rect">
            <a:avLst/>
          </a:prstGeom>
          <a:solidFill>
            <a:srgbClr val="6A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148295" y="1367135"/>
            <a:ext cx="5778500" cy="461665"/>
          </a:xfrm>
          <a:prstGeom prst="rect">
            <a:avLst/>
          </a:prstGeom>
          <a:noFill/>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Let’s Walk the Talk</a:t>
            </a:r>
            <a:endParaRPr lang="en-US" sz="24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340179" y="1367135"/>
            <a:ext cx="5568950" cy="4039018"/>
          </a:xfrm>
          <a:prstGeom prst="rect">
            <a:avLst/>
          </a:prstGeom>
          <a:pattFill prst="smConfetti">
            <a:fgClr>
              <a:srgbClr val="6AA2B8"/>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65804" y="3244850"/>
            <a:ext cx="1790700" cy="368300"/>
          </a:xfrm>
          <a:prstGeom prst="rect">
            <a:avLst/>
          </a:prstGeom>
          <a:noFill/>
        </p:spPr>
        <p:txBody>
          <a:bodyPr wrap="square" rtlCol="0">
            <a:spAutoFit/>
          </a:bodyPr>
          <a:lstStyle/>
          <a:p>
            <a:r>
              <a:rPr lang="en-US" dirty="0" smtClean="0"/>
              <a:t>Main Image Here</a:t>
            </a:r>
            <a:endParaRPr lang="en-US" dirty="0"/>
          </a:p>
        </p:txBody>
      </p:sp>
      <p:sp>
        <p:nvSpPr>
          <p:cNvPr id="10" name="TextBox 9"/>
          <p:cNvSpPr txBox="1"/>
          <p:nvPr/>
        </p:nvSpPr>
        <p:spPr>
          <a:xfrm>
            <a:off x="6565581" y="1858665"/>
            <a:ext cx="5361214" cy="1938992"/>
          </a:xfrm>
          <a:prstGeom prst="rect">
            <a:avLst/>
          </a:prstGeom>
          <a:noFill/>
        </p:spPr>
        <p:txBody>
          <a:bodyPr wrap="square" rtlCol="0">
            <a:spAutoFit/>
          </a:bodyPr>
          <a:lstStyle/>
          <a:p>
            <a:pPr>
              <a:spcBef>
                <a:spcPct val="0"/>
              </a:spcBef>
            </a:pPr>
            <a:r>
              <a:rPr lang="en-US" sz="1500" b="1" dirty="0" smtClean="0"/>
              <a:t>Overview</a:t>
            </a:r>
          </a:p>
          <a:p>
            <a:pPr>
              <a:spcBef>
                <a:spcPct val="0"/>
              </a:spcBef>
            </a:pPr>
            <a:r>
              <a:rPr lang="en-US" sz="1500" dirty="0" smtClean="0"/>
              <a:t>This </a:t>
            </a:r>
            <a:r>
              <a:rPr lang="en-US" sz="1500" dirty="0"/>
              <a:t>sharps safety presentation provides the perioperative educator, manager, and staff RN with a complete presentation to educate perioperative team members on the importance of sharps safety in the surgical setting.  This presentation emphasizes the techniques to prevent sharps injury in the surgical setting and can also be modified to meet the needs of the individual work setting.</a:t>
            </a:r>
          </a:p>
          <a:p>
            <a:pPr marL="285750" indent="-285750">
              <a:buFont typeface="Arial" panose="020B0604020202020204" pitchFamily="34" charset="0"/>
              <a:buChar char="•"/>
            </a:pPr>
            <a:endParaRPr lang="en-US" sz="1500" dirty="0">
              <a:solidFill>
                <a:schemeClr val="tx1">
                  <a:lumMod val="85000"/>
                  <a:lumOff val="15000"/>
                </a:schemeClr>
              </a:solidFill>
            </a:endParaRPr>
          </a:p>
        </p:txBody>
      </p:sp>
      <p:sp>
        <p:nvSpPr>
          <p:cNvPr id="3" name="TextBox 2"/>
          <p:cNvSpPr txBox="1"/>
          <p:nvPr/>
        </p:nvSpPr>
        <p:spPr>
          <a:xfrm>
            <a:off x="6495392" y="3613150"/>
            <a:ext cx="5544208" cy="1708160"/>
          </a:xfrm>
          <a:prstGeom prst="rect">
            <a:avLst/>
          </a:prstGeom>
          <a:noFill/>
        </p:spPr>
        <p:txBody>
          <a:bodyPr wrap="square" rtlCol="0">
            <a:spAutoFit/>
          </a:bodyPr>
          <a:lstStyle/>
          <a:p>
            <a:pPr marL="36512">
              <a:defRPr/>
            </a:pPr>
            <a:r>
              <a:rPr lang="en-US" sz="1500" b="1" dirty="0" smtClean="0"/>
              <a:t>Objectives</a:t>
            </a:r>
          </a:p>
          <a:p>
            <a:pPr marL="91440">
              <a:buFont typeface="+mj-lt"/>
              <a:buAutoNum type="arabicPeriod"/>
              <a:defRPr/>
            </a:pPr>
            <a:r>
              <a:rPr lang="en-US" sz="1500" dirty="0" smtClean="0"/>
              <a:t> Identify </a:t>
            </a:r>
            <a:r>
              <a:rPr lang="en-US" sz="1500" dirty="0"/>
              <a:t>the risks of bloodborne pathogen exposure.</a:t>
            </a:r>
          </a:p>
          <a:p>
            <a:pPr marL="91440">
              <a:buFont typeface="+mj-lt"/>
              <a:buAutoNum type="arabicPeriod"/>
              <a:defRPr/>
            </a:pPr>
            <a:r>
              <a:rPr lang="en-US" sz="1500" dirty="0" smtClean="0"/>
              <a:t> Discuss </a:t>
            </a:r>
            <a:r>
              <a:rPr lang="en-US" sz="1500" dirty="0"/>
              <a:t>the current status of multidisciplinary OR sharps safety initiatives.</a:t>
            </a:r>
          </a:p>
          <a:p>
            <a:pPr marL="91440">
              <a:buFont typeface="+mj-lt"/>
              <a:buAutoNum type="arabicPeriod"/>
              <a:defRPr/>
            </a:pPr>
            <a:r>
              <a:rPr lang="en-US" sz="1500" dirty="0" smtClean="0"/>
              <a:t> Discuss </a:t>
            </a:r>
            <a:r>
              <a:rPr lang="en-US" sz="1500" dirty="0"/>
              <a:t>the components of an OR sharps safety program.</a:t>
            </a:r>
          </a:p>
          <a:p>
            <a:pPr marL="91440">
              <a:buFont typeface="+mj-lt"/>
              <a:buAutoNum type="arabicPeriod"/>
              <a:defRPr/>
            </a:pPr>
            <a:r>
              <a:rPr lang="en-US" sz="1500" dirty="0" smtClean="0"/>
              <a:t> Describe </a:t>
            </a:r>
            <a:r>
              <a:rPr lang="en-US" sz="1500" dirty="0"/>
              <a:t>barriers to change.</a:t>
            </a:r>
          </a:p>
          <a:p>
            <a:pPr marL="91440">
              <a:defRPr/>
            </a:pPr>
            <a:endParaRPr lang="en-US" sz="15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165" y="1371600"/>
            <a:ext cx="5746401" cy="4034553"/>
          </a:xfrm>
          <a:prstGeom prst="rect">
            <a:avLst/>
          </a:prstGeom>
        </p:spPr>
      </p:pic>
    </p:spTree>
    <p:extLst>
      <p:ext uri="{BB962C8B-B14F-4D97-AF65-F5344CB8AC3E}">
        <p14:creationId xmlns:p14="http://schemas.microsoft.com/office/powerpoint/2010/main" val="1341102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Sharps Injuries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6559" y="1077738"/>
            <a:ext cx="6175175" cy="43451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0700" y="1651000"/>
            <a:ext cx="482600" cy="1930400"/>
          </a:xfrm>
          <a:prstGeom prst="rect">
            <a:avLst/>
          </a:prstGeom>
          <a:noFill/>
        </p:spPr>
        <p:txBody>
          <a:bodyPr wrap="square" rtlCol="0">
            <a:spAutoFit/>
          </a:bodyPr>
          <a:lstStyle/>
          <a:p>
            <a:endParaRPr lang="en-US" dirty="0"/>
          </a:p>
        </p:txBody>
      </p:sp>
      <p:sp>
        <p:nvSpPr>
          <p:cNvPr id="5" name="TextBox 4"/>
          <p:cNvSpPr txBox="1"/>
          <p:nvPr/>
        </p:nvSpPr>
        <p:spPr>
          <a:xfrm>
            <a:off x="3296259" y="5375229"/>
            <a:ext cx="8648700" cy="646331"/>
          </a:xfrm>
          <a:prstGeom prst="rect">
            <a:avLst/>
          </a:prstGeom>
          <a:noFill/>
        </p:spPr>
        <p:txBody>
          <a:bodyPr wrap="square" rtlCol="0">
            <a:spAutoFit/>
          </a:bodyPr>
          <a:lstStyle/>
          <a:p>
            <a:r>
              <a:rPr lang="en-US" dirty="0"/>
              <a:t>http://www.cdc.gov/nhsn/PDFs/NaSH/NaSH-Report-6-2011.pdf</a:t>
            </a:r>
          </a:p>
          <a:p>
            <a:endParaRPr lang="en-US" dirty="0"/>
          </a:p>
        </p:txBody>
      </p:sp>
    </p:spTree>
    <p:extLst>
      <p:ext uri="{BB962C8B-B14F-4D97-AF65-F5344CB8AC3E}">
        <p14:creationId xmlns:p14="http://schemas.microsoft.com/office/powerpoint/2010/main" val="1974068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588"/>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1104900" y="108445"/>
            <a:ext cx="10693400" cy="584775"/>
          </a:xfrm>
          <a:prstGeom prst="rect">
            <a:avLst/>
          </a:prstGeom>
          <a:noFill/>
        </p:spPr>
        <p:txBody>
          <a:bodyPr wrap="square" rtlCol="0">
            <a:spAutoFit/>
          </a:bodyPr>
          <a:lstStyle/>
          <a:p>
            <a:pPr algn="ctr"/>
            <a:r>
              <a:rPr lang="en-US" sz="3200" dirty="0">
                <a:solidFill>
                  <a:srgbClr val="6AA2B8"/>
                </a:solidFill>
                <a:latin typeface="Arial" panose="020B0604020202020204" pitchFamily="34" charset="0"/>
                <a:cs typeface="Arial" panose="020B0604020202020204" pitchFamily="34" charset="0"/>
              </a:rPr>
              <a:t>Increase in Sharps Injuries in Surgical Settings*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endParaRPr>
          </a:p>
        </p:txBody>
      </p:sp>
      <p:sp>
        <p:nvSpPr>
          <p:cNvPr id="4" name="Rectangle 3"/>
          <p:cNvSpPr/>
          <p:nvPr/>
        </p:nvSpPr>
        <p:spPr>
          <a:xfrm>
            <a:off x="2844800" y="1001960"/>
            <a:ext cx="6658233" cy="707886"/>
          </a:xfrm>
          <a:prstGeom prst="rect">
            <a:avLst/>
          </a:prstGeom>
        </p:spPr>
        <p:txBody>
          <a:bodyPr wrap="none">
            <a:spAutoFit/>
          </a:bodyPr>
          <a:lstStyle/>
          <a:p>
            <a:r>
              <a:rPr lang="en-US" sz="4000" dirty="0"/>
              <a:t>Update 1993-2006 Epinet Data </a:t>
            </a:r>
          </a:p>
        </p:txBody>
      </p:sp>
      <p:sp>
        <p:nvSpPr>
          <p:cNvPr id="5" name="TextBox 4"/>
          <p:cNvSpPr txBox="1"/>
          <p:nvPr/>
        </p:nvSpPr>
        <p:spPr>
          <a:xfrm>
            <a:off x="708028" y="1925973"/>
            <a:ext cx="4000794" cy="1323439"/>
          </a:xfrm>
          <a:prstGeom prst="rect">
            <a:avLst/>
          </a:prstGeom>
          <a:noFill/>
        </p:spPr>
        <p:txBody>
          <a:bodyPr wrap="square" rtlCol="0">
            <a:spAutoFit/>
          </a:bodyPr>
          <a:lstStyle/>
          <a:p>
            <a:r>
              <a:rPr lang="en-US" sz="4000" b="1" dirty="0"/>
              <a:t>Outside the OR</a:t>
            </a:r>
          </a:p>
          <a:p>
            <a:endParaRPr lang="en-US" sz="4000" dirty="0"/>
          </a:p>
        </p:txBody>
      </p:sp>
      <p:sp>
        <p:nvSpPr>
          <p:cNvPr id="10" name="Content Placeholder 3"/>
          <p:cNvSpPr>
            <a:spLocks noGrp="1"/>
          </p:cNvSpPr>
          <p:nvPr>
            <p:ph sz="half" idx="4294967295"/>
          </p:nvPr>
        </p:nvSpPr>
        <p:spPr>
          <a:xfrm>
            <a:off x="295950" y="2837258"/>
            <a:ext cx="5616196" cy="3136900"/>
          </a:xfrm>
          <a:prstGeom prst="rect">
            <a:avLst/>
          </a:prstGeom>
        </p:spPr>
        <p:txBody>
          <a:bodyPr/>
          <a:lstStyle/>
          <a:p>
            <a:pPr marL="36513" indent="0" eaLnBrk="1" hangingPunct="1">
              <a:buFontTx/>
              <a:buChar char="•"/>
            </a:pPr>
            <a:r>
              <a:rPr lang="en-US" sz="2400" dirty="0" smtClean="0"/>
              <a:t>Injury rates in non-surgical         	settings dropped 31.6%</a:t>
            </a:r>
          </a:p>
        </p:txBody>
      </p:sp>
      <p:sp>
        <p:nvSpPr>
          <p:cNvPr id="20" name="TextBox 19"/>
          <p:cNvSpPr txBox="1"/>
          <p:nvPr/>
        </p:nvSpPr>
        <p:spPr>
          <a:xfrm>
            <a:off x="7165447" y="1863595"/>
            <a:ext cx="2679700" cy="1323439"/>
          </a:xfrm>
          <a:prstGeom prst="rect">
            <a:avLst/>
          </a:prstGeom>
          <a:noFill/>
        </p:spPr>
        <p:txBody>
          <a:bodyPr wrap="square" rtlCol="0">
            <a:spAutoFit/>
          </a:bodyPr>
          <a:lstStyle/>
          <a:p>
            <a:r>
              <a:rPr lang="en-US" sz="4000" b="1" dirty="0"/>
              <a:t>In the OR</a:t>
            </a:r>
          </a:p>
          <a:p>
            <a:endParaRPr lang="en-US" sz="4000" b="1" dirty="0"/>
          </a:p>
        </p:txBody>
      </p:sp>
      <p:sp>
        <p:nvSpPr>
          <p:cNvPr id="21" name="TextBox 20"/>
          <p:cNvSpPr txBox="1"/>
          <p:nvPr/>
        </p:nvSpPr>
        <p:spPr>
          <a:xfrm>
            <a:off x="6804028" y="2684736"/>
            <a:ext cx="4984750" cy="2677656"/>
          </a:xfrm>
          <a:prstGeom prst="rect">
            <a:avLst/>
          </a:prstGeom>
          <a:noFill/>
        </p:spPr>
        <p:txBody>
          <a:bodyPr wrap="square" rtlCol="0">
            <a:spAutoFit/>
          </a:bodyPr>
          <a:lstStyle/>
          <a:p>
            <a:pPr marL="379413" indent="-342900">
              <a:buFont typeface="Wingdings" panose="05000000000000000000" pitchFamily="2" charset="2"/>
              <a:buChar char="§"/>
            </a:pPr>
            <a:r>
              <a:rPr lang="en-US" sz="2400" dirty="0"/>
              <a:t>Injury rates increased 6.5%</a:t>
            </a:r>
          </a:p>
          <a:p>
            <a:pPr marL="379413" indent="-342900">
              <a:buFont typeface="Wingdings" panose="05000000000000000000" pitchFamily="2" charset="2"/>
              <a:buChar char="§"/>
            </a:pPr>
            <a:r>
              <a:rPr lang="en-US" sz="2400" dirty="0"/>
              <a:t>Suture needles 43.4%</a:t>
            </a:r>
          </a:p>
          <a:p>
            <a:pPr marL="379413" indent="-342900">
              <a:buFont typeface="Wingdings" panose="05000000000000000000" pitchFamily="2" charset="2"/>
              <a:buChar char="§"/>
            </a:pPr>
            <a:r>
              <a:rPr lang="en-US" sz="2400" dirty="0"/>
              <a:t>Scalpel blades 17%</a:t>
            </a:r>
          </a:p>
          <a:p>
            <a:pPr marL="379413" indent="-342900">
              <a:buFont typeface="Wingdings" panose="05000000000000000000" pitchFamily="2" charset="2"/>
              <a:buChar char="§"/>
            </a:pPr>
            <a:r>
              <a:rPr lang="en-US" sz="2400" dirty="0"/>
              <a:t>Syringes 12% </a:t>
            </a:r>
          </a:p>
          <a:p>
            <a:pPr marL="379413" indent="-342900">
              <a:buFont typeface="Wingdings" panose="05000000000000000000" pitchFamily="2" charset="2"/>
              <a:buChar char="§"/>
            </a:pPr>
            <a:r>
              <a:rPr lang="en-US" sz="2400" dirty="0"/>
              <a:t>75% of the injuries occurred during 	passing or use</a:t>
            </a:r>
          </a:p>
          <a:p>
            <a:endParaRPr lang="en-US" sz="2400" dirty="0"/>
          </a:p>
        </p:txBody>
      </p:sp>
      <p:sp>
        <p:nvSpPr>
          <p:cNvPr id="22" name="TextBox 21"/>
          <p:cNvSpPr txBox="1"/>
          <p:nvPr/>
        </p:nvSpPr>
        <p:spPr>
          <a:xfrm>
            <a:off x="698500" y="4981656"/>
            <a:ext cx="10795000" cy="692497"/>
          </a:xfrm>
          <a:prstGeom prst="rect">
            <a:avLst/>
          </a:prstGeom>
          <a:noFill/>
        </p:spPr>
        <p:txBody>
          <a:bodyPr wrap="square" rtlCol="0">
            <a:spAutoFit/>
          </a:bodyPr>
          <a:lstStyle/>
          <a:p>
            <a:r>
              <a:rPr lang="en-US" sz="1300" dirty="0"/>
              <a:t>*Jagger J, Berguer R, Phillips EK, Parker G, Gomaa AE. Increase in sharps injuries in surgical settings versus nonsurgical settings after passage of national needlestick legislation.  </a:t>
            </a:r>
            <a:r>
              <a:rPr lang="en-US" sz="1300" i="1" dirty="0"/>
              <a:t>J Am Coll Surg</a:t>
            </a:r>
            <a:r>
              <a:rPr lang="en-US" sz="1300" dirty="0"/>
              <a:t>. 2010;210(4):496-502.</a:t>
            </a:r>
            <a:endParaRPr lang="en-US" sz="1300" i="1" dirty="0"/>
          </a:p>
          <a:p>
            <a:endParaRPr lang="en-US" sz="1300" dirty="0"/>
          </a:p>
        </p:txBody>
      </p:sp>
    </p:spTree>
    <p:extLst>
      <p:ext uri="{BB962C8B-B14F-4D97-AF65-F5344CB8AC3E}">
        <p14:creationId xmlns:p14="http://schemas.microsoft.com/office/powerpoint/2010/main" val="2658265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OR Sharps Injuries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10" name="Content Placeholder 2"/>
          <p:cNvSpPr>
            <a:spLocks noGrp="1"/>
          </p:cNvSpPr>
          <p:nvPr>
            <p:ph idx="1"/>
          </p:nvPr>
        </p:nvSpPr>
        <p:spPr>
          <a:xfrm>
            <a:off x="927100" y="1491185"/>
            <a:ext cx="9804400" cy="4525963"/>
          </a:xfrm>
        </p:spPr>
        <p:txBody>
          <a:bodyPr/>
          <a:lstStyle/>
          <a:p>
            <a:pPr eaLnBrk="1" hangingPunct="1">
              <a:buFont typeface="Wingdings" panose="05000000000000000000" pitchFamily="2" charset="2"/>
              <a:buChar char="§"/>
            </a:pPr>
            <a:r>
              <a:rPr lang="en-US" sz="2800" dirty="0" smtClean="0"/>
              <a:t>Each year, 30% of the estimated needle sticks and other sharps-related injuries that occur happen in the OR.</a:t>
            </a:r>
          </a:p>
          <a:p>
            <a:pPr eaLnBrk="1" hangingPunct="1">
              <a:buFont typeface="Wingdings" panose="05000000000000000000" pitchFamily="2" charset="2"/>
              <a:buChar char="§"/>
            </a:pPr>
            <a:r>
              <a:rPr lang="en-US" sz="2800" dirty="0" smtClean="0"/>
              <a:t>Of injuries, 6% to 16% are self-inflicted while passing suture needles.</a:t>
            </a:r>
          </a:p>
          <a:p>
            <a:pPr eaLnBrk="1" hangingPunct="1">
              <a:buFont typeface="Wingdings" panose="05000000000000000000" pitchFamily="2" charset="2"/>
              <a:buChar char="§"/>
            </a:pPr>
            <a:r>
              <a:rPr lang="en-US" sz="2800" dirty="0" smtClean="0"/>
              <a:t>Sutures are the most frequent percutaneous injury.</a:t>
            </a:r>
          </a:p>
          <a:p>
            <a:pPr eaLnBrk="1" hangingPunct="1">
              <a:buFont typeface="Wingdings" panose="05000000000000000000" pitchFamily="2" charset="2"/>
              <a:buChar char="§"/>
            </a:pPr>
            <a:r>
              <a:rPr lang="en-US" sz="2800" dirty="0" smtClean="0"/>
              <a:t>Scalpels are the second most frequent percutaneous injury.</a:t>
            </a:r>
          </a:p>
          <a:p>
            <a:pPr marL="0" indent="0" eaLnBrk="1" hangingPunct="1">
              <a:buNone/>
            </a:pPr>
            <a:endParaRPr lang="en-US" sz="2800" dirty="0" smtClean="0"/>
          </a:p>
        </p:txBody>
      </p:sp>
    </p:spTree>
    <p:extLst>
      <p:ext uri="{BB962C8B-B14F-4D97-AF65-F5344CB8AC3E}">
        <p14:creationId xmlns:p14="http://schemas.microsoft.com/office/powerpoint/2010/main" val="4291244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659825" y="1187344"/>
            <a:ext cx="11045150" cy="3785652"/>
          </a:xfrm>
          <a:prstGeom prst="rect">
            <a:avLst/>
          </a:prstGeom>
          <a:noFill/>
        </p:spPr>
        <p:txBody>
          <a:bodyPr wrap="square" rtlCol="0">
            <a:spAutoFit/>
          </a:bodyPr>
          <a:lstStyle/>
          <a:p>
            <a:pPr marL="285750" indent="-285750">
              <a:buFont typeface="Wingdings" panose="05000000000000000000" pitchFamily="2" charset="2"/>
              <a:buChar char="§"/>
              <a:defRPr/>
            </a:pPr>
            <a:r>
              <a:rPr lang="en-US" sz="2400" dirty="0"/>
              <a:t>Percutaneous injury to perioperative personnel places </a:t>
            </a:r>
            <a:r>
              <a:rPr lang="en-US" sz="2400" dirty="0" smtClean="0"/>
              <a:t>patients </a:t>
            </a:r>
            <a:r>
              <a:rPr lang="en-US" sz="2400" dirty="0"/>
              <a:t>at an equal risk.</a:t>
            </a:r>
          </a:p>
          <a:p>
            <a:pPr marL="285750" indent="-285750">
              <a:buFont typeface="Wingdings" panose="05000000000000000000" pitchFamily="2" charset="2"/>
              <a:buChar char="§"/>
              <a:defRPr/>
            </a:pPr>
            <a:r>
              <a:rPr lang="en-US" sz="2400" dirty="0"/>
              <a:t>The OR setting is the highest risk for this type of </a:t>
            </a:r>
            <a:r>
              <a:rPr lang="en-US" sz="2400" dirty="0" smtClean="0"/>
              <a:t>transmission</a:t>
            </a:r>
            <a:r>
              <a:rPr lang="en-US" sz="2400" dirty="0"/>
              <a:t>.</a:t>
            </a:r>
          </a:p>
          <a:p>
            <a:pPr lvl="1">
              <a:buFont typeface="Arial" panose="020B0604020202020204" pitchFamily="34" charset="0"/>
              <a:buChar char="•"/>
              <a:defRPr/>
            </a:pPr>
            <a:r>
              <a:rPr lang="en-US" sz="2400" dirty="0"/>
              <a:t>Open wounds are susceptible to contamination.</a:t>
            </a:r>
          </a:p>
          <a:p>
            <a:pPr lvl="1">
              <a:buFont typeface="Arial" panose="020B0604020202020204" pitchFamily="34" charset="0"/>
              <a:buChar char="•"/>
              <a:defRPr/>
            </a:pPr>
            <a:r>
              <a:rPr lang="en-US" sz="2400" dirty="0"/>
              <a:t>Personnel injuries often result in bleeding.</a:t>
            </a:r>
          </a:p>
          <a:p>
            <a:pPr marL="285750" indent="-285750">
              <a:buFont typeface="Wingdings" panose="05000000000000000000" pitchFamily="2" charset="2"/>
              <a:buChar char="§"/>
              <a:defRPr/>
            </a:pPr>
            <a:r>
              <a:rPr lang="en-US" sz="2400" dirty="0"/>
              <a:t>Of 132 documented health care worker-to-patient </a:t>
            </a:r>
            <a:r>
              <a:rPr lang="en-US" sz="2400" dirty="0" smtClean="0"/>
              <a:t>transmissions </a:t>
            </a:r>
            <a:r>
              <a:rPr lang="en-US" sz="2400" dirty="0"/>
              <a:t>of HIV, HBV, &amp; HCV, 131 were transmitted </a:t>
            </a:r>
            <a:r>
              <a:rPr lang="en-US" sz="2400" dirty="0" smtClean="0"/>
              <a:t>during </a:t>
            </a:r>
            <a:r>
              <a:rPr lang="en-US" sz="2400" dirty="0"/>
              <a:t>invasive surgery.</a:t>
            </a:r>
          </a:p>
          <a:p>
            <a:pPr marL="285750" indent="-285750">
              <a:buFont typeface="Wingdings" panose="05000000000000000000" pitchFamily="2" charset="2"/>
              <a:buChar char="§"/>
              <a:defRPr/>
            </a:pPr>
            <a:r>
              <a:rPr lang="en-US" sz="2400" dirty="0"/>
              <a:t>Reducing injuries during surgery would correspondingly </a:t>
            </a:r>
            <a:r>
              <a:rPr lang="en-US" sz="2400" dirty="0" smtClean="0"/>
              <a:t>reduce </a:t>
            </a:r>
            <a:r>
              <a:rPr lang="en-US" sz="2400" dirty="0"/>
              <a:t>patients’ risk of exposure.</a:t>
            </a:r>
          </a:p>
          <a:p>
            <a:pPr lvl="1">
              <a:buFont typeface="Arial" panose="020B0604020202020204" pitchFamily="34" charset="0"/>
              <a:buChar char="•"/>
              <a:defRPr/>
            </a:pPr>
            <a:endParaRPr lang="en-US" sz="2400" dirty="0"/>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Patient Safety Risk</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4" name="TextBox 3"/>
          <p:cNvSpPr txBox="1"/>
          <p:nvPr/>
        </p:nvSpPr>
        <p:spPr>
          <a:xfrm>
            <a:off x="533400" y="1587500"/>
            <a:ext cx="1587500" cy="369332"/>
          </a:xfrm>
          <a:prstGeom prst="rect">
            <a:avLst/>
          </a:prstGeom>
          <a:noFill/>
        </p:spPr>
        <p:txBody>
          <a:bodyPr wrap="square" rtlCol="0">
            <a:spAutoFit/>
          </a:bodyPr>
          <a:lstStyle/>
          <a:p>
            <a:endParaRPr lang="en-US" dirty="0"/>
          </a:p>
        </p:txBody>
      </p:sp>
      <p:sp>
        <p:nvSpPr>
          <p:cNvPr id="5" name="TextBox 4"/>
          <p:cNvSpPr txBox="1"/>
          <p:nvPr/>
        </p:nvSpPr>
        <p:spPr>
          <a:xfrm>
            <a:off x="939800" y="4958430"/>
            <a:ext cx="10891599" cy="692497"/>
          </a:xfrm>
          <a:prstGeom prst="rect">
            <a:avLst/>
          </a:prstGeom>
          <a:noFill/>
        </p:spPr>
        <p:txBody>
          <a:bodyPr wrap="square" rtlCol="0">
            <a:spAutoFit/>
          </a:bodyPr>
          <a:lstStyle/>
          <a:p>
            <a:pPr>
              <a:defRPr/>
            </a:pPr>
            <a:r>
              <a:rPr lang="en-US" sz="1300" dirty="0"/>
              <a:t>*Jagger J, Berguer R, Phillips EK, Parker G, Gomaa AE. Increase in sharps injuries in surgical  settings versus </a:t>
            </a:r>
            <a:r>
              <a:rPr lang="en-US" sz="1300" dirty="0" smtClean="0"/>
              <a:t>Nonsurgical </a:t>
            </a:r>
            <a:r>
              <a:rPr lang="en-US" sz="1300" dirty="0"/>
              <a:t>settings after passage of national needlestick legislation.  </a:t>
            </a:r>
            <a:r>
              <a:rPr lang="en-US" sz="1300" i="1" dirty="0"/>
              <a:t>J Am Coll Surg</a:t>
            </a:r>
            <a:r>
              <a:rPr lang="en-US" sz="1300" dirty="0"/>
              <a:t>. 2010;210(4):496-502.</a:t>
            </a:r>
            <a:endParaRPr lang="en-US" sz="1300" i="1" dirty="0">
              <a:latin typeface="Helvetica" panose="020B0604020202020204" pitchFamily="34" charset="0"/>
            </a:endParaRPr>
          </a:p>
          <a:p>
            <a:endParaRPr lang="en-US" sz="1300" dirty="0"/>
          </a:p>
        </p:txBody>
      </p:sp>
    </p:spTree>
    <p:extLst>
      <p:ext uri="{BB962C8B-B14F-4D97-AF65-F5344CB8AC3E}">
        <p14:creationId xmlns:p14="http://schemas.microsoft.com/office/powerpoint/2010/main" val="124612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95950" y="1368825"/>
            <a:ext cx="11896050" cy="4916731"/>
          </a:xfrm>
          <a:prstGeom prst="rect">
            <a:avLst/>
          </a:prstGeom>
          <a:noFill/>
        </p:spPr>
        <p:txBody>
          <a:bodyPr wrap="square" rtlCol="0">
            <a:spAutoFit/>
          </a:bodyPr>
          <a:lstStyle/>
          <a:p>
            <a:pPr marL="342900" indent="-342900">
              <a:lnSpc>
                <a:spcPct val="150000"/>
              </a:lnSpc>
              <a:buFont typeface="Wingdings" panose="05000000000000000000" pitchFamily="2" charset="2"/>
              <a:buChar char="§"/>
              <a:defRPr/>
            </a:pPr>
            <a:r>
              <a:rPr lang="en-US" sz="1900" dirty="0"/>
              <a:t>Collaboration with National Institute for Occupational Safety and Health [NIOSH] – Memorandum of Understanding</a:t>
            </a:r>
          </a:p>
          <a:p>
            <a:pPr marL="342900" indent="-342900">
              <a:lnSpc>
                <a:spcPct val="150000"/>
              </a:lnSpc>
              <a:buFont typeface="Wingdings" panose="05000000000000000000" pitchFamily="2" charset="2"/>
              <a:buChar char="§"/>
              <a:defRPr/>
            </a:pPr>
            <a:r>
              <a:rPr lang="en-US" sz="1900" dirty="0"/>
              <a:t>Centers for Disease Control and Prevention (CDC) National Sharps Injury Prevention Meeting-2005 </a:t>
            </a:r>
          </a:p>
          <a:p>
            <a:pPr marL="342900" indent="-342900">
              <a:lnSpc>
                <a:spcPct val="150000"/>
              </a:lnSpc>
              <a:buFont typeface="Wingdings" panose="05000000000000000000" pitchFamily="2" charset="2"/>
              <a:buChar char="§"/>
              <a:defRPr/>
            </a:pPr>
            <a:r>
              <a:rPr lang="en-US" sz="1900" dirty="0"/>
              <a:t>American College of Surgeons (ACS) Statement on the Sharps Safety</a:t>
            </a:r>
          </a:p>
          <a:p>
            <a:pPr marL="342900" indent="-342900">
              <a:lnSpc>
                <a:spcPct val="150000"/>
              </a:lnSpc>
              <a:buFont typeface="Wingdings" panose="05000000000000000000" pitchFamily="2" charset="2"/>
              <a:buChar char="§"/>
              <a:defRPr/>
            </a:pPr>
            <a:r>
              <a:rPr lang="en-US" sz="1900" dirty="0"/>
              <a:t>American Academy of Orthopedic Surgeons (AAOS)</a:t>
            </a:r>
          </a:p>
          <a:p>
            <a:pPr marL="342900" indent="-342900">
              <a:lnSpc>
                <a:spcPct val="150000"/>
              </a:lnSpc>
              <a:buFont typeface="Wingdings" panose="05000000000000000000" pitchFamily="2" charset="2"/>
              <a:buChar char="§"/>
              <a:defRPr/>
            </a:pPr>
            <a:r>
              <a:rPr lang="en-US" sz="1900" dirty="0"/>
              <a:t>Association of Surgical Technologists (AST)</a:t>
            </a:r>
          </a:p>
          <a:p>
            <a:pPr marL="342900" indent="-342900">
              <a:lnSpc>
                <a:spcPct val="150000"/>
              </a:lnSpc>
              <a:buFont typeface="Wingdings" panose="05000000000000000000" pitchFamily="2" charset="2"/>
              <a:buChar char="§"/>
              <a:defRPr/>
            </a:pPr>
            <a:r>
              <a:rPr lang="en-US" sz="1900" dirty="0"/>
              <a:t>Council on Surgical and Perioperative Safety (CSPS)</a:t>
            </a:r>
          </a:p>
          <a:p>
            <a:pPr marL="342900" indent="-342900">
              <a:lnSpc>
                <a:spcPct val="150000"/>
              </a:lnSpc>
              <a:buFont typeface="Wingdings" panose="05000000000000000000" pitchFamily="2" charset="2"/>
              <a:buChar char="§"/>
              <a:defRPr/>
            </a:pPr>
            <a:r>
              <a:rPr lang="en-US" sz="1900" dirty="0"/>
              <a:t>American Nurses Association (ANA)  Recommitment: Safe Needles Save Lives- 2010</a:t>
            </a:r>
          </a:p>
          <a:p>
            <a:pPr marL="342900" indent="-342900">
              <a:lnSpc>
                <a:spcPct val="150000"/>
              </a:lnSpc>
              <a:buFont typeface="Wingdings" panose="05000000000000000000" pitchFamily="2" charset="2"/>
              <a:buChar char="§"/>
              <a:defRPr/>
            </a:pPr>
            <a:r>
              <a:rPr lang="en-US" sz="1900" dirty="0"/>
              <a:t>International Healthcare Worker Safety Meeting; University of Virginia-2010</a:t>
            </a:r>
          </a:p>
          <a:p>
            <a:pPr marL="342900" indent="-342900">
              <a:lnSpc>
                <a:spcPct val="150000"/>
              </a:lnSpc>
              <a:buFont typeface="Wingdings" panose="05000000000000000000" pitchFamily="2" charset="2"/>
              <a:buChar char="§"/>
              <a:defRPr/>
            </a:pPr>
            <a:r>
              <a:rPr lang="en-US" sz="1900" dirty="0"/>
              <a:t>Consensus Statement for Improving Sharps Safety-2012</a:t>
            </a:r>
          </a:p>
          <a:p>
            <a:pPr marL="342900" indent="-342900">
              <a:buFont typeface="Wingdings" panose="05000000000000000000" pitchFamily="2" charset="2"/>
              <a:buChar char="§"/>
              <a:defRPr/>
            </a:pPr>
            <a:endParaRPr lang="en-US" sz="1900" dirty="0"/>
          </a:p>
          <a:p>
            <a:pPr marL="342900" indent="-342900">
              <a:buFont typeface="Wingdings" panose="05000000000000000000" pitchFamily="2" charset="2"/>
              <a:buChar char="§"/>
              <a:defRPr/>
            </a:pPr>
            <a:endParaRPr lang="en-US" sz="1900" dirty="0"/>
          </a:p>
          <a:p>
            <a:pPr marL="342900" indent="-342900">
              <a:buFont typeface="Wingdings" panose="05000000000000000000" pitchFamily="2" charset="2"/>
              <a:buChar char="§"/>
            </a:pPr>
            <a:endParaRPr lang="en-US" sz="19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Organizational Support</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2842003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334739" y="1336119"/>
            <a:ext cx="8876061" cy="4370427"/>
          </a:xfrm>
          <a:prstGeom prst="rect">
            <a:avLst/>
          </a:prstGeom>
          <a:noFill/>
        </p:spPr>
        <p:txBody>
          <a:bodyPr wrap="square" rtlCol="0">
            <a:spAutoFit/>
          </a:bodyPr>
          <a:lstStyle/>
          <a:p>
            <a:r>
              <a:rPr lang="en-US" sz="2800" b="1" dirty="0">
                <a:latin typeface="+mj-lt"/>
              </a:rPr>
              <a:t>Principle #5 Sharps Safety </a:t>
            </a:r>
            <a:endParaRPr lang="en-US" sz="2800" b="1" dirty="0" smtClean="0">
              <a:latin typeface="+mj-lt"/>
            </a:endParaRPr>
          </a:p>
          <a:p>
            <a:endParaRPr lang="en-US" sz="2400" b="1" dirty="0">
              <a:latin typeface="+mj-lt"/>
            </a:endParaRPr>
          </a:p>
          <a:p>
            <a:pPr marL="342900" indent="-342900">
              <a:buFont typeface="Wingdings" panose="05000000000000000000" pitchFamily="2" charset="2"/>
              <a:buChar char="§"/>
            </a:pPr>
            <a:r>
              <a:rPr lang="en-US" sz="2400" dirty="0"/>
              <a:t>The CSPS endorses sharps safety measures to prevent injury during perioperative care. </a:t>
            </a:r>
          </a:p>
          <a:p>
            <a:pPr marL="342900" indent="-342900">
              <a:buFont typeface="Wingdings" panose="05000000000000000000" pitchFamily="2" charset="2"/>
              <a:buChar char="§"/>
            </a:pPr>
            <a:r>
              <a:rPr lang="en-US" sz="2400" dirty="0"/>
              <a:t>Sharps safety measure should include </a:t>
            </a:r>
          </a:p>
          <a:p>
            <a:pPr lvl="1">
              <a:buFont typeface="Courier New" panose="02070309020205020404" pitchFamily="49" charset="0"/>
              <a:buChar char="o"/>
            </a:pPr>
            <a:r>
              <a:rPr lang="en-US" dirty="0" smtClean="0"/>
              <a:t> double-gloving</a:t>
            </a:r>
            <a:r>
              <a:rPr lang="en-US" dirty="0"/>
              <a:t>; </a:t>
            </a:r>
          </a:p>
          <a:p>
            <a:pPr lvl="1">
              <a:buFont typeface="Courier New" panose="02070309020205020404" pitchFamily="49" charset="0"/>
              <a:buChar char="o"/>
            </a:pPr>
            <a:r>
              <a:rPr lang="en-US" dirty="0" smtClean="0"/>
              <a:t> use </a:t>
            </a:r>
            <a:r>
              <a:rPr lang="en-US" dirty="0"/>
              <a:t>of blunt suture needles for fascia closure; and </a:t>
            </a:r>
          </a:p>
          <a:p>
            <a:pPr lvl="1">
              <a:buFont typeface="Courier New" panose="02070309020205020404" pitchFamily="49" charset="0"/>
              <a:buChar char="o"/>
            </a:pPr>
            <a:r>
              <a:rPr lang="en-US" dirty="0" smtClean="0"/>
              <a:t> use </a:t>
            </a:r>
            <a:r>
              <a:rPr lang="en-US" dirty="0"/>
              <a:t>of the neutral zone, when appropriate, to avoid hand to hand passage of sharps. </a:t>
            </a:r>
            <a:endParaRPr lang="en-US" dirty="0" smtClean="0"/>
          </a:p>
          <a:p>
            <a:pPr lvl="1">
              <a:buFont typeface="Courier New" panose="02070309020205020404" pitchFamily="49" charset="0"/>
              <a:buChar char="o"/>
            </a:pPr>
            <a:endParaRPr lang="en-US" dirty="0"/>
          </a:p>
          <a:p>
            <a:r>
              <a:rPr lang="en-US" dirty="0"/>
              <a:t>					</a:t>
            </a:r>
            <a:r>
              <a:rPr lang="en-US" sz="2000" dirty="0" smtClean="0"/>
              <a:t>Adapted </a:t>
            </a:r>
            <a:r>
              <a:rPr lang="en-US" sz="2000" dirty="0"/>
              <a:t>7.15.07, Modified 2.5.09 </a:t>
            </a:r>
          </a:p>
          <a:p>
            <a:pPr algn="ctr"/>
            <a:endParaRPr lang="en-US" dirty="0"/>
          </a:p>
          <a:p>
            <a:pPr algn="ctr"/>
            <a:endParaRPr lang="en-US" dirty="0"/>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152400" y="184926"/>
            <a:ext cx="13004800" cy="584775"/>
          </a:xfrm>
          <a:prstGeom prst="rect">
            <a:avLst/>
          </a:prstGeom>
          <a:noFill/>
        </p:spPr>
        <p:txBody>
          <a:bodyPr wrap="square" rtlCol="0">
            <a:spAutoFit/>
          </a:bodyPr>
          <a:lstStyle/>
          <a:p>
            <a:pPr algn="ctr"/>
            <a:r>
              <a:rPr lang="en-US" sz="3200" dirty="0">
                <a:solidFill>
                  <a:srgbClr val="6AA2B8"/>
                </a:solidFill>
                <a:latin typeface="Arial" panose="020B0604020202020204" pitchFamily="34" charset="0"/>
                <a:cs typeface="Arial" panose="020B0604020202020204" pitchFamily="34" charset="0"/>
              </a:rPr>
              <a:t>Council on Surgical and Perioperative Safety </a:t>
            </a:r>
            <a:r>
              <a:rPr lang="en-US" sz="3200" dirty="0" smtClean="0">
                <a:solidFill>
                  <a:srgbClr val="6AA2B8"/>
                </a:solidFill>
                <a:latin typeface="Arial" panose="020B0604020202020204" pitchFamily="34" charset="0"/>
                <a:cs typeface="Arial" panose="020B0604020202020204" pitchFamily="34" charset="0"/>
              </a:rPr>
              <a:t>(</a:t>
            </a:r>
            <a:r>
              <a:rPr lang="en-US" sz="3200" dirty="0">
                <a:solidFill>
                  <a:srgbClr val="6AA2B8"/>
                </a:solidFill>
                <a:latin typeface="Arial" panose="020B0604020202020204" pitchFamily="34" charset="0"/>
                <a:cs typeface="Arial" panose="020B0604020202020204" pitchFamily="34" charset="0"/>
              </a:rPr>
              <a:t>CSPS)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3137972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771"/>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95950" y="1368825"/>
            <a:ext cx="6037943" cy="400110"/>
          </a:xfrm>
          <a:prstGeom prst="rect">
            <a:avLst/>
          </a:prstGeom>
          <a:noFill/>
        </p:spPr>
        <p:txBody>
          <a:bodyPr wrap="square" rtlCol="0">
            <a:spAutoFit/>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2514600" y="67749"/>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Hierarchy of Controls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10"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146300" y="1083834"/>
            <a:ext cx="7899400" cy="4594791"/>
          </a:xfrm>
        </p:spPr>
      </p:pic>
    </p:spTree>
    <p:extLst>
      <p:ext uri="{BB962C8B-B14F-4D97-AF65-F5344CB8AC3E}">
        <p14:creationId xmlns:p14="http://schemas.microsoft.com/office/powerpoint/2010/main" val="1641468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711200" y="1818570"/>
            <a:ext cx="10769600" cy="3600986"/>
          </a:xfrm>
          <a:prstGeom prst="rect">
            <a:avLst/>
          </a:prstGeom>
          <a:noFill/>
        </p:spPr>
        <p:txBody>
          <a:bodyPr wrap="square" rtlCol="0">
            <a:spAutoFit/>
          </a:bodyPr>
          <a:lstStyle/>
          <a:p>
            <a:pPr>
              <a:buFont typeface="Arial" panose="020B0604020202020204" pitchFamily="34" charset="0"/>
              <a:buNone/>
            </a:pPr>
            <a:r>
              <a:rPr lang="en-US" sz="3100" b="1" dirty="0"/>
              <a:t>Elimination of the hazard</a:t>
            </a:r>
          </a:p>
          <a:p>
            <a:pPr marL="914400" lvl="1" indent="-457200">
              <a:buFont typeface="Wingdings" panose="05000000000000000000" pitchFamily="2" charset="2"/>
              <a:buChar char="§"/>
            </a:pPr>
            <a:r>
              <a:rPr lang="en-US" sz="2600" dirty="0"/>
              <a:t>Removing sharp objects from use when feasible</a:t>
            </a:r>
          </a:p>
          <a:p>
            <a:pPr>
              <a:buFont typeface="Arial" panose="020B0604020202020204" pitchFamily="34" charset="0"/>
              <a:buNone/>
            </a:pPr>
            <a:endParaRPr lang="en-US" sz="1200" dirty="0"/>
          </a:p>
          <a:p>
            <a:pPr>
              <a:buFont typeface="Arial" panose="020B0604020202020204" pitchFamily="34" charset="0"/>
              <a:buNone/>
            </a:pPr>
            <a:r>
              <a:rPr lang="en-US" sz="3100" b="1" dirty="0"/>
              <a:t>Engineering controls</a:t>
            </a:r>
          </a:p>
          <a:p>
            <a:pPr marL="914400" lvl="1" indent="-457200">
              <a:buFont typeface="Wingdings" panose="05000000000000000000" pitchFamily="2" charset="2"/>
              <a:buChar char="§"/>
            </a:pPr>
            <a:r>
              <a:rPr lang="en-US" sz="2600" dirty="0"/>
              <a:t>Perioperative personnel must use sharps with safety-engineered devices</a:t>
            </a:r>
          </a:p>
          <a:p>
            <a:pPr marL="914400" lvl="1" indent="-457200">
              <a:buFont typeface="Wingdings" panose="05000000000000000000" pitchFamily="2" charset="2"/>
              <a:buChar char="§"/>
            </a:pPr>
            <a:r>
              <a:rPr lang="en-US" sz="2600" dirty="0"/>
              <a:t>Blunt suture needles, safety scalpels, safety syringes, and needles</a:t>
            </a:r>
          </a:p>
          <a:p>
            <a:pPr>
              <a:buFont typeface="Arial" panose="020B0604020202020204" pitchFamily="34" charset="0"/>
              <a:buNone/>
            </a:pPr>
            <a:endParaRPr lang="en-US" sz="1200" dirty="0"/>
          </a:p>
          <a:p>
            <a:pPr lvl="1">
              <a:buFont typeface="Arial" panose="020B0604020202020204" pitchFamily="34" charset="0"/>
              <a:buChar char="•"/>
            </a:pPr>
            <a:endParaRPr lang="en-US" sz="2600" dirty="0"/>
          </a:p>
          <a:p>
            <a:pPr>
              <a:buFont typeface="Arial" panose="020B0604020202020204" pitchFamily="34" charset="0"/>
              <a:buNone/>
            </a:pPr>
            <a:endParaRPr lang="en-US" dirty="0"/>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Hierarchy of Controls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2226401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Hierarchy of Controls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75" y="3309143"/>
            <a:ext cx="2193925" cy="1763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sz="half" idx="1"/>
          </p:nvPr>
        </p:nvSpPr>
        <p:spPr>
          <a:xfrm>
            <a:off x="579576" y="1505208"/>
            <a:ext cx="6233532" cy="4525963"/>
          </a:xfrm>
        </p:spPr>
        <p:txBody>
          <a:bodyPr/>
          <a:lstStyle/>
          <a:p>
            <a:pPr>
              <a:buFont typeface="Arial" panose="020B0604020202020204" pitchFamily="34" charset="0"/>
              <a:buNone/>
              <a:defRPr/>
            </a:pPr>
            <a:r>
              <a:rPr lang="en-US" sz="3100" b="1" dirty="0" smtClean="0"/>
              <a:t>Work practice controls</a:t>
            </a:r>
          </a:p>
          <a:p>
            <a:pPr lvl="1">
              <a:buFont typeface="Wingdings" panose="05000000000000000000" pitchFamily="2" charset="2"/>
              <a:buChar char="§"/>
              <a:defRPr/>
            </a:pPr>
            <a:r>
              <a:rPr lang="en-US" dirty="0" smtClean="0"/>
              <a:t>Perioperative personnel must use work practice controls when handling sharp devices</a:t>
            </a:r>
          </a:p>
          <a:p>
            <a:pPr lvl="2">
              <a:defRPr/>
            </a:pPr>
            <a:r>
              <a:rPr lang="en-US" dirty="0" smtClean="0"/>
              <a:t>Neutral or safe zone</a:t>
            </a:r>
          </a:p>
          <a:p>
            <a:pPr lvl="2">
              <a:defRPr/>
            </a:pPr>
            <a:r>
              <a:rPr lang="en-US" dirty="0" smtClean="0"/>
              <a:t>No touch technique</a:t>
            </a:r>
          </a:p>
          <a:p>
            <a:pPr lvl="1">
              <a:buFont typeface="Wingdings" panose="05000000000000000000" pitchFamily="2" charset="2"/>
              <a:buChar char="§"/>
              <a:defRPr/>
            </a:pPr>
            <a:r>
              <a:rPr lang="en-US" dirty="0" smtClean="0"/>
              <a:t>Sharp devices must be contained and disposed of safely</a:t>
            </a:r>
          </a:p>
          <a:p>
            <a:pPr marL="0" indent="0">
              <a:buFont typeface="Arial" panose="020B0604020202020204" pitchFamily="34" charset="0"/>
              <a:buNone/>
              <a:defRPr/>
            </a:pPr>
            <a:endParaRPr lang="en-US" dirty="0"/>
          </a:p>
        </p:txBody>
      </p:sp>
      <p:sp>
        <p:nvSpPr>
          <p:cNvPr id="12" name="Line 5"/>
          <p:cNvSpPr>
            <a:spLocks noChangeShapeType="1"/>
          </p:cNvSpPr>
          <p:nvPr/>
        </p:nvSpPr>
        <p:spPr bwMode="auto">
          <a:xfrm flipH="1">
            <a:off x="8845550" y="3471068"/>
            <a:ext cx="822325" cy="784225"/>
          </a:xfrm>
          <a:prstGeom prst="line">
            <a:avLst/>
          </a:prstGeom>
          <a:noFill/>
          <a:ln w="603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13" name="Picture 3" descr="in_room_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5775" y="1271509"/>
            <a:ext cx="149701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780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95950" y="1368825"/>
            <a:ext cx="11095950" cy="3954929"/>
          </a:xfrm>
          <a:prstGeom prst="rect">
            <a:avLst/>
          </a:prstGeom>
          <a:noFill/>
        </p:spPr>
        <p:txBody>
          <a:bodyPr wrap="square" rtlCol="0">
            <a:spAutoFit/>
          </a:bodyPr>
          <a:lstStyle/>
          <a:p>
            <a:pPr>
              <a:buFont typeface="Arial" panose="020B0604020202020204" pitchFamily="34" charset="0"/>
              <a:buNone/>
            </a:pPr>
            <a:r>
              <a:rPr lang="en-US" sz="2400" b="1" dirty="0"/>
              <a:t>Administrative controls</a:t>
            </a:r>
          </a:p>
          <a:p>
            <a:pPr marL="800100" lvl="1" indent="-342900">
              <a:spcBef>
                <a:spcPts val="1200"/>
              </a:spcBef>
              <a:buFont typeface="Wingdings" panose="05000000000000000000" pitchFamily="2" charset="2"/>
              <a:buChar char="§"/>
            </a:pPr>
            <a:r>
              <a:rPr lang="en-US" sz="2000" dirty="0"/>
              <a:t>Health care facilities must establish a written exposure control plan.</a:t>
            </a:r>
          </a:p>
          <a:p>
            <a:pPr marL="800100" lvl="1" indent="-342900">
              <a:spcBef>
                <a:spcPts val="1200"/>
              </a:spcBef>
              <a:buFont typeface="Wingdings" panose="05000000000000000000" pitchFamily="2" charset="2"/>
              <a:buChar char="§"/>
            </a:pPr>
            <a:r>
              <a:rPr lang="en-US" sz="2000" dirty="0"/>
              <a:t>Initial and ongoing education competency validation of their understanding of the principles and performance of the processes for sharps safety.</a:t>
            </a:r>
          </a:p>
          <a:p>
            <a:pPr marL="800100" lvl="1" indent="-342900">
              <a:spcBef>
                <a:spcPts val="1200"/>
              </a:spcBef>
              <a:buFont typeface="Wingdings" panose="05000000000000000000" pitchFamily="2" charset="2"/>
              <a:buChar char="§"/>
            </a:pPr>
            <a:r>
              <a:rPr lang="en-US" sz="2000" dirty="0"/>
              <a:t>Documentation should reflect activities related to sharps safety.</a:t>
            </a:r>
          </a:p>
          <a:p>
            <a:pPr marL="800100" lvl="1" indent="-342900">
              <a:spcBef>
                <a:spcPts val="1200"/>
              </a:spcBef>
              <a:buFont typeface="Wingdings" panose="05000000000000000000" pitchFamily="2" charset="2"/>
              <a:buChar char="§"/>
            </a:pPr>
            <a:r>
              <a:rPr lang="en-US" sz="2000" dirty="0"/>
              <a:t>Policies and procedures for sharps safety processes and practices should be developed.</a:t>
            </a:r>
          </a:p>
          <a:p>
            <a:pPr marL="800100" lvl="1" indent="-342900">
              <a:spcBef>
                <a:spcPts val="1200"/>
              </a:spcBef>
              <a:buFont typeface="Wingdings" panose="05000000000000000000" pitchFamily="2" charset="2"/>
              <a:buChar char="§"/>
            </a:pPr>
            <a:r>
              <a:rPr lang="en-US" sz="2000" dirty="0"/>
              <a:t>Perioperative team members should participate in a variety of quality improvement activities</a:t>
            </a:r>
            <a:r>
              <a:rPr lang="en-US" sz="2100" dirty="0"/>
              <a:t>.</a:t>
            </a:r>
          </a:p>
          <a:p>
            <a:pPr lvl="1"/>
            <a:endParaRPr lang="en-US" dirty="0"/>
          </a:p>
          <a:p>
            <a:endParaRPr lang="en-US" dirty="0"/>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2641600" y="23155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Hierarchy of Controls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3581836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1358900" y="231556"/>
            <a:ext cx="102870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AORN  Workplace Safety Background</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9" name="Rectangle 3"/>
          <p:cNvSpPr>
            <a:spLocks noGrp="1" noChangeArrowheads="1"/>
          </p:cNvSpPr>
          <p:nvPr>
            <p:ph idx="1"/>
          </p:nvPr>
        </p:nvSpPr>
        <p:spPr>
          <a:xfrm>
            <a:off x="2120900" y="1166018"/>
            <a:ext cx="8229600" cy="4525963"/>
          </a:xfrm>
        </p:spPr>
        <p:txBody>
          <a:bodyPr/>
          <a:lstStyle/>
          <a:p>
            <a:pPr eaLnBrk="1" hangingPunct="1">
              <a:buFont typeface="Wingdings" panose="05000000000000000000" pitchFamily="2" charset="2"/>
              <a:buChar char="§"/>
            </a:pPr>
            <a:r>
              <a:rPr lang="en-US" sz="2600" dirty="0" smtClean="0"/>
              <a:t>Workplace Safety Task Force</a:t>
            </a:r>
          </a:p>
          <a:p>
            <a:pPr eaLnBrk="1" hangingPunct="1">
              <a:buFont typeface="Wingdings" panose="05000000000000000000" pitchFamily="2" charset="2"/>
              <a:buChar char="§"/>
            </a:pPr>
            <a:r>
              <a:rPr lang="en-US" sz="2600" dirty="0" smtClean="0"/>
              <a:t>Position Statement on Workplace Safety</a:t>
            </a:r>
          </a:p>
          <a:p>
            <a:pPr eaLnBrk="1" hangingPunct="1">
              <a:buFont typeface="Wingdings" panose="05000000000000000000" pitchFamily="2" charset="2"/>
              <a:buChar char="§"/>
            </a:pPr>
            <a:r>
              <a:rPr lang="en-US" sz="2600" dirty="0" smtClean="0"/>
              <a:t>Position Statement on Safe Work/On-call Practices</a:t>
            </a:r>
          </a:p>
          <a:p>
            <a:pPr>
              <a:buFont typeface="Wingdings" panose="05000000000000000000" pitchFamily="2" charset="2"/>
              <a:buChar char="§"/>
            </a:pPr>
            <a:r>
              <a:rPr lang="en-US" sz="2600" dirty="0" smtClean="0"/>
              <a:t>AORN Guidance Statement: Sharps Injury Prevention in the Perioperative Setting</a:t>
            </a:r>
          </a:p>
          <a:p>
            <a:pPr eaLnBrk="1" hangingPunct="1">
              <a:buFont typeface="Wingdings" panose="05000000000000000000" pitchFamily="2" charset="2"/>
              <a:buChar char="§"/>
            </a:pPr>
            <a:r>
              <a:rPr lang="en-US" sz="2600" dirty="0" smtClean="0"/>
              <a:t>AORN Recommended Practices for Sharps Safety</a:t>
            </a:r>
          </a:p>
          <a:p>
            <a:pPr eaLnBrk="1" hangingPunct="1">
              <a:buFont typeface="Wingdings" panose="05000000000000000000" pitchFamily="2" charset="2"/>
              <a:buChar char="§"/>
            </a:pPr>
            <a:r>
              <a:rPr lang="en-US" sz="2600" dirty="0" smtClean="0"/>
              <a:t>Safe Patient Handling &amp; Movement</a:t>
            </a:r>
          </a:p>
          <a:p>
            <a:pPr eaLnBrk="1" hangingPunct="1">
              <a:buFont typeface="Wingdings" panose="05000000000000000000" pitchFamily="2" charset="2"/>
              <a:buChar char="§"/>
            </a:pPr>
            <a:r>
              <a:rPr lang="en-US" sz="2600" dirty="0" smtClean="0"/>
              <a:t>Surgical smoke initiatives</a:t>
            </a:r>
          </a:p>
          <a:p>
            <a:pPr eaLnBrk="1" hangingPunct="1">
              <a:buFont typeface="Wingdings" panose="05000000000000000000" pitchFamily="2" charset="2"/>
              <a:buChar char="§"/>
            </a:pPr>
            <a:r>
              <a:rPr lang="en-US" sz="2600" dirty="0" smtClean="0"/>
              <a:t>Workplace Safety Tool Kit</a:t>
            </a:r>
          </a:p>
          <a:p>
            <a:pPr eaLnBrk="1" hangingPunct="1"/>
            <a:endParaRPr lang="en-US" dirty="0" smtClean="0"/>
          </a:p>
        </p:txBody>
      </p:sp>
    </p:spTree>
    <p:extLst>
      <p:ext uri="{BB962C8B-B14F-4D97-AF65-F5344CB8AC3E}">
        <p14:creationId xmlns:p14="http://schemas.microsoft.com/office/powerpoint/2010/main" val="99791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2768600" y="23155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Hierarchy of Controls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9" name="Content Placeholder 2"/>
          <p:cNvSpPr>
            <a:spLocks noGrp="1"/>
          </p:cNvSpPr>
          <p:nvPr>
            <p:ph idx="1"/>
          </p:nvPr>
        </p:nvSpPr>
        <p:spPr>
          <a:xfrm>
            <a:off x="847748" y="1539143"/>
            <a:ext cx="5071138" cy="4022725"/>
          </a:xfrm>
        </p:spPr>
        <p:txBody>
          <a:bodyPr>
            <a:normAutofit/>
          </a:bodyPr>
          <a:lstStyle/>
          <a:p>
            <a:pPr marL="228600" lvl="1" indent="0">
              <a:buFont typeface="Arial" panose="020B0604020202020204" pitchFamily="34" charset="0"/>
              <a:buNone/>
              <a:defRPr/>
            </a:pPr>
            <a:endParaRPr lang="en-US" dirty="0" smtClean="0"/>
          </a:p>
          <a:p>
            <a:pPr>
              <a:buFont typeface="Arial" panose="020B0604020202020204" pitchFamily="34" charset="0"/>
              <a:buNone/>
              <a:defRPr/>
            </a:pPr>
            <a:r>
              <a:rPr lang="en-US" b="1" dirty="0" smtClean="0">
                <a:latin typeface="+mj-lt"/>
              </a:rPr>
              <a:t>Personal Protective Equipment (PPE)</a:t>
            </a:r>
            <a:endParaRPr lang="en-US" dirty="0" smtClean="0">
              <a:latin typeface="+mj-lt"/>
            </a:endParaRPr>
          </a:p>
          <a:p>
            <a:pPr lvl="1">
              <a:defRPr/>
            </a:pPr>
            <a:r>
              <a:rPr lang="en-US" dirty="0" smtClean="0"/>
              <a:t>Perioperative personnel must use PPE</a:t>
            </a:r>
            <a:endParaRPr lang="en-US" b="1" dirty="0" smtClean="0"/>
          </a:p>
          <a:p>
            <a:pPr lvl="1">
              <a:defRPr/>
            </a:pPr>
            <a:r>
              <a:rPr lang="en-US" dirty="0" smtClean="0"/>
              <a:t>Double gloving</a:t>
            </a:r>
          </a:p>
          <a:p>
            <a:pPr lvl="1">
              <a:defRPr/>
            </a:pPr>
            <a:endParaRPr lang="en-US" dirty="0" smtClean="0"/>
          </a:p>
          <a:p>
            <a:pPr>
              <a:defRPr/>
            </a:pPr>
            <a:endParaRPr lang="en-US" dirty="0"/>
          </a:p>
        </p:txBody>
      </p:sp>
      <p:pic>
        <p:nvPicPr>
          <p:cNvPr id="10" name="Picture 8" descr="http://www.medskills.eu/dropbox/enlarge/70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04000" y="1905712"/>
            <a:ext cx="2958591" cy="23774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extLst>
        </p:spPr>
      </p:pic>
    </p:spTree>
    <p:extLst>
      <p:ext uri="{BB962C8B-B14F-4D97-AF65-F5344CB8AC3E}">
        <p14:creationId xmlns:p14="http://schemas.microsoft.com/office/powerpoint/2010/main" val="3669824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8890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380384" y="1279543"/>
            <a:ext cx="9431232" cy="3785652"/>
          </a:xfrm>
          <a:prstGeom prst="rect">
            <a:avLst/>
          </a:prstGeom>
          <a:noFill/>
        </p:spPr>
        <p:txBody>
          <a:bodyPr wrap="square" rtlCol="0">
            <a:spAutoFit/>
          </a:bodyPr>
          <a:lstStyle/>
          <a:p>
            <a:pPr marL="285750" indent="-285750">
              <a:buFont typeface="Wingdings" panose="05000000000000000000" pitchFamily="2" charset="2"/>
              <a:buChar char="§"/>
              <a:defRPr/>
            </a:pPr>
            <a:r>
              <a:rPr lang="en-US" sz="2400" dirty="0"/>
              <a:t>Engineering Controls</a:t>
            </a:r>
          </a:p>
          <a:p>
            <a:pPr marL="742950" lvl="1" indent="-285750">
              <a:buFont typeface="Courier New" panose="02070309020205020404" pitchFamily="49" charset="0"/>
              <a:buChar char="o"/>
              <a:defRPr/>
            </a:pPr>
            <a:r>
              <a:rPr lang="en-US" dirty="0"/>
              <a:t>Tools, instruments, and sharps shelters</a:t>
            </a:r>
          </a:p>
          <a:p>
            <a:pPr marL="742950" lvl="1" indent="-285750">
              <a:buFont typeface="Courier New" panose="02070309020205020404" pitchFamily="49" charset="0"/>
              <a:buChar char="o"/>
              <a:defRPr/>
            </a:pPr>
            <a:r>
              <a:rPr lang="en-US" dirty="0"/>
              <a:t>Blunt-tip suture needles, safety scalpels</a:t>
            </a:r>
          </a:p>
          <a:p>
            <a:pPr marL="285750" indent="-285750">
              <a:buFont typeface="Wingdings" panose="05000000000000000000" pitchFamily="2" charset="2"/>
              <a:buChar char="§"/>
              <a:defRPr/>
            </a:pPr>
            <a:r>
              <a:rPr lang="en-US" sz="2400" dirty="0"/>
              <a:t>Work Practices</a:t>
            </a:r>
          </a:p>
          <a:p>
            <a:pPr marL="742950" lvl="1" indent="-285750">
              <a:buFont typeface="Courier New" panose="02070309020205020404" pitchFamily="49" charset="0"/>
              <a:buChar char="o"/>
              <a:defRPr/>
            </a:pPr>
            <a:r>
              <a:rPr lang="en-US" dirty="0"/>
              <a:t>Safe zone, and one-hand re-capping</a:t>
            </a:r>
          </a:p>
          <a:p>
            <a:pPr marL="285750" indent="-285750">
              <a:buFont typeface="Wingdings" panose="05000000000000000000" pitchFamily="2" charset="2"/>
              <a:buChar char="§"/>
              <a:defRPr/>
            </a:pPr>
            <a:r>
              <a:rPr lang="en-US" sz="2400" dirty="0"/>
              <a:t>PPE</a:t>
            </a:r>
          </a:p>
          <a:p>
            <a:pPr marL="742950" lvl="1" indent="-285750">
              <a:buFont typeface="Courier New" panose="02070309020205020404" pitchFamily="49" charset="0"/>
              <a:buChar char="o"/>
              <a:defRPr/>
            </a:pPr>
            <a:r>
              <a:rPr lang="en-US" dirty="0"/>
              <a:t>Double gloving</a:t>
            </a:r>
          </a:p>
          <a:p>
            <a:pPr marL="285750" indent="-285750">
              <a:buFont typeface="Wingdings" panose="05000000000000000000" pitchFamily="2" charset="2"/>
              <a:buChar char="§"/>
              <a:defRPr/>
            </a:pPr>
            <a:r>
              <a:rPr lang="en-US" sz="2400" dirty="0"/>
              <a:t>Making Changes </a:t>
            </a:r>
          </a:p>
          <a:p>
            <a:pPr marL="742950" lvl="1" indent="-285750">
              <a:buFont typeface="Courier New" panose="02070309020205020404" pitchFamily="49" charset="0"/>
              <a:buChar char="o"/>
              <a:defRPr/>
            </a:pPr>
            <a:r>
              <a:rPr lang="en-US" dirty="0"/>
              <a:t>Reviewing data, assembling committee, evaluating 	product, and active participation in education and </a:t>
            </a:r>
            <a:r>
              <a:rPr lang="en-US" dirty="0" smtClean="0"/>
              <a:t>safety </a:t>
            </a:r>
            <a:r>
              <a:rPr lang="en-US" dirty="0"/>
              <a:t>conversion</a:t>
            </a:r>
          </a:p>
          <a:p>
            <a:pPr>
              <a:defRPr/>
            </a:pPr>
            <a:endParaRPr lang="en-US" dirty="0"/>
          </a:p>
          <a:p>
            <a:pPr>
              <a:defRPr/>
            </a:pPr>
            <a:endParaRPr lang="en-US" dirty="0"/>
          </a:p>
        </p:txBody>
      </p:sp>
      <p:sp>
        <p:nvSpPr>
          <p:cNvPr id="8" name="TextBox 7"/>
          <p:cNvSpPr txBox="1"/>
          <p:nvPr/>
        </p:nvSpPr>
        <p:spPr>
          <a:xfrm>
            <a:off x="1320800" y="170824"/>
            <a:ext cx="97155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Creating an OR Sharps Safety Program</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733580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3035300" y="1422737"/>
            <a:ext cx="7242855" cy="1754326"/>
          </a:xfrm>
          <a:prstGeom prst="rect">
            <a:avLst/>
          </a:prstGeom>
          <a:noFill/>
        </p:spPr>
        <p:txBody>
          <a:bodyPr wrap="square" rtlCol="0">
            <a:spAutoFit/>
          </a:bodyPr>
          <a:lstStyle/>
          <a:p>
            <a:r>
              <a:rPr lang="en-US" sz="3600" dirty="0">
                <a:latin typeface="+mj-lt"/>
              </a:rPr>
              <a:t>Use alternative cutting methods:</a:t>
            </a:r>
          </a:p>
          <a:p>
            <a:pPr marL="571500" indent="-571500">
              <a:buFont typeface="Wingdings" panose="05000000000000000000" pitchFamily="2" charset="2"/>
              <a:buChar char="§"/>
            </a:pPr>
            <a:r>
              <a:rPr lang="en-US" sz="3600" dirty="0"/>
              <a:t>Electrosurgery</a:t>
            </a:r>
          </a:p>
          <a:p>
            <a:endParaRPr lang="en-US" sz="3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9" descr="Slid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9507" y="3429000"/>
            <a:ext cx="18557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ce_pic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0278" y="2515917"/>
            <a:ext cx="2743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059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439998" y="2692858"/>
            <a:ext cx="6037943" cy="1785104"/>
          </a:xfrm>
          <a:prstGeom prst="rect">
            <a:avLst/>
          </a:prstGeom>
          <a:noFill/>
        </p:spPr>
        <p:txBody>
          <a:bodyPr wrap="square" rtlCol="0">
            <a:spAutoFit/>
          </a:bodyPr>
          <a:lstStyle/>
          <a:p>
            <a:pPr>
              <a:spcBef>
                <a:spcPct val="0"/>
              </a:spcBef>
            </a:pPr>
            <a:r>
              <a:rPr lang="en-US" sz="3200" dirty="0" smtClean="0">
                <a:latin typeface="+mj-lt"/>
              </a:rPr>
              <a:t>Use </a:t>
            </a:r>
            <a:r>
              <a:rPr lang="en-US" sz="3200" dirty="0">
                <a:latin typeface="+mj-lt"/>
              </a:rPr>
              <a:t>alternative cutting methods</a:t>
            </a:r>
          </a:p>
          <a:p>
            <a:pPr marL="342900" indent="-342900">
              <a:spcBef>
                <a:spcPct val="0"/>
              </a:spcBef>
              <a:buFont typeface="Wingdings" panose="05000000000000000000" pitchFamily="2" charset="2"/>
              <a:buChar char="§"/>
            </a:pPr>
            <a:r>
              <a:rPr lang="en-US" sz="2400" dirty="0" smtClean="0"/>
              <a:t>Ultrasonic </a:t>
            </a:r>
            <a:r>
              <a:rPr lang="en-US" sz="2400" dirty="0"/>
              <a:t>scalpel</a:t>
            </a:r>
          </a:p>
          <a:p>
            <a:pPr>
              <a:spcBef>
                <a:spcPct val="0"/>
              </a:spcBef>
            </a:pPr>
            <a:endParaRPr lang="en-US" dirty="0"/>
          </a:p>
          <a:p>
            <a:pPr>
              <a:spcBef>
                <a:spcPct val="0"/>
              </a:spcBef>
            </a:pPr>
            <a:endParaRPr lang="en-US" dirty="0"/>
          </a:p>
          <a:p>
            <a:pPr>
              <a:spcBef>
                <a:spcPct val="0"/>
              </a:spcBef>
            </a:pPr>
            <a:endParaRPr lang="en-US"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3" descr="Autosonix-Group-Shot-CMY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706" y="1604210"/>
            <a:ext cx="37099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26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9354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728287" y="2433717"/>
            <a:ext cx="6037943" cy="2308324"/>
          </a:xfrm>
          <a:prstGeom prst="rect">
            <a:avLst/>
          </a:prstGeom>
          <a:noFill/>
        </p:spPr>
        <p:txBody>
          <a:bodyPr wrap="square" rtlCol="0">
            <a:spAutoFit/>
          </a:bodyPr>
          <a:lstStyle/>
          <a:p>
            <a:r>
              <a:rPr lang="en-US" sz="2800" dirty="0">
                <a:latin typeface="+mj-lt"/>
              </a:rPr>
              <a:t>Alternative suture devices</a:t>
            </a:r>
          </a:p>
          <a:p>
            <a:pPr marL="342900" indent="-342900">
              <a:buFont typeface="Wingdings" panose="05000000000000000000" pitchFamily="2" charset="2"/>
              <a:buChar char="§"/>
            </a:pPr>
            <a:r>
              <a:rPr lang="en-US" sz="2400" dirty="0"/>
              <a:t>Blunt suture needles</a:t>
            </a:r>
          </a:p>
          <a:p>
            <a:pPr marL="342900" indent="-342900">
              <a:buFont typeface="Wingdings" panose="05000000000000000000" pitchFamily="2" charset="2"/>
              <a:buChar char="§"/>
            </a:pPr>
            <a:r>
              <a:rPr lang="en-US" sz="2400" dirty="0"/>
              <a:t>Stapling devices </a:t>
            </a:r>
          </a:p>
          <a:p>
            <a:pPr marL="342900" indent="-342900">
              <a:buFont typeface="Wingdings" panose="05000000000000000000" pitchFamily="2" charset="2"/>
              <a:buChar char="§"/>
            </a:pPr>
            <a:r>
              <a:rPr lang="en-US" sz="2400" dirty="0"/>
              <a:t>Adhesive strips</a:t>
            </a:r>
          </a:p>
          <a:p>
            <a:pPr marL="342900" indent="-342900">
              <a:buFont typeface="Wingdings" panose="05000000000000000000" pitchFamily="2" charset="2"/>
              <a:buChar char="§"/>
            </a:pPr>
            <a:r>
              <a:rPr lang="en-US" sz="2400" dirty="0"/>
              <a:t>Glues </a:t>
            </a:r>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2400300" y="146188"/>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 </a:t>
            </a:r>
          </a:p>
        </p:txBody>
      </p:sp>
      <p:sp>
        <p:nvSpPr>
          <p:cNvPr id="2" name="TextBox 1"/>
          <p:cNvSpPr txBox="1"/>
          <p:nvPr/>
        </p:nvSpPr>
        <p:spPr>
          <a:xfrm>
            <a:off x="295950" y="-157967"/>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975" y="2147052"/>
            <a:ext cx="219392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3707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3800" y="1155666"/>
            <a:ext cx="2438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p:nvSpPr>
        <p:spPr bwMode="auto">
          <a:xfrm>
            <a:off x="8797925" y="2747002"/>
            <a:ext cx="2438400" cy="400050"/>
          </a:xfrm>
          <a:prstGeom prst="rect">
            <a:avLst/>
          </a:prstGeom>
          <a:solidFill>
            <a:schemeClr val="bg1"/>
          </a:solidFill>
          <a:ln w="9525">
            <a:solidFill>
              <a:schemeClr val="tx2"/>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2000" b="1" dirty="0"/>
              <a:t>Blunt suture needle</a:t>
            </a:r>
          </a:p>
        </p:txBody>
      </p:sp>
      <p:pic>
        <p:nvPicPr>
          <p:cNvPr id="15" name="Picture 6" descr="Steristr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3800" y="3114706"/>
            <a:ext cx="2438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8813800" y="5108010"/>
            <a:ext cx="2438400" cy="400050"/>
          </a:xfrm>
          <a:prstGeom prst="rect">
            <a:avLst/>
          </a:prstGeom>
          <a:solidFill>
            <a:schemeClr val="bg1"/>
          </a:solidFill>
          <a:ln w="9525">
            <a:solidFill>
              <a:schemeClr val="tx2"/>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2000" b="1" dirty="0"/>
              <a:t>Adhesive strips </a:t>
            </a:r>
          </a:p>
        </p:txBody>
      </p:sp>
      <p:sp>
        <p:nvSpPr>
          <p:cNvPr id="18" name="Text Box 9"/>
          <p:cNvSpPr txBox="1">
            <a:spLocks noChangeArrowheads="1"/>
          </p:cNvSpPr>
          <p:nvPr/>
        </p:nvSpPr>
        <p:spPr bwMode="auto">
          <a:xfrm>
            <a:off x="6134100" y="4447486"/>
            <a:ext cx="2209800" cy="400050"/>
          </a:xfrm>
          <a:prstGeom prst="rect">
            <a:avLst/>
          </a:prstGeom>
          <a:solidFill>
            <a:schemeClr val="bg1"/>
          </a:solidFill>
          <a:ln w="9525">
            <a:solidFill>
              <a:schemeClr val="tx2"/>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2000" b="1" dirty="0"/>
              <a:t>Stapling device </a:t>
            </a:r>
          </a:p>
        </p:txBody>
      </p:sp>
    </p:spTree>
    <p:extLst>
      <p:ext uri="{BB962C8B-B14F-4D97-AF65-F5344CB8AC3E}">
        <p14:creationId xmlns:p14="http://schemas.microsoft.com/office/powerpoint/2010/main" val="4112711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11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429882" y="1292344"/>
            <a:ext cx="8521700" cy="1323439"/>
          </a:xfrm>
          <a:prstGeom prst="rect">
            <a:avLst/>
          </a:prstGeom>
          <a:noFill/>
        </p:spPr>
        <p:txBody>
          <a:bodyPr wrap="square" rtlCol="0">
            <a:spAutoFit/>
          </a:bodyPr>
          <a:lstStyle/>
          <a:p>
            <a:r>
              <a:rPr lang="en-US" sz="4000" dirty="0"/>
              <a:t>Use blunt rather than </a:t>
            </a:r>
            <a:r>
              <a:rPr lang="en-US" sz="4000" dirty="0" smtClean="0"/>
              <a:t>sharp retractors</a:t>
            </a:r>
            <a:r>
              <a:rPr lang="en-US" sz="4000" dirty="0"/>
              <a:t>.</a:t>
            </a:r>
          </a:p>
          <a:p>
            <a:endParaRPr lang="en-US" sz="4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5" descr="usar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766" y="2299456"/>
            <a:ext cx="8388254" cy="223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356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117600" y="1373216"/>
            <a:ext cx="9232900" cy="707886"/>
          </a:xfrm>
          <a:prstGeom prst="rect">
            <a:avLst/>
          </a:prstGeom>
          <a:noFill/>
        </p:spPr>
        <p:txBody>
          <a:bodyPr wrap="square" rtlCol="0">
            <a:spAutoFit/>
          </a:bodyPr>
          <a:lstStyle/>
          <a:p>
            <a:pPr algn="ctr"/>
            <a:r>
              <a:rPr lang="en-US" sz="4000" dirty="0"/>
              <a:t>Use </a:t>
            </a:r>
            <a:r>
              <a:rPr lang="en-US" sz="4000" dirty="0" smtClean="0"/>
              <a:t>protective caps on sharp instruments.</a:t>
            </a:r>
            <a:endParaRPr lang="en-US" sz="4000"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2237744" y="2430925"/>
            <a:ext cx="2215243" cy="2317296"/>
          </a:xfrm>
          <a:prstGeom prst="rect">
            <a:avLst/>
          </a:prstGeom>
          <a:ln>
            <a:solidFill>
              <a:schemeClr val="tx1"/>
            </a:solidFill>
          </a:ln>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5318036" y="2430925"/>
            <a:ext cx="3004457" cy="2046786"/>
          </a:xfrm>
          <a:prstGeom prst="rect">
            <a:avLst/>
          </a:prstGeom>
          <a:ln>
            <a:solidFill>
              <a:schemeClr val="tx1"/>
            </a:solidFill>
          </a:ln>
        </p:spPr>
      </p:pic>
      <p:sp>
        <p:nvSpPr>
          <p:cNvPr id="4" name="TextBox 3"/>
          <p:cNvSpPr txBox="1"/>
          <p:nvPr/>
        </p:nvSpPr>
        <p:spPr>
          <a:xfrm>
            <a:off x="4452987" y="5214257"/>
            <a:ext cx="2710544" cy="215444"/>
          </a:xfrm>
          <a:prstGeom prst="rect">
            <a:avLst/>
          </a:prstGeom>
          <a:noFill/>
        </p:spPr>
        <p:txBody>
          <a:bodyPr wrap="square" rtlCol="0">
            <a:spAutoFit/>
          </a:bodyPr>
          <a:lstStyle/>
          <a:p>
            <a:r>
              <a:rPr lang="en-US" sz="800" i="1" dirty="0" smtClean="0"/>
              <a:t>Courtesy of Aspen Surgical.</a:t>
            </a:r>
            <a:endParaRPr lang="en-US" sz="800" i="1" dirty="0"/>
          </a:p>
        </p:txBody>
      </p:sp>
    </p:spTree>
    <p:extLst>
      <p:ext uri="{BB962C8B-B14F-4D97-AF65-F5344CB8AC3E}">
        <p14:creationId xmlns:p14="http://schemas.microsoft.com/office/powerpoint/2010/main" val="793734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180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754389" y="863321"/>
            <a:ext cx="9989811" cy="1261884"/>
          </a:xfrm>
          <a:prstGeom prst="rect">
            <a:avLst/>
          </a:prstGeom>
          <a:noFill/>
        </p:spPr>
        <p:txBody>
          <a:bodyPr wrap="square" rtlCol="0">
            <a:spAutoFit/>
          </a:bodyPr>
          <a:lstStyle/>
          <a:p>
            <a:pPr algn="ctr"/>
            <a:r>
              <a:rPr lang="en-US" sz="3800" dirty="0"/>
              <a:t>Use mechanical/instrument tissue retraction whenever possible.</a:t>
            </a:r>
          </a:p>
        </p:txBody>
      </p:sp>
      <p:sp>
        <p:nvSpPr>
          <p:cNvPr id="8" name="TextBox 7"/>
          <p:cNvSpPr txBox="1"/>
          <p:nvPr/>
        </p:nvSpPr>
        <p:spPr>
          <a:xfrm>
            <a:off x="2641600" y="-185173"/>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6" descr="booksp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200" y="2320826"/>
            <a:ext cx="37798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840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72"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243118" y="1306740"/>
            <a:ext cx="10181550" cy="707886"/>
          </a:xfrm>
          <a:prstGeom prst="rect">
            <a:avLst/>
          </a:prstGeom>
          <a:noFill/>
        </p:spPr>
        <p:txBody>
          <a:bodyPr wrap="square" rtlCol="0">
            <a:spAutoFit/>
          </a:bodyPr>
          <a:lstStyle/>
          <a:p>
            <a:pPr algn="ctr"/>
            <a:r>
              <a:rPr lang="en-US" sz="4000" dirty="0"/>
              <a:t>Use scalpels with safety blades. </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391" y="2771819"/>
            <a:ext cx="38766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protected_scal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838" y="3142409"/>
            <a:ext cx="14398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p:cNvSpPr txBox="1">
            <a:spLocks noChangeArrowheads="1"/>
          </p:cNvSpPr>
          <p:nvPr/>
        </p:nvSpPr>
        <p:spPr bwMode="auto">
          <a:xfrm>
            <a:off x="2971800" y="4849813"/>
            <a:ext cx="13716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2000" dirty="0"/>
              <a:t>Reusable</a:t>
            </a:r>
          </a:p>
        </p:txBody>
      </p:sp>
      <p:sp>
        <p:nvSpPr>
          <p:cNvPr id="14" name="Text Box 11"/>
          <p:cNvSpPr txBox="1">
            <a:spLocks noChangeArrowheads="1"/>
          </p:cNvSpPr>
          <p:nvPr/>
        </p:nvSpPr>
        <p:spPr bwMode="auto">
          <a:xfrm>
            <a:off x="6724902" y="4787898"/>
            <a:ext cx="16002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2000" dirty="0"/>
              <a:t>Disposable</a:t>
            </a:r>
          </a:p>
        </p:txBody>
      </p:sp>
    </p:spTree>
    <p:extLst>
      <p:ext uri="{BB962C8B-B14F-4D97-AF65-F5344CB8AC3E}">
        <p14:creationId xmlns:p14="http://schemas.microsoft.com/office/powerpoint/2010/main" val="3379908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26"/>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540550" y="1324986"/>
            <a:ext cx="9876750" cy="1077218"/>
          </a:xfrm>
          <a:prstGeom prst="rect">
            <a:avLst/>
          </a:prstGeom>
          <a:noFill/>
        </p:spPr>
        <p:txBody>
          <a:bodyPr wrap="square" rtlCol="0">
            <a:spAutoFit/>
          </a:bodyPr>
          <a:lstStyle/>
          <a:p>
            <a:pPr algn="ctr"/>
            <a:r>
              <a:rPr lang="en-US" sz="3200" dirty="0"/>
              <a:t>Use next generation safety scalpel handles that will work with the any standard blade.</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10" name="TextBox 9"/>
          <p:cNvSpPr txBox="1"/>
          <p:nvPr/>
        </p:nvSpPr>
        <p:spPr>
          <a:xfrm>
            <a:off x="5159829" y="5606429"/>
            <a:ext cx="3884608" cy="215444"/>
          </a:xfrm>
          <a:prstGeom prst="rect">
            <a:avLst/>
          </a:prstGeom>
          <a:noFill/>
        </p:spPr>
        <p:txBody>
          <a:bodyPr wrap="square" rtlCol="0">
            <a:spAutoFit/>
          </a:bodyPr>
          <a:lstStyle/>
          <a:p>
            <a:r>
              <a:rPr lang="en-US" sz="800" i="1" dirty="0" smtClean="0"/>
              <a:t>Courtesy of Aspen Surgical.</a:t>
            </a:r>
            <a:endParaRPr lang="en-US" sz="800" i="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5927" y="2571481"/>
            <a:ext cx="3069771" cy="3069771"/>
          </a:xfrm>
          <a:prstGeom prst="rect">
            <a:avLst/>
          </a:prstGeom>
        </p:spPr>
      </p:pic>
    </p:spTree>
    <p:extLst>
      <p:ext uri="{BB962C8B-B14F-4D97-AF65-F5344CB8AC3E}">
        <p14:creationId xmlns:p14="http://schemas.microsoft.com/office/powerpoint/2010/main" val="338389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29423" y="1360766"/>
            <a:ext cx="5977054" cy="3323987"/>
          </a:xfrm>
          <a:prstGeom prst="rect">
            <a:avLst/>
          </a:prstGeom>
          <a:noFill/>
        </p:spPr>
        <p:txBody>
          <a:bodyPr wrap="square" rtlCol="0">
            <a:spAutoFit/>
          </a:bodyPr>
          <a:lstStyle/>
          <a:p>
            <a:pPr marL="342900" indent="-342900">
              <a:buFont typeface="Wingdings" panose="05000000000000000000" pitchFamily="2" charset="2"/>
              <a:buChar char="§"/>
            </a:pPr>
            <a:r>
              <a:rPr lang="en-US" sz="2100" dirty="0"/>
              <a:t>Promulgated by Occupational Safety and Health Administration (OSHA) in 1991</a:t>
            </a:r>
          </a:p>
          <a:p>
            <a:pPr marL="800100" lvl="1" indent="-342900">
              <a:buFont typeface="Courier New" panose="02070309020205020404" pitchFamily="49" charset="0"/>
              <a:buChar char="o"/>
            </a:pPr>
            <a:r>
              <a:rPr lang="en-US" sz="2100" dirty="0"/>
              <a:t>Purpose: to protect all workers who may come into contact with human blood or body fluids as a routine part of their job</a:t>
            </a:r>
          </a:p>
          <a:p>
            <a:pPr marL="342900" indent="-342900">
              <a:buFont typeface="Wingdings" panose="05000000000000000000" pitchFamily="2" charset="2"/>
              <a:buChar char="§"/>
            </a:pPr>
            <a:r>
              <a:rPr lang="en-US" sz="2100" dirty="0"/>
              <a:t>Revised in 2001</a:t>
            </a:r>
          </a:p>
          <a:p>
            <a:pPr marL="800100" lvl="1" indent="-342900">
              <a:buFont typeface="Courier New" panose="02070309020205020404" pitchFamily="49" charset="0"/>
              <a:buChar char="o"/>
            </a:pPr>
            <a:r>
              <a:rPr lang="en-US" sz="2100" dirty="0"/>
              <a:t>New requirements for employers to maintain a sharps injury log and provide employees with safety needles</a:t>
            </a:r>
          </a:p>
          <a:p>
            <a:pPr lvl="1"/>
            <a:endParaRPr lang="en-US" sz="2100" dirty="0"/>
          </a:p>
        </p:txBody>
      </p:sp>
      <p:sp>
        <p:nvSpPr>
          <p:cNvPr id="8" name="TextBox 7"/>
          <p:cNvSpPr txBox="1"/>
          <p:nvPr/>
        </p:nvSpPr>
        <p:spPr>
          <a:xfrm>
            <a:off x="1810657" y="213125"/>
            <a:ext cx="98806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The Bloodborne Pathogens Standard</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7" descr="Code%20of%20Federal%20Regulations">
            <a:hlinkClick r:id="rId4"/>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5900" y="1363160"/>
            <a:ext cx="1841500" cy="3040393"/>
          </a:xfrm>
          <a:prstGeom prst="rect">
            <a:avLst/>
          </a:prstGeom>
          <a:noFill/>
          <a:ln w="9525">
            <a:solidFill>
              <a:srgbClr val="99FF99"/>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7"/>
          <p:cNvSpPr>
            <a:spLocks noChangeArrowheads="1"/>
          </p:cNvSpPr>
          <p:nvPr/>
        </p:nvSpPr>
        <p:spPr bwMode="auto">
          <a:xfrm>
            <a:off x="800100" y="4965954"/>
            <a:ext cx="10891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dirty="0"/>
              <a:t>29 CFR 1910.1030. Occupational exposure. Bloodborne pathogens. 2009.Occupational safety and health standards: Bloodborne pathogens 191—10300. Occupational Safety and Health Administration. </a:t>
            </a:r>
            <a:r>
              <a:rPr lang="en-US" sz="1200" dirty="0">
                <a:hlinkClick r:id="rId6"/>
              </a:rPr>
              <a:t>http://www.osha.gov/pls/oshaweb/owadisp.show_document?p_table=standards&amp;p_id=10051</a:t>
            </a:r>
            <a:r>
              <a:rPr lang="en-US" sz="1200" dirty="0"/>
              <a:t>.  Accessed February 27, 2014.</a:t>
            </a:r>
            <a:endParaRPr lang="en-US" sz="1200" i="1" dirty="0"/>
          </a:p>
        </p:txBody>
      </p:sp>
    </p:spTree>
    <p:extLst>
      <p:ext uri="{BB962C8B-B14F-4D97-AF65-F5344CB8AC3E}">
        <p14:creationId xmlns:p14="http://schemas.microsoft.com/office/powerpoint/2010/main" val="4099845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117600" y="1373216"/>
            <a:ext cx="9232900" cy="1323439"/>
          </a:xfrm>
          <a:prstGeom prst="rect">
            <a:avLst/>
          </a:prstGeom>
          <a:noFill/>
        </p:spPr>
        <p:txBody>
          <a:bodyPr wrap="square" rtlCol="0">
            <a:spAutoFit/>
          </a:bodyPr>
          <a:lstStyle/>
          <a:p>
            <a:pPr algn="ctr"/>
            <a:r>
              <a:rPr lang="en-US" sz="4000" dirty="0"/>
              <a:t>Use blunt suture needles </a:t>
            </a:r>
            <a:r>
              <a:rPr lang="en-US" sz="4000" dirty="0" smtClean="0"/>
              <a:t>whenever possible</a:t>
            </a:r>
            <a:r>
              <a:rPr lang="en-US" sz="4000" dirty="0"/>
              <a:t>.</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graphicFrame>
        <p:nvGraphicFramePr>
          <p:cNvPr id="9" name="Object 1"/>
          <p:cNvGraphicFramePr>
            <a:graphicFrameLocks noChangeAspect="1"/>
          </p:cNvGraphicFramePr>
          <p:nvPr>
            <p:extLst>
              <p:ext uri="{D42A27DB-BD31-4B8C-83A1-F6EECF244321}">
                <p14:modId xmlns:p14="http://schemas.microsoft.com/office/powerpoint/2010/main" val="2879949194"/>
              </p:ext>
            </p:extLst>
          </p:nvPr>
        </p:nvGraphicFramePr>
        <p:xfrm>
          <a:off x="3676650" y="2696655"/>
          <a:ext cx="4114800" cy="2798763"/>
        </p:xfrm>
        <a:graphic>
          <a:graphicData uri="http://schemas.openxmlformats.org/presentationml/2006/ole">
            <mc:AlternateContent xmlns:mc="http://schemas.openxmlformats.org/markup-compatibility/2006">
              <mc:Choice xmlns:v="urn:schemas-microsoft-com:vml" Requires="v">
                <p:oleObj spid="_x0000_s2209" name="Photo Editor Photo" r:id="rId5" imgW="2800741" imgH="1905266" progId="">
                  <p:embed/>
                </p:oleObj>
              </mc:Choice>
              <mc:Fallback>
                <p:oleObj name="Photo Editor Photo" r:id="rId5" imgW="2800741" imgH="190526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2696655"/>
                        <a:ext cx="4114800" cy="2798763"/>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2875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231900" y="1394225"/>
            <a:ext cx="9690100" cy="4585871"/>
          </a:xfrm>
          <a:prstGeom prst="rect">
            <a:avLst/>
          </a:prstGeom>
          <a:noFill/>
        </p:spPr>
        <p:txBody>
          <a:bodyPr wrap="square" rtlCol="0">
            <a:spAutoFit/>
          </a:bodyPr>
          <a:lstStyle/>
          <a:p>
            <a:pPr marL="342900" indent="-342900">
              <a:buFont typeface="Wingdings" panose="05000000000000000000" pitchFamily="2" charset="2"/>
              <a:buChar char="§"/>
              <a:defRPr/>
            </a:pPr>
            <a:r>
              <a:rPr lang="en-US" sz="2400" dirty="0"/>
              <a:t>US Food and Drug Administration (FDA), the National Institute for Occupational Safety and Health (NIOSH), and OSHA.</a:t>
            </a:r>
          </a:p>
          <a:p>
            <a:pPr>
              <a:defRPr/>
            </a:pPr>
            <a:r>
              <a:rPr lang="en-US" sz="2400" dirty="0"/>
              <a:t> </a:t>
            </a:r>
          </a:p>
          <a:p>
            <a:pPr marL="342900" indent="-342900">
              <a:buFont typeface="Wingdings" panose="05000000000000000000" pitchFamily="2" charset="2"/>
              <a:buChar char="§"/>
              <a:defRPr/>
            </a:pPr>
            <a:r>
              <a:rPr lang="en-US" sz="2400" dirty="0"/>
              <a:t>Encourage health care professionals in surgical settings to use blunt-tip suture needles for suturing muscle and fascia when it is clinically appropriate.</a:t>
            </a:r>
          </a:p>
          <a:p>
            <a:pPr marL="342900" indent="-342900">
              <a:buFont typeface="Wingdings" panose="05000000000000000000" pitchFamily="2" charset="2"/>
              <a:buChar char="§"/>
              <a:defRPr/>
            </a:pPr>
            <a:endParaRPr lang="en-US" sz="2400" dirty="0"/>
          </a:p>
          <a:p>
            <a:pPr marL="342900" indent="-342900">
              <a:buFont typeface="Wingdings" panose="05000000000000000000" pitchFamily="2" charset="2"/>
              <a:buChar char="§"/>
              <a:defRPr/>
            </a:pPr>
            <a:r>
              <a:rPr lang="en-US" sz="2400" dirty="0"/>
              <a:t>Blunt-tip suture needles reduce the risk of needle stick injury the risk of bloodborne pathogen. </a:t>
            </a:r>
          </a:p>
          <a:p>
            <a:pPr>
              <a:defRPr/>
            </a:pPr>
            <a:endParaRPr lang="en-US" sz="2400" dirty="0"/>
          </a:p>
          <a:p>
            <a:pPr>
              <a:defRPr/>
            </a:pPr>
            <a:r>
              <a:rPr lang="en-US" sz="1400" dirty="0">
                <a:solidFill>
                  <a:prstClr val="black"/>
                </a:solidFill>
              </a:rPr>
              <a:t>FDA, NIOSH and OSHA Joint Safety Communication: Blunt-Tip Surgical Suture Needles Reduce Needlestick Injuries and the Risk of Subsequent Bloodborne Pathogen Transmission to Surgical Personnel.</a:t>
            </a:r>
            <a:endParaRPr lang="en-US" sz="1400" dirty="0"/>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Joint Safety Communication</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3991119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270000" y="1678929"/>
            <a:ext cx="9867900" cy="3416320"/>
          </a:xfrm>
          <a:prstGeom prst="rect">
            <a:avLst/>
          </a:prstGeom>
          <a:noFill/>
        </p:spPr>
        <p:txBody>
          <a:bodyPr wrap="square" rtlCol="0">
            <a:spAutoFit/>
          </a:bodyPr>
          <a:lstStyle/>
          <a:p>
            <a:pPr marL="285750" indent="-285750">
              <a:buFont typeface="Wingdings" panose="05000000000000000000" pitchFamily="2" charset="2"/>
              <a:buChar char="§"/>
              <a:defRPr/>
            </a:pPr>
            <a:r>
              <a:rPr lang="en-US" sz="2400" dirty="0"/>
              <a:t>Suture needles are involved in as many as 77% of </a:t>
            </a:r>
            <a:r>
              <a:rPr lang="en-US" sz="2400" dirty="0" smtClean="0"/>
              <a:t>injuries.</a:t>
            </a:r>
          </a:p>
          <a:p>
            <a:pPr marL="285750" indent="-285750">
              <a:buFont typeface="Wingdings" panose="05000000000000000000" pitchFamily="2" charset="2"/>
              <a:buChar char="§"/>
              <a:defRPr/>
            </a:pPr>
            <a:endParaRPr lang="en-US" sz="2400" dirty="0"/>
          </a:p>
          <a:p>
            <a:pPr marL="285750" indent="-285750">
              <a:buFont typeface="Wingdings" panose="05000000000000000000" pitchFamily="2" charset="2"/>
              <a:buChar char="§"/>
              <a:defRPr/>
            </a:pPr>
            <a:r>
              <a:rPr lang="en-US" sz="2400" dirty="0"/>
              <a:t>The 2007 New England Journal of Medicine study </a:t>
            </a:r>
            <a:r>
              <a:rPr lang="en-US" sz="2400" dirty="0" smtClean="0"/>
              <a:t>states </a:t>
            </a:r>
            <a:r>
              <a:rPr lang="en-US" sz="2400" dirty="0"/>
              <a:t>that 99% of surgical residents experience a </a:t>
            </a:r>
            <a:r>
              <a:rPr lang="en-US" sz="2400" dirty="0" smtClean="0"/>
              <a:t>stick </a:t>
            </a:r>
            <a:r>
              <a:rPr lang="en-US" sz="2400" dirty="0"/>
              <a:t>during training; more than half were not </a:t>
            </a:r>
            <a:r>
              <a:rPr lang="en-US" sz="2400" dirty="0" smtClean="0"/>
              <a:t>reported.</a:t>
            </a:r>
          </a:p>
          <a:p>
            <a:pPr marL="285750" indent="-285750">
              <a:buFont typeface="Wingdings" panose="05000000000000000000" pitchFamily="2" charset="2"/>
              <a:buChar char="§"/>
              <a:defRPr/>
            </a:pPr>
            <a:endParaRPr lang="en-US" sz="2400" dirty="0"/>
          </a:p>
          <a:p>
            <a:pPr marL="285750" indent="-285750">
              <a:buFont typeface="Wingdings" panose="05000000000000000000" pitchFamily="2" charset="2"/>
              <a:buChar char="§"/>
              <a:defRPr/>
            </a:pPr>
            <a:r>
              <a:rPr lang="en-US" sz="2400" dirty="0"/>
              <a:t>An American College of Surgeon’s study states that surgeons and first assistants </a:t>
            </a:r>
            <a:r>
              <a:rPr lang="en-US" sz="2400" dirty="0" smtClean="0"/>
              <a:t>are </a:t>
            </a:r>
            <a:r>
              <a:rPr lang="en-US" sz="2400" dirty="0"/>
              <a:t>at the highest risk, incurring as many as 59% of the injuries.</a:t>
            </a:r>
          </a:p>
          <a:p>
            <a:pPr>
              <a:defRPr/>
            </a:pPr>
            <a:r>
              <a:rPr lang="en-US" sz="2400" dirty="0"/>
              <a:t> </a:t>
            </a:r>
          </a:p>
        </p:txBody>
      </p:sp>
      <p:sp>
        <p:nvSpPr>
          <p:cNvPr id="8" name="TextBox 7"/>
          <p:cNvSpPr txBox="1"/>
          <p:nvPr/>
        </p:nvSpPr>
        <p:spPr>
          <a:xfrm>
            <a:off x="1981200" y="159175"/>
            <a:ext cx="88900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Support for Blunt Suture Needles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3386046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561" y="0"/>
            <a:ext cx="12192000" cy="6858000"/>
          </a:xfrm>
          <a:prstGeom prst="rect">
            <a:avLst/>
          </a:prstGeom>
        </p:spPr>
      </p:pic>
      <p:sp>
        <p:nvSpPr>
          <p:cNvPr id="6" name="TextBox 5"/>
          <p:cNvSpPr txBox="1"/>
          <p:nvPr/>
        </p:nvSpPr>
        <p:spPr>
          <a:xfrm>
            <a:off x="356839" y="1494263"/>
            <a:ext cx="5977054" cy="523220"/>
          </a:xfrm>
          <a:prstGeom prst="rect">
            <a:avLst/>
          </a:prstGeom>
          <a:noFill/>
        </p:spPr>
        <p:txBody>
          <a:bodyPr wrap="square" rtlCol="0">
            <a:spAutoFit/>
          </a:bodyPr>
          <a:lstStyle/>
          <a:p>
            <a:r>
              <a:rPr lang="en-US" sz="2800" dirty="0" smtClean="0"/>
              <a:t> </a:t>
            </a:r>
            <a:endParaRPr lang="en-US" sz="2800" dirty="0"/>
          </a:p>
        </p:txBody>
      </p:sp>
      <p:sp>
        <p:nvSpPr>
          <p:cNvPr id="7" name="TextBox 6"/>
          <p:cNvSpPr txBox="1"/>
          <p:nvPr/>
        </p:nvSpPr>
        <p:spPr>
          <a:xfrm>
            <a:off x="523864" y="1494263"/>
            <a:ext cx="10791150" cy="3108543"/>
          </a:xfrm>
          <a:prstGeom prst="rect">
            <a:avLst/>
          </a:prstGeom>
          <a:noFill/>
        </p:spPr>
        <p:txBody>
          <a:bodyPr wrap="square" rtlCol="0">
            <a:spAutoFit/>
          </a:bodyPr>
          <a:lstStyle/>
          <a:p>
            <a:pPr marL="457200" indent="-457200">
              <a:buFont typeface="Wingdings" panose="05000000000000000000" pitchFamily="2" charset="2"/>
              <a:buChar char="§"/>
            </a:pPr>
            <a:r>
              <a:rPr lang="en-US" sz="2800" dirty="0"/>
              <a:t>An Epinet Study found that 59% of suture needle </a:t>
            </a:r>
            <a:r>
              <a:rPr lang="en-US" sz="2800" dirty="0" smtClean="0"/>
              <a:t>injuries </a:t>
            </a:r>
            <a:r>
              <a:rPr lang="en-US" sz="2800" dirty="0"/>
              <a:t>occurred during suturing of internal </a:t>
            </a:r>
            <a:r>
              <a:rPr lang="en-US" sz="2800" dirty="0" smtClean="0"/>
              <a:t>tissue </a:t>
            </a:r>
            <a:r>
              <a:rPr lang="en-US" sz="2800" dirty="0"/>
              <a:t>and that the use of blunt suture needles </a:t>
            </a:r>
            <a:r>
              <a:rPr lang="en-US" sz="2800" dirty="0" smtClean="0"/>
              <a:t>could </a:t>
            </a:r>
            <a:r>
              <a:rPr lang="en-US" sz="2800" dirty="0"/>
              <a:t>potentially reduce rates by as much as </a:t>
            </a:r>
            <a:r>
              <a:rPr lang="en-US" sz="2800" dirty="0" smtClean="0"/>
              <a:t>30.4%.</a:t>
            </a:r>
          </a:p>
          <a:p>
            <a:endParaRPr lang="en-US" sz="2800" dirty="0"/>
          </a:p>
          <a:p>
            <a:pPr marL="457200" indent="-457200">
              <a:buFont typeface="Wingdings" panose="05000000000000000000" pitchFamily="2" charset="2"/>
              <a:buChar char="§"/>
            </a:pPr>
            <a:r>
              <a:rPr lang="en-US" sz="2800" dirty="0"/>
              <a:t>Blunt needles are sharp enough to penetrate internal 	tissue with little or no change in technique but </a:t>
            </a:r>
            <a:r>
              <a:rPr lang="en-US" sz="2800" dirty="0" smtClean="0"/>
              <a:t>will </a:t>
            </a:r>
            <a:r>
              <a:rPr lang="en-US" sz="2800" dirty="0"/>
              <a:t>not pierce the skin of the user.</a:t>
            </a:r>
          </a:p>
          <a:p>
            <a:endParaRPr lang="en-US" sz="2800" dirty="0"/>
          </a:p>
        </p:txBody>
      </p:sp>
      <p:sp>
        <p:nvSpPr>
          <p:cNvPr id="8" name="TextBox 7"/>
          <p:cNvSpPr txBox="1"/>
          <p:nvPr/>
        </p:nvSpPr>
        <p:spPr>
          <a:xfrm>
            <a:off x="1726254" y="206318"/>
            <a:ext cx="85852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Support for Blunt Suture Needles</a:t>
            </a:r>
          </a:p>
        </p:txBody>
      </p:sp>
      <p:sp>
        <p:nvSpPr>
          <p:cNvPr id="2" name="TextBox 1"/>
          <p:cNvSpPr txBox="1"/>
          <p:nvPr/>
        </p:nvSpPr>
        <p:spPr>
          <a:xfrm>
            <a:off x="295950" y="400833"/>
            <a:ext cx="2860609" cy="523220"/>
          </a:xfrm>
          <a:prstGeom prst="rect">
            <a:avLst/>
          </a:prstGeom>
          <a:noFill/>
        </p:spPr>
        <p:txBody>
          <a:bodyPr wrap="square" rtlCol="0">
            <a:spAutoFit/>
          </a:bodyPr>
          <a:lstStyle/>
          <a:p>
            <a:pPr algn="ctr"/>
            <a:endParaRPr lang="en-US" sz="2800" dirty="0">
              <a:solidFill>
                <a:srgbClr val="6AA2B8"/>
              </a:solidFill>
            </a:endParaRPr>
          </a:p>
        </p:txBody>
      </p:sp>
    </p:spTree>
    <p:extLst>
      <p:ext uri="{BB962C8B-B14F-4D97-AF65-F5344CB8AC3E}">
        <p14:creationId xmlns:p14="http://schemas.microsoft.com/office/powerpoint/2010/main" val="1901228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485900" y="1125778"/>
            <a:ext cx="9893300" cy="1200329"/>
          </a:xfrm>
          <a:prstGeom prst="rect">
            <a:avLst/>
          </a:prstGeom>
          <a:noFill/>
        </p:spPr>
        <p:txBody>
          <a:bodyPr wrap="square" rtlCol="0">
            <a:spAutoFit/>
          </a:bodyPr>
          <a:lstStyle/>
          <a:p>
            <a:pPr algn="ctr">
              <a:buFontTx/>
              <a:buChar char="•"/>
            </a:pPr>
            <a:endParaRPr lang="en-US" sz="2400" dirty="0"/>
          </a:p>
          <a:p>
            <a:pPr algn="ctr"/>
            <a:r>
              <a:rPr lang="en-US" sz="2400" dirty="0"/>
              <a:t>Adopt the neutral zone/ hands-free technique of passing sharps and suture needles between perioperative team members</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4" name="TextBox 3"/>
          <p:cNvSpPr txBox="1"/>
          <p:nvPr/>
        </p:nvSpPr>
        <p:spPr>
          <a:xfrm>
            <a:off x="2641600" y="3530600"/>
            <a:ext cx="4787900" cy="508000"/>
          </a:xfrm>
          <a:prstGeom prst="rect">
            <a:avLst/>
          </a:prstGeom>
          <a:noFill/>
        </p:spPr>
        <p:txBody>
          <a:bodyPr wrap="square" rtlCol="0">
            <a:spAutoFit/>
          </a:bodyPr>
          <a:lstStyle/>
          <a:p>
            <a:endParaRPr lang="en-US" dirty="0"/>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4766" y="2559073"/>
            <a:ext cx="4338253" cy="288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590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461665"/>
          </a:xfrm>
          <a:prstGeom prst="rect">
            <a:avLst/>
          </a:prstGeom>
          <a:noFill/>
        </p:spPr>
        <p:txBody>
          <a:bodyPr wrap="square" rtlCol="0">
            <a:spAutoFit/>
          </a:bodyPr>
          <a:lstStyle/>
          <a:p>
            <a:r>
              <a:rPr lang="en-US" sz="2400" dirty="0" smtClean="0"/>
              <a:t> </a:t>
            </a:r>
            <a:endParaRPr lang="en-US" sz="2400" dirty="0"/>
          </a:p>
        </p:txBody>
      </p:sp>
      <p:sp>
        <p:nvSpPr>
          <p:cNvPr id="7" name="TextBox 6"/>
          <p:cNvSpPr txBox="1"/>
          <p:nvPr/>
        </p:nvSpPr>
        <p:spPr>
          <a:xfrm>
            <a:off x="1676400" y="1494263"/>
            <a:ext cx="9880600" cy="4093428"/>
          </a:xfrm>
          <a:prstGeom prst="rect">
            <a:avLst/>
          </a:prstGeom>
          <a:noFill/>
        </p:spPr>
        <p:txBody>
          <a:bodyPr wrap="square" rtlCol="0">
            <a:spAutoFit/>
          </a:bodyPr>
          <a:lstStyle/>
          <a:p>
            <a:pPr marL="285750" indent="-285750">
              <a:buFont typeface="Wingdings" panose="05000000000000000000" pitchFamily="2" charset="2"/>
              <a:buChar char="§"/>
            </a:pPr>
            <a:endParaRPr lang="en-US" sz="2600" dirty="0"/>
          </a:p>
          <a:p>
            <a:pPr marL="285750" indent="-285750">
              <a:buFont typeface="Wingdings" panose="05000000000000000000" pitchFamily="2" charset="2"/>
              <a:buChar char="§"/>
            </a:pPr>
            <a:r>
              <a:rPr lang="en-US" sz="2600" dirty="0"/>
              <a:t>The neutral or safe zone is a designated area on the sterile 	field where a sharp can be placed and then picked up </a:t>
            </a:r>
            <a:r>
              <a:rPr lang="en-US" sz="2600" dirty="0" smtClean="0"/>
              <a:t>by the </a:t>
            </a:r>
            <a:r>
              <a:rPr lang="en-US" sz="2600" dirty="0"/>
              <a:t>user. </a:t>
            </a:r>
            <a:endParaRPr lang="en-US" sz="2600" dirty="0" smtClean="0"/>
          </a:p>
          <a:p>
            <a:endParaRPr lang="en-US" sz="2600" dirty="0"/>
          </a:p>
          <a:p>
            <a:pPr marL="285750" indent="-285750">
              <a:buFont typeface="Wingdings" panose="05000000000000000000" pitchFamily="2" charset="2"/>
              <a:buChar char="§"/>
            </a:pPr>
            <a:r>
              <a:rPr lang="en-US" sz="2600" dirty="0"/>
              <a:t>The ideal device for a neutral zone should be large enough </a:t>
            </a:r>
            <a:r>
              <a:rPr lang="en-US" sz="2600" dirty="0" smtClean="0"/>
              <a:t>	to hold </a:t>
            </a:r>
            <a:r>
              <a:rPr lang="en-US" sz="2600" dirty="0"/>
              <a:t>sharps, not easily tipped over, and preferably 	</a:t>
            </a:r>
            <a:r>
              <a:rPr lang="en-US" sz="2600" dirty="0" smtClean="0"/>
              <a:t>mobile.</a:t>
            </a:r>
          </a:p>
          <a:p>
            <a:endParaRPr lang="en-US" sz="2600" dirty="0" smtClean="0"/>
          </a:p>
          <a:p>
            <a:pPr marL="285750" indent="-285750">
              <a:buFont typeface="Wingdings" panose="05000000000000000000" pitchFamily="2" charset="2"/>
              <a:buChar char="§"/>
            </a:pPr>
            <a:r>
              <a:rPr lang="en-US" sz="2600" dirty="0" smtClean="0"/>
              <a:t>Kidney </a:t>
            </a:r>
            <a:r>
              <a:rPr lang="en-US" sz="2600" dirty="0"/>
              <a:t>basins may be dangerous when used to pass 	instruments because fingers wind up inside the basin </a:t>
            </a:r>
            <a:r>
              <a:rPr lang="en-US" sz="2600" dirty="0" smtClean="0"/>
              <a:t>next to the </a:t>
            </a:r>
            <a:r>
              <a:rPr lang="en-US" sz="2600" dirty="0"/>
              <a:t>sharp.</a:t>
            </a:r>
          </a:p>
          <a:p>
            <a:pPr marL="285750" indent="-285750">
              <a:buFont typeface="Wingdings" panose="05000000000000000000" pitchFamily="2" charset="2"/>
              <a:buChar char="§"/>
            </a:pPr>
            <a:endParaRPr lang="en-US" sz="2600" dirty="0"/>
          </a:p>
        </p:txBody>
      </p:sp>
      <p:sp>
        <p:nvSpPr>
          <p:cNvPr id="8" name="TextBox 7"/>
          <p:cNvSpPr txBox="1"/>
          <p:nvPr/>
        </p:nvSpPr>
        <p:spPr>
          <a:xfrm>
            <a:off x="2565400" y="285466"/>
            <a:ext cx="6908800" cy="707886"/>
          </a:xfrm>
          <a:prstGeom prst="rect">
            <a:avLst/>
          </a:prstGeom>
          <a:noFill/>
        </p:spPr>
        <p:txBody>
          <a:bodyPr wrap="square" rtlCol="0">
            <a:spAutoFit/>
          </a:bodyPr>
          <a:lstStyle/>
          <a:p>
            <a:pPr algn="ctr"/>
            <a:r>
              <a:rPr lang="en-US" sz="4000" dirty="0">
                <a:solidFill>
                  <a:srgbClr val="6AA2B8"/>
                </a:solidFill>
                <a:cs typeface="Arial" panose="020B0604020202020204" pitchFamily="34" charset="0"/>
              </a:rPr>
              <a:t>Neutral Zone</a:t>
            </a:r>
          </a:p>
        </p:txBody>
      </p:sp>
      <p:sp>
        <p:nvSpPr>
          <p:cNvPr id="2" name="TextBox 1"/>
          <p:cNvSpPr txBox="1"/>
          <p:nvPr/>
        </p:nvSpPr>
        <p:spPr>
          <a:xfrm>
            <a:off x="295950" y="400833"/>
            <a:ext cx="2860609" cy="461665"/>
          </a:xfrm>
          <a:prstGeom prst="rect">
            <a:avLst/>
          </a:prstGeom>
          <a:noFill/>
        </p:spPr>
        <p:txBody>
          <a:bodyPr wrap="square" rtlCol="0">
            <a:spAutoFit/>
          </a:bodyPr>
          <a:lstStyle/>
          <a:p>
            <a:pPr algn="ctr"/>
            <a:endParaRPr lang="en-US" sz="2400" dirty="0">
              <a:solidFill>
                <a:srgbClr val="6AA2B8"/>
              </a:solidFill>
            </a:endParaRPr>
          </a:p>
        </p:txBody>
      </p:sp>
    </p:spTree>
    <p:extLst>
      <p:ext uri="{BB962C8B-B14F-4D97-AF65-F5344CB8AC3E}">
        <p14:creationId xmlns:p14="http://schemas.microsoft.com/office/powerpoint/2010/main" val="1588056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090718" y="1170998"/>
            <a:ext cx="3862282" cy="4185761"/>
          </a:xfrm>
          <a:prstGeom prst="rect">
            <a:avLst/>
          </a:prstGeom>
          <a:noFill/>
        </p:spPr>
        <p:txBody>
          <a:bodyPr wrap="square" rtlCol="0">
            <a:spAutoFit/>
          </a:bodyPr>
          <a:lstStyle/>
          <a:p>
            <a:pPr marL="342900" indent="-342900">
              <a:buFont typeface="Wingdings" panose="05000000000000000000" pitchFamily="2" charset="2"/>
              <a:buChar char="§"/>
            </a:pPr>
            <a:endParaRPr lang="en-US" sz="2600" dirty="0"/>
          </a:p>
          <a:p>
            <a:pPr marL="342900" indent="-342900">
              <a:buFont typeface="Wingdings" panose="05000000000000000000" pitchFamily="2" charset="2"/>
              <a:buChar char="§"/>
            </a:pPr>
            <a:r>
              <a:rPr lang="en-US" sz="1600" dirty="0"/>
              <a:t>Only one sharp should be in the neutral zone at a time</a:t>
            </a:r>
            <a:r>
              <a:rPr lang="en-US" sz="1600" dirty="0" smtClean="0"/>
              <a:t>.</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The person passing the sharp can </a:t>
            </a:r>
            <a:r>
              <a:rPr lang="en-US" sz="1600" dirty="0" smtClean="0"/>
              <a:t>announce </a:t>
            </a:r>
            <a:r>
              <a:rPr lang="en-US" sz="1600" dirty="0"/>
              <a:t>“sharp” </a:t>
            </a:r>
            <a:r>
              <a:rPr lang="en-US" sz="1600" dirty="0" smtClean="0"/>
              <a:t>when </a:t>
            </a:r>
            <a:r>
              <a:rPr lang="en-US" sz="1600" dirty="0"/>
              <a:t>moving the instrument</a:t>
            </a:r>
            <a:r>
              <a:rPr lang="en-US" sz="1600" dirty="0" smtClean="0"/>
              <a:t>.</a:t>
            </a:r>
          </a:p>
          <a:p>
            <a:pPr marL="342900" indent="-342900">
              <a:buFont typeface="Wingdings" panose="05000000000000000000" pitchFamily="2" charset="2"/>
              <a:buChar char="§"/>
            </a:pPr>
            <a:endParaRPr lang="en-US" sz="1600" dirty="0" smtClean="0"/>
          </a:p>
          <a:p>
            <a:pPr marL="342900" indent="-342900">
              <a:buFont typeface="Wingdings" panose="05000000000000000000" pitchFamily="2" charset="2"/>
              <a:buChar char="§"/>
            </a:pPr>
            <a:r>
              <a:rPr lang="en-US" sz="1600" dirty="0" smtClean="0"/>
              <a:t>There </a:t>
            </a:r>
            <a:r>
              <a:rPr lang="en-US" sz="1600" dirty="0"/>
              <a:t>will be times when a surgeon cannot safely use </a:t>
            </a:r>
            <a:r>
              <a:rPr lang="en-US" sz="1600" dirty="0" smtClean="0"/>
              <a:t>the </a:t>
            </a:r>
            <a:r>
              <a:rPr lang="en-US" sz="1600" dirty="0"/>
              <a:t>neutral zone because eye contact must be </a:t>
            </a:r>
            <a:r>
              <a:rPr lang="en-US" sz="1600" dirty="0" smtClean="0"/>
              <a:t>maintained </a:t>
            </a:r>
            <a:r>
              <a:rPr lang="en-US" sz="1600" dirty="0"/>
              <a:t>with the surgical site</a:t>
            </a:r>
            <a:r>
              <a:rPr lang="en-US" sz="1600" dirty="0" smtClean="0"/>
              <a:t>.</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Non-sharp instruments may still be passed hand-to- </a:t>
            </a:r>
            <a:r>
              <a:rPr lang="en-US" sz="1600" dirty="0" smtClean="0"/>
              <a:t>hand</a:t>
            </a:r>
            <a:r>
              <a:rPr lang="en-US" sz="1600" dirty="0"/>
              <a:t>. </a:t>
            </a:r>
          </a:p>
          <a:p>
            <a:pPr lvl="1"/>
            <a:endParaRPr lang="en-US" sz="1600"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Neutral Zone</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20" name="Title 19"/>
          <p:cNvSpPr>
            <a:spLocks noGrp="1"/>
          </p:cNvSpPr>
          <p:nvPr>
            <p:ph type="title"/>
          </p:nvPr>
        </p:nvSpPr>
        <p:spPr/>
        <p:txBody>
          <a:bodyPr/>
          <a:lstStyle/>
          <a:p>
            <a:endParaRPr lang="en-US" dirty="0"/>
          </a:p>
        </p:txBody>
      </p:sp>
      <p:pic>
        <p:nvPicPr>
          <p:cNvPr id="15" name="Picture Placeholder 14"/>
          <p:cNvPicPr>
            <a:picLocks noGrp="1" noChangeAspect="1"/>
          </p:cNvPicPr>
          <p:nvPr>
            <p:ph type="pic" idx="4294967295"/>
          </p:nvPr>
        </p:nvPicPr>
        <p:blipFill>
          <a:blip r:embed="rId4">
            <a:extLst>
              <a:ext uri="{28A0092B-C50C-407E-A947-70E740481C1C}">
                <a14:useLocalDpi xmlns:a14="http://schemas.microsoft.com/office/drawing/2010/main" val="0"/>
              </a:ext>
            </a:extLst>
          </a:blip>
          <a:srcRect l="15718" r="15718"/>
          <a:stretch>
            <a:fillRect/>
          </a:stretch>
        </p:blipFill>
        <p:spPr>
          <a:xfrm>
            <a:off x="5791200" y="1494263"/>
            <a:ext cx="4029075" cy="3181350"/>
          </a:xfrm>
        </p:spPr>
      </p:pic>
      <p:sp>
        <p:nvSpPr>
          <p:cNvPr id="21" name="Rectangle 20"/>
          <p:cNvSpPr/>
          <p:nvPr/>
        </p:nvSpPr>
        <p:spPr>
          <a:xfrm>
            <a:off x="6997246" y="4675613"/>
            <a:ext cx="2823029" cy="222958"/>
          </a:xfrm>
          <a:prstGeom prst="rect">
            <a:avLst/>
          </a:prstGeom>
        </p:spPr>
        <p:txBody>
          <a:bodyPr wrap="square">
            <a:spAutoFit/>
          </a:bodyPr>
          <a:lstStyle/>
          <a:p>
            <a:r>
              <a:rPr lang="en-US" sz="800" i="1" dirty="0"/>
              <a:t>Courtesy of Aspen </a:t>
            </a:r>
            <a:r>
              <a:rPr lang="en-US" sz="800" i="1" dirty="0" smtClean="0"/>
              <a:t>Surgical</a:t>
            </a:r>
            <a:r>
              <a:rPr lang="en-US" sz="800" i="1" dirty="0"/>
              <a:t>.</a:t>
            </a:r>
          </a:p>
        </p:txBody>
      </p:sp>
    </p:spTree>
    <p:extLst>
      <p:ext uri="{BB962C8B-B14F-4D97-AF65-F5344CB8AC3E}">
        <p14:creationId xmlns:p14="http://schemas.microsoft.com/office/powerpoint/2010/main" val="3368244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230418" y="1368825"/>
            <a:ext cx="10206950" cy="3477875"/>
          </a:xfrm>
          <a:prstGeom prst="rect">
            <a:avLst/>
          </a:prstGeom>
          <a:noFill/>
        </p:spPr>
        <p:txBody>
          <a:bodyPr wrap="square" rtlCol="0">
            <a:spAutoFit/>
          </a:bodyPr>
          <a:lstStyle/>
          <a:p>
            <a:r>
              <a:rPr lang="en-US" sz="4400" dirty="0"/>
              <a:t>One-fourth of suture needle injuries and more than one half of scalpel injuries occur when an instrument is passed from one person to another. </a:t>
            </a:r>
          </a:p>
          <a:p>
            <a:endParaRPr lang="en-US" sz="4400" dirty="0"/>
          </a:p>
        </p:txBody>
      </p:sp>
      <p:sp>
        <p:nvSpPr>
          <p:cNvPr id="8" name="TextBox 7"/>
          <p:cNvSpPr txBox="1"/>
          <p:nvPr/>
        </p:nvSpPr>
        <p:spPr>
          <a:xfrm>
            <a:off x="2641600" y="184926"/>
            <a:ext cx="6908800" cy="1323439"/>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Why use a neutral zone?</a:t>
            </a:r>
            <a:br>
              <a:rPr lang="en-US" sz="4000" dirty="0">
                <a:solidFill>
                  <a:srgbClr val="6AA2B8"/>
                </a:solidFill>
                <a:latin typeface="Arial" panose="020B0604020202020204" pitchFamily="34" charset="0"/>
                <a:cs typeface="Arial" panose="020B0604020202020204" pitchFamily="34" charset="0"/>
              </a:rPr>
            </a:br>
            <a:endParaRPr lang="en-US" sz="4000" dirty="0">
              <a:solidFill>
                <a:srgbClr val="6AA2B8"/>
              </a:solidFill>
              <a:latin typeface="Arial" panose="020B0604020202020204" pitchFamily="34" charset="0"/>
              <a:cs typeface="Arial" panose="020B0604020202020204" pitchFamily="34" charset="0"/>
            </a:endParaRP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1496713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231900" y="1368701"/>
            <a:ext cx="9779000" cy="707886"/>
          </a:xfrm>
          <a:prstGeom prst="rect">
            <a:avLst/>
          </a:prstGeom>
          <a:noFill/>
        </p:spPr>
        <p:txBody>
          <a:bodyPr wrap="square" rtlCol="0">
            <a:spAutoFit/>
          </a:bodyPr>
          <a:lstStyle/>
          <a:p>
            <a:pPr algn="ctr">
              <a:spcBef>
                <a:spcPct val="0"/>
              </a:spcBef>
            </a:pPr>
            <a:r>
              <a:rPr lang="en-US" sz="4000" dirty="0"/>
              <a:t>Double gloving during all surgical procedures </a:t>
            </a:r>
          </a:p>
        </p:txBody>
      </p:sp>
      <p:sp>
        <p:nvSpPr>
          <p:cNvPr id="8" name="TextBox 7"/>
          <p:cNvSpPr txBox="1"/>
          <p:nvPr/>
        </p:nvSpPr>
        <p:spPr>
          <a:xfrm>
            <a:off x="2641600" y="184926"/>
            <a:ext cx="6908800" cy="1323439"/>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Implementation</a:t>
            </a:r>
            <a:br>
              <a:rPr lang="en-US" sz="4000" dirty="0">
                <a:solidFill>
                  <a:srgbClr val="6AA2B8"/>
                </a:solidFill>
                <a:latin typeface="Arial" panose="020B0604020202020204" pitchFamily="34" charset="0"/>
                <a:cs typeface="Arial" panose="020B0604020202020204" pitchFamily="34" charset="0"/>
              </a:rPr>
            </a:br>
            <a:endParaRPr lang="en-US" sz="4000" dirty="0">
              <a:solidFill>
                <a:srgbClr val="6AA2B8"/>
              </a:solidFill>
              <a:latin typeface="Arial" panose="020B0604020202020204" pitchFamily="34" charset="0"/>
              <a:cs typeface="Arial" panose="020B0604020202020204" pitchFamily="34" charset="0"/>
            </a:endParaRP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5" descr="i051p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247" y="2692140"/>
            <a:ext cx="2632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456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362750" y="1248770"/>
            <a:ext cx="10372050" cy="3608680"/>
          </a:xfrm>
          <a:prstGeom prst="rect">
            <a:avLst/>
          </a:prstGeom>
          <a:noFill/>
        </p:spPr>
        <p:txBody>
          <a:bodyPr wrap="square" rtlCol="0">
            <a:spAutoFit/>
          </a:bodyPr>
          <a:lstStyle/>
          <a:p>
            <a:pPr marL="342900" indent="-342900">
              <a:buFont typeface="Wingdings" panose="05000000000000000000" pitchFamily="2" charset="2"/>
              <a:buChar char="§"/>
              <a:defRPr/>
            </a:pPr>
            <a:r>
              <a:rPr lang="en-US" sz="2400" dirty="0"/>
              <a:t>University Hospital; Basel, Switzerland</a:t>
            </a:r>
          </a:p>
          <a:p>
            <a:pPr marL="342900" indent="-342900">
              <a:buFont typeface="Wingdings" panose="05000000000000000000" pitchFamily="2" charset="2"/>
              <a:buChar char="§"/>
              <a:defRPr/>
            </a:pPr>
            <a:r>
              <a:rPr lang="en-US" sz="2400" dirty="0"/>
              <a:t>4,147 surgical procedures analyzed</a:t>
            </a:r>
          </a:p>
          <a:p>
            <a:pPr marL="342900" indent="-342900">
              <a:buFont typeface="Wingdings" panose="05000000000000000000" pitchFamily="2" charset="2"/>
              <a:buChar char="§"/>
              <a:defRPr/>
            </a:pPr>
            <a:r>
              <a:rPr lang="en-US" sz="2400" dirty="0"/>
              <a:t>Overall Surgical Site Infections(SSI) occurred 4.5% of time</a:t>
            </a:r>
          </a:p>
          <a:p>
            <a:pPr marL="342900" indent="-342900">
              <a:buFont typeface="Wingdings" panose="05000000000000000000" pitchFamily="2" charset="2"/>
              <a:buChar char="§"/>
              <a:defRPr/>
            </a:pPr>
            <a:r>
              <a:rPr lang="en-US" sz="2400" dirty="0"/>
              <a:t>Glove perforation</a:t>
            </a:r>
            <a:endParaRPr lang="en-US" sz="2400" dirty="0">
              <a:sym typeface="Symbol"/>
            </a:endParaRPr>
          </a:p>
          <a:p>
            <a:pPr marL="800100" lvl="1" indent="-342900">
              <a:buFont typeface="Courier New" panose="02070309020205020404" pitchFamily="49" charset="0"/>
              <a:buChar char="o"/>
              <a:defRPr/>
            </a:pPr>
            <a:r>
              <a:rPr lang="en-US" sz="2000" dirty="0"/>
              <a:t>infections increased to 7.5% of time 	</a:t>
            </a:r>
          </a:p>
          <a:p>
            <a:pPr marL="800100" lvl="1" indent="-342900">
              <a:buFont typeface="Courier New" panose="02070309020205020404" pitchFamily="49" charset="0"/>
              <a:buChar char="o"/>
              <a:defRPr/>
            </a:pPr>
            <a:r>
              <a:rPr lang="en-US" sz="2000" dirty="0"/>
              <a:t>compared to 3.9% of time when gloves remained intact</a:t>
            </a:r>
          </a:p>
          <a:p>
            <a:pPr marL="342900" indent="-342900">
              <a:buFont typeface="Wingdings" panose="05000000000000000000" pitchFamily="2" charset="2"/>
              <a:buChar char="§"/>
              <a:defRPr/>
            </a:pPr>
            <a:r>
              <a:rPr lang="en-US" sz="2400" dirty="0"/>
              <a:t>In procedures without prophylaxis but with perforation </a:t>
            </a:r>
          </a:p>
          <a:p>
            <a:pPr marL="800100" lvl="1" indent="-342900">
              <a:buFont typeface="Wingdings" panose="05000000000000000000" pitchFamily="2" charset="2"/>
              <a:buChar char="§"/>
              <a:defRPr/>
            </a:pPr>
            <a:r>
              <a:rPr lang="en-US" sz="2000" dirty="0"/>
              <a:t>12.7% compared to 2.9% when all gloves stayed intact </a:t>
            </a:r>
          </a:p>
          <a:p>
            <a:pPr>
              <a:defRPr/>
            </a:pPr>
            <a:endParaRPr lang="en-US" sz="1900" dirty="0"/>
          </a:p>
          <a:p>
            <a:pPr>
              <a:defRPr/>
            </a:pPr>
            <a:endParaRPr lang="en-US" sz="1300" dirty="0"/>
          </a:p>
          <a:p>
            <a:pPr>
              <a:defRPr/>
            </a:pPr>
            <a:r>
              <a:rPr lang="en-US" sz="1300" dirty="0"/>
              <a:t>Misteli H, Weber WP, Reck S, et al. Surgical glove perforation and the risk of surgical site infection. </a:t>
            </a:r>
            <a:r>
              <a:rPr lang="en-US" sz="1300" i="1" dirty="0"/>
              <a:t>Arch Surg</a:t>
            </a:r>
            <a:r>
              <a:rPr lang="en-US" sz="1300" dirty="0"/>
              <a:t>. 2009;144(6):553-8</a:t>
            </a:r>
            <a:r>
              <a:rPr lang="en-US" sz="1050" dirty="0"/>
              <a:t>.</a:t>
            </a:r>
          </a:p>
        </p:txBody>
      </p:sp>
      <p:sp>
        <p:nvSpPr>
          <p:cNvPr id="8" name="TextBox 7"/>
          <p:cNvSpPr txBox="1"/>
          <p:nvPr/>
        </p:nvSpPr>
        <p:spPr>
          <a:xfrm>
            <a:off x="1524000" y="131528"/>
            <a:ext cx="9144000" cy="538609"/>
          </a:xfrm>
          <a:prstGeom prst="rect">
            <a:avLst/>
          </a:prstGeom>
          <a:noFill/>
        </p:spPr>
        <p:txBody>
          <a:bodyPr wrap="square" rtlCol="0">
            <a:spAutoFit/>
          </a:bodyPr>
          <a:lstStyle/>
          <a:p>
            <a:pPr algn="ctr"/>
            <a:r>
              <a:rPr lang="en-US" sz="2900" dirty="0">
                <a:solidFill>
                  <a:srgbClr val="6AA2B8"/>
                </a:solidFill>
                <a:latin typeface="Arial" panose="020B0604020202020204" pitchFamily="34" charset="0"/>
                <a:cs typeface="Arial" panose="020B0604020202020204" pitchFamily="34" charset="0"/>
              </a:rPr>
              <a:t> Punctured Gloves Linked to Higher Infection Rates*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4126912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477157" y="1352996"/>
            <a:ext cx="6037943" cy="400110"/>
          </a:xfrm>
          <a:prstGeom prst="rect">
            <a:avLst/>
          </a:prstGeom>
          <a:noFill/>
        </p:spPr>
        <p:txBody>
          <a:bodyPr wrap="square" rtlCol="0">
            <a:spAutoFit/>
          </a:bodyPr>
          <a:lstStyle/>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1435100" y="244277"/>
            <a:ext cx="101600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Epidemiology of Bloodborne Diseases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11" name="Content Placeholder 21"/>
          <p:cNvSpPr>
            <a:spLocks noGrp="1"/>
          </p:cNvSpPr>
          <p:nvPr>
            <p:ph idx="1"/>
          </p:nvPr>
        </p:nvSpPr>
        <p:spPr>
          <a:xfrm>
            <a:off x="1125555" y="1247699"/>
            <a:ext cx="4495800" cy="4525963"/>
          </a:xfrm>
        </p:spPr>
        <p:txBody>
          <a:bodyPr rtlCol="0">
            <a:normAutofit/>
          </a:bodyPr>
          <a:lstStyle/>
          <a:p>
            <a:pPr eaLnBrk="1" fontAlgn="auto" hangingPunct="1">
              <a:spcAft>
                <a:spcPts val="0"/>
              </a:spcAft>
              <a:buFont typeface="Wingdings" panose="05000000000000000000" pitchFamily="2" charset="2"/>
              <a:buChar char="§"/>
              <a:defRPr/>
            </a:pPr>
            <a:r>
              <a:rPr lang="en-US" sz="2400" dirty="0" smtClean="0"/>
              <a:t>Bloodborne pathogens are viruses or infectious agents carried by human blood and body fluids </a:t>
            </a:r>
          </a:p>
          <a:p>
            <a:pPr eaLnBrk="1" fontAlgn="auto" hangingPunct="1">
              <a:spcAft>
                <a:spcPts val="0"/>
              </a:spcAft>
              <a:buFont typeface="Wingdings" panose="05000000000000000000" pitchFamily="2" charset="2"/>
              <a:buChar char="§"/>
              <a:defRPr/>
            </a:pPr>
            <a:r>
              <a:rPr lang="en-US" sz="2400" dirty="0" smtClean="0"/>
              <a:t>They can enter our bodies and cause disease and immune deficiencies, which can sometimes lead to death</a:t>
            </a:r>
            <a:br>
              <a:rPr lang="en-US" sz="2400" dirty="0" smtClean="0"/>
            </a:br>
            <a:endParaRPr lang="en-US" sz="2400" dirty="0" smtClean="0"/>
          </a:p>
          <a:p>
            <a:pPr marL="0" indent="0" eaLnBrk="1" fontAlgn="auto" hangingPunct="1">
              <a:spcAft>
                <a:spcPts val="0"/>
              </a:spcAft>
              <a:buFont typeface="Arial" panose="020B0604020202020204" pitchFamily="34" charset="0"/>
              <a:buNone/>
              <a:defRPr/>
            </a:pPr>
            <a:r>
              <a:rPr lang="en-US" sz="2000" dirty="0" smtClean="0"/>
              <a:t>Human Immunodeficiency Virus (HIV)</a:t>
            </a:r>
          </a:p>
          <a:p>
            <a:pPr marL="0" indent="0" eaLnBrk="1" fontAlgn="auto" hangingPunct="1">
              <a:spcAft>
                <a:spcPts val="0"/>
              </a:spcAft>
              <a:buFont typeface="Arial" panose="020B0604020202020204" pitchFamily="34" charset="0"/>
              <a:buNone/>
              <a:defRPr/>
            </a:pPr>
            <a:r>
              <a:rPr lang="en-US" sz="2000" dirty="0" smtClean="0"/>
              <a:t>Hepatitis B Virus (HBV)</a:t>
            </a:r>
          </a:p>
          <a:p>
            <a:pPr marL="0" indent="0" eaLnBrk="1" fontAlgn="auto" hangingPunct="1">
              <a:spcAft>
                <a:spcPts val="0"/>
              </a:spcAft>
              <a:buFont typeface="Arial" panose="020B0604020202020204" pitchFamily="34" charset="0"/>
              <a:buNone/>
              <a:defRPr/>
            </a:pPr>
            <a:r>
              <a:rPr lang="en-US" sz="2000" dirty="0" smtClean="0"/>
              <a:t>Hepatitis C Virus (HCV)</a:t>
            </a:r>
          </a:p>
        </p:txBody>
      </p:sp>
      <p:pic>
        <p:nvPicPr>
          <p:cNvPr id="12" name="Picture 6" descr="1hepc_virus">
            <a:hlinkClick r:id="rId4"/>
          </p:cNvPr>
          <p:cNvPicPr>
            <a:picLocks noChangeAspect="1" noChangeArrowheads="1"/>
          </p:cNvPicPr>
          <p:nvPr/>
        </p:nvPicPr>
        <p:blipFill>
          <a:blip r:embed="rId5"/>
          <a:srcRect/>
          <a:stretch>
            <a:fillRect/>
          </a:stretch>
        </p:blipFill>
        <p:spPr bwMode="auto">
          <a:xfrm>
            <a:off x="6690732" y="1274762"/>
            <a:ext cx="2907940" cy="1914066"/>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pic>
      <p:pic>
        <p:nvPicPr>
          <p:cNvPr id="14" name="Picture 7" descr="virus">
            <a:hlinkClick r:id="rId6"/>
          </p:cNvPr>
          <p:cNvPicPr>
            <a:picLocks noChangeAspect="1" noChangeArrowheads="1"/>
          </p:cNvPicPr>
          <p:nvPr/>
        </p:nvPicPr>
        <p:blipFill>
          <a:blip r:embed="rId7"/>
          <a:stretch>
            <a:fillRect/>
          </a:stretch>
        </p:blipFill>
        <p:spPr bwMode="auto">
          <a:xfrm>
            <a:off x="6739654" y="3510681"/>
            <a:ext cx="2859018" cy="1963019"/>
          </a:xfrm>
          <a:prstGeom prst="rect">
            <a:avLst/>
          </a:prstGeom>
          <a:noFill/>
          <a:ln w="9525">
            <a:solidFill>
              <a:schemeClr val="tx1">
                <a:lumMod val="50000"/>
                <a:lumOff val="50000"/>
              </a:schemeClr>
            </a:solidFill>
            <a:miter lim="800000"/>
            <a:headEnd/>
            <a:tailEnd/>
          </a:ln>
        </p:spPr>
      </p:pic>
    </p:spTree>
    <p:extLst>
      <p:ext uri="{BB962C8B-B14F-4D97-AF65-F5344CB8AC3E}">
        <p14:creationId xmlns:p14="http://schemas.microsoft.com/office/powerpoint/2010/main" val="1986966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884575" y="1397674"/>
            <a:ext cx="10702250" cy="4062651"/>
          </a:xfrm>
          <a:prstGeom prst="rect">
            <a:avLst/>
          </a:prstGeom>
          <a:noFill/>
        </p:spPr>
        <p:txBody>
          <a:bodyPr wrap="square" rtlCol="0">
            <a:spAutoFit/>
          </a:bodyPr>
          <a:lstStyle/>
          <a:p>
            <a:pPr marL="342900" indent="-342900">
              <a:buFont typeface="Wingdings" panose="05000000000000000000" pitchFamily="2" charset="2"/>
              <a:buChar char="§"/>
              <a:defRPr/>
            </a:pPr>
            <a:r>
              <a:rPr lang="en-US" sz="2400" dirty="0"/>
              <a:t>Recommendations</a:t>
            </a:r>
          </a:p>
          <a:p>
            <a:pPr marL="800100" lvl="1" indent="-342900">
              <a:buFont typeface="Courier New" panose="02070309020205020404" pitchFamily="49" charset="0"/>
              <a:buChar char="o"/>
              <a:defRPr/>
            </a:pPr>
            <a:r>
              <a:rPr lang="en-US" sz="2400" dirty="0"/>
              <a:t>Use antibiotics in Class 1 procedures</a:t>
            </a:r>
          </a:p>
          <a:p>
            <a:pPr marL="342900" indent="-342900">
              <a:buFont typeface="Wingdings" panose="05000000000000000000" pitchFamily="2" charset="2"/>
              <a:buChar char="§"/>
              <a:defRPr/>
            </a:pPr>
            <a:r>
              <a:rPr lang="en-US" sz="2400" dirty="0"/>
              <a:t>Double gloving and changing gloves every two hours prevents </a:t>
            </a:r>
            <a:r>
              <a:rPr lang="en-US" sz="2400" dirty="0" smtClean="0"/>
              <a:t>glove </a:t>
            </a:r>
            <a:r>
              <a:rPr lang="en-US" sz="2400" dirty="0"/>
              <a:t>puncture or breakage.</a:t>
            </a:r>
          </a:p>
          <a:p>
            <a:pPr marL="342900" indent="-342900">
              <a:buFont typeface="Wingdings" panose="05000000000000000000" pitchFamily="2" charset="2"/>
              <a:buChar char="§"/>
              <a:defRPr/>
            </a:pPr>
            <a:r>
              <a:rPr lang="en-US" sz="2400" dirty="0"/>
              <a:t>Studies cited in the article report that double gloving can </a:t>
            </a:r>
            <a:r>
              <a:rPr lang="en-US" sz="2400" dirty="0" smtClean="0"/>
              <a:t>reduce </a:t>
            </a:r>
            <a:r>
              <a:rPr lang="en-US" sz="2400" dirty="0"/>
              <a:t>failure from a high of 51% to 7% depending on </a:t>
            </a:r>
            <a:r>
              <a:rPr lang="en-US" sz="2400" dirty="0" smtClean="0"/>
              <a:t>the </a:t>
            </a:r>
            <a:r>
              <a:rPr lang="en-US" sz="2400" dirty="0"/>
              <a:t>study.</a:t>
            </a:r>
          </a:p>
          <a:p>
            <a:pPr marL="342900" indent="-342900">
              <a:buFont typeface="Wingdings" panose="05000000000000000000" pitchFamily="2" charset="2"/>
              <a:buChar char="§"/>
              <a:defRPr/>
            </a:pPr>
            <a:r>
              <a:rPr lang="en-US" sz="2400" b="1" dirty="0"/>
              <a:t>Double gloving also decreases surgical site infection</a:t>
            </a:r>
            <a:r>
              <a:rPr lang="en-US" sz="2400" b="1" dirty="0" smtClean="0"/>
              <a:t>.</a:t>
            </a:r>
          </a:p>
          <a:p>
            <a:pPr marL="342900" indent="-342900">
              <a:buFont typeface="Wingdings" panose="05000000000000000000" pitchFamily="2" charset="2"/>
              <a:buChar char="§"/>
              <a:defRPr/>
            </a:pPr>
            <a:endParaRPr lang="en-US" sz="2400" b="1" dirty="0"/>
          </a:p>
          <a:p>
            <a:pPr>
              <a:defRPr/>
            </a:pPr>
            <a:endParaRPr lang="en-US" sz="1400" dirty="0"/>
          </a:p>
          <a:p>
            <a:pPr>
              <a:defRPr/>
            </a:pPr>
            <a:r>
              <a:rPr lang="en-US" sz="1400" dirty="0"/>
              <a:t>* Misteli H, Weber WP, Reck S, et al. Surgical glove perforation and the risk of surgical site infection. </a:t>
            </a:r>
            <a:r>
              <a:rPr lang="en-US" sz="1400" i="1" dirty="0"/>
              <a:t>Arch Surg</a:t>
            </a:r>
            <a:r>
              <a:rPr lang="en-US" sz="1400" dirty="0"/>
              <a:t>. 2009;144(6):553-8.</a:t>
            </a:r>
          </a:p>
          <a:p>
            <a:pPr>
              <a:defRPr/>
            </a:pPr>
            <a:endParaRPr lang="en-US" dirty="0"/>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1257300" y="184926"/>
            <a:ext cx="9956800" cy="584775"/>
          </a:xfrm>
          <a:prstGeom prst="rect">
            <a:avLst/>
          </a:prstGeom>
          <a:noFill/>
        </p:spPr>
        <p:txBody>
          <a:bodyPr wrap="square" rtlCol="0">
            <a:spAutoFit/>
          </a:bodyPr>
          <a:lstStyle/>
          <a:p>
            <a:pPr algn="ctr"/>
            <a:r>
              <a:rPr lang="en-US" sz="3200" dirty="0">
                <a:solidFill>
                  <a:srgbClr val="6AA2B8"/>
                </a:solidFill>
                <a:latin typeface="Arial" panose="020B0604020202020204" pitchFamily="34" charset="0"/>
                <a:cs typeface="Arial" panose="020B0604020202020204" pitchFamily="34" charset="0"/>
              </a:rPr>
              <a:t>Punctured Gloves Linked to Higher Infection Rates*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2482667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796693" y="1293645"/>
            <a:ext cx="8880474" cy="4031873"/>
          </a:xfrm>
          <a:prstGeom prst="rect">
            <a:avLst/>
          </a:prstGeom>
          <a:noFill/>
        </p:spPr>
        <p:txBody>
          <a:bodyPr wrap="square" rtlCol="0">
            <a:spAutoFit/>
          </a:bodyPr>
          <a:lstStyle/>
          <a:p>
            <a:pPr>
              <a:defRPr/>
            </a:pPr>
            <a:r>
              <a:rPr lang="en-US" sz="3200" b="1" dirty="0"/>
              <a:t>No Touch Technique</a:t>
            </a:r>
          </a:p>
          <a:p>
            <a:pPr marL="457200" indent="-457200">
              <a:buFont typeface="Wingdings" panose="05000000000000000000" pitchFamily="2" charset="2"/>
              <a:buChar char="§"/>
              <a:defRPr/>
            </a:pPr>
            <a:r>
              <a:rPr lang="en-US" sz="3200" dirty="0"/>
              <a:t>Load suture needles using the suture pack to help mount the needle in the needle holder.</a:t>
            </a:r>
          </a:p>
          <a:p>
            <a:pPr marL="457200" indent="-457200">
              <a:buFont typeface="Wingdings" panose="05000000000000000000" pitchFamily="2" charset="2"/>
              <a:buChar char="§"/>
              <a:defRPr/>
            </a:pPr>
            <a:r>
              <a:rPr lang="en-US" sz="3200" dirty="0"/>
              <a:t>Use a one-handed or instrument-assisted suturing technique to avoid finger contact with needles.</a:t>
            </a:r>
          </a:p>
          <a:p>
            <a:pPr marL="457200" indent="-457200">
              <a:buFont typeface="Wingdings" panose="05000000000000000000" pitchFamily="2" charset="2"/>
              <a:buChar char="§"/>
              <a:defRPr/>
            </a:pPr>
            <a:r>
              <a:rPr lang="en-US" sz="3200" dirty="0"/>
              <a:t>Use “control-release” or “pop-off” needles.</a:t>
            </a:r>
          </a:p>
          <a:p>
            <a:pPr marL="457200" indent="-457200">
              <a:buFont typeface="Wingdings" panose="05000000000000000000" pitchFamily="2" charset="2"/>
              <a:buChar char="§"/>
              <a:defRPr/>
            </a:pPr>
            <a:r>
              <a:rPr lang="en-US" sz="3200" dirty="0"/>
              <a:t>Cut off the needle before tying knots.</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4" descr="needle_f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0" y="3312292"/>
            <a:ext cx="2717799" cy="23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143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95950" y="1368825"/>
            <a:ext cx="11629168" cy="4154984"/>
          </a:xfrm>
          <a:prstGeom prst="rect">
            <a:avLst/>
          </a:prstGeom>
          <a:noFill/>
        </p:spPr>
        <p:txBody>
          <a:bodyPr wrap="square" rtlCol="0">
            <a:spAutoFit/>
          </a:bodyPr>
          <a:lstStyle/>
          <a:p>
            <a:pPr marL="285750" lvl="1" indent="-457200" defTabSz="122238">
              <a:buFont typeface="Wingdings" panose="05000000000000000000" pitchFamily="2" charset="2"/>
              <a:buChar char="§"/>
              <a:defRPr/>
            </a:pPr>
            <a:r>
              <a:rPr lang="en-US" sz="2400" b="1" dirty="0"/>
              <a:t>DO NOT</a:t>
            </a:r>
            <a:r>
              <a:rPr lang="en-US" sz="2400" dirty="0"/>
              <a:t> bend, break, or re-cap contaminated needles.</a:t>
            </a:r>
          </a:p>
          <a:p>
            <a:pPr marL="285750" lvl="1" indent="-457200" defTabSz="122238">
              <a:buFont typeface="Wingdings" panose="05000000000000000000" pitchFamily="2" charset="2"/>
              <a:buChar char="§"/>
              <a:defRPr/>
            </a:pPr>
            <a:r>
              <a:rPr lang="en-US" sz="2400" dirty="0"/>
              <a:t>If re-capping is </a:t>
            </a:r>
            <a:r>
              <a:rPr lang="en-US" sz="2400" b="1" dirty="0"/>
              <a:t>absolutely</a:t>
            </a:r>
            <a:r>
              <a:rPr lang="en-US" sz="2400" dirty="0"/>
              <a:t> required, use a recapping device or  the one-handed scoop </a:t>
            </a:r>
            <a:r>
              <a:rPr lang="en-US" sz="2400" dirty="0" smtClean="0"/>
              <a:t>		   			technique</a:t>
            </a:r>
            <a:r>
              <a:rPr lang="en-US" sz="2400" dirty="0"/>
              <a:t>:</a:t>
            </a:r>
          </a:p>
          <a:p>
            <a:pPr marL="285750" lvl="1" indent="-457200" defTabSz="122238">
              <a:buFont typeface="Wingdings" panose="05000000000000000000" pitchFamily="2" charset="2"/>
              <a:buChar char="§"/>
              <a:defRPr/>
            </a:pPr>
            <a:r>
              <a:rPr lang="en-US" sz="2400" dirty="0"/>
              <a:t>One-handed scoop technique</a:t>
            </a:r>
          </a:p>
          <a:p>
            <a:pPr marL="1000125" lvl="1" indent="-457200" defTabSz="122238">
              <a:spcBef>
                <a:spcPct val="50000"/>
              </a:spcBef>
              <a:buFont typeface="Courier New" panose="02070309020205020404" pitchFamily="49" charset="0"/>
              <a:buChar char="o"/>
              <a:defRPr/>
            </a:pPr>
            <a:r>
              <a:rPr lang="en-US" dirty="0"/>
              <a:t>Place the needle cap on the table.</a:t>
            </a:r>
          </a:p>
          <a:p>
            <a:pPr marL="1000125" lvl="1" indent="-457200" defTabSz="122238">
              <a:spcBef>
                <a:spcPct val="50000"/>
              </a:spcBef>
              <a:buFont typeface="Courier New" panose="02070309020205020404" pitchFamily="49" charset="0"/>
              <a:buChar char="o"/>
              <a:defRPr/>
            </a:pPr>
            <a:r>
              <a:rPr lang="en-US" dirty="0"/>
              <a:t>Holding the syringe only, guide the needle into cap.</a:t>
            </a:r>
          </a:p>
          <a:p>
            <a:pPr marL="1000125" lvl="1" indent="-457200" defTabSz="122238">
              <a:spcBef>
                <a:spcPct val="50000"/>
              </a:spcBef>
              <a:buFont typeface="Courier New" panose="02070309020205020404" pitchFamily="49" charset="0"/>
              <a:buChar char="o"/>
              <a:defRPr/>
            </a:pPr>
            <a:r>
              <a:rPr lang="en-US" dirty="0"/>
              <a:t>Lift up the syringe so cap is sitting on the needle hub.</a:t>
            </a:r>
          </a:p>
          <a:p>
            <a:pPr marL="1000125" lvl="1" indent="-457200" defTabSz="122238">
              <a:spcBef>
                <a:spcPct val="50000"/>
              </a:spcBef>
              <a:buFont typeface="Courier New" panose="02070309020205020404" pitchFamily="49" charset="0"/>
              <a:buChar char="o"/>
              <a:defRPr/>
            </a:pPr>
            <a:r>
              <a:rPr lang="en-US" dirty="0"/>
              <a:t>Secure needle cap into place.</a:t>
            </a:r>
          </a:p>
          <a:p>
            <a:pPr marL="228600" lvl="2" defTabSz="122238">
              <a:defRPr/>
            </a:pPr>
            <a:endParaRPr lang="en-US" sz="2000" dirty="0"/>
          </a:p>
          <a:p>
            <a:pPr marL="228600" lvl="2" defTabSz="122238">
              <a:defRPr/>
            </a:pPr>
            <a:endParaRPr lang="en-US" sz="2000" dirty="0"/>
          </a:p>
          <a:p>
            <a:pPr marL="228600" lvl="2" defTabSz="122238">
              <a:defRPr/>
            </a:pPr>
            <a:endParaRPr lang="en-US" sz="2000"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11" descr="XBD9811-0279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681" y="3670300"/>
            <a:ext cx="474943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718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646331"/>
          </a:xfrm>
          <a:prstGeom prst="rect">
            <a:avLst/>
          </a:prstGeom>
          <a:noFill/>
        </p:spPr>
        <p:txBody>
          <a:bodyPr wrap="square" rtlCol="0">
            <a:spAutoFit/>
          </a:bodyPr>
          <a:lstStyle/>
          <a:p>
            <a:r>
              <a:rPr lang="en-US" sz="3600" dirty="0" smtClean="0"/>
              <a:t> </a:t>
            </a:r>
            <a:endParaRPr lang="en-US" sz="3600" dirty="0"/>
          </a:p>
        </p:txBody>
      </p:sp>
      <p:sp>
        <p:nvSpPr>
          <p:cNvPr id="7" name="TextBox 6"/>
          <p:cNvSpPr txBox="1"/>
          <p:nvPr/>
        </p:nvSpPr>
        <p:spPr>
          <a:xfrm>
            <a:off x="1168400" y="1447997"/>
            <a:ext cx="10276557" cy="2954655"/>
          </a:xfrm>
          <a:prstGeom prst="rect">
            <a:avLst/>
          </a:prstGeom>
          <a:noFill/>
        </p:spPr>
        <p:txBody>
          <a:bodyPr wrap="square" rtlCol="0">
            <a:spAutoFit/>
          </a:bodyPr>
          <a:lstStyle/>
          <a:p>
            <a:pPr marL="571500" indent="-571500">
              <a:buFont typeface="Wingdings" panose="05000000000000000000" pitchFamily="2" charset="2"/>
              <a:buChar char="§"/>
            </a:pPr>
            <a:r>
              <a:rPr lang="en-US" sz="3600" dirty="0"/>
              <a:t>High Volume - High Risk</a:t>
            </a:r>
          </a:p>
          <a:p>
            <a:pPr lvl="1">
              <a:buFont typeface="Courier New" panose="02070309020205020404" pitchFamily="49" charset="0"/>
              <a:buChar char="o"/>
            </a:pPr>
            <a:r>
              <a:rPr lang="en-US" sz="3000" dirty="0" smtClean="0"/>
              <a:t> Use </a:t>
            </a:r>
            <a:r>
              <a:rPr lang="en-US" sz="3000" dirty="0"/>
              <a:t>multiple labeled syringes instead of refilling a </a:t>
            </a:r>
            <a:r>
              <a:rPr lang="en-US" sz="3000" dirty="0" smtClean="0"/>
              <a:t>single </a:t>
            </a:r>
            <a:r>
              <a:rPr lang="en-US" sz="3000" dirty="0"/>
              <a:t>syringe that must then be </a:t>
            </a:r>
            <a:r>
              <a:rPr lang="en-US" sz="3000" dirty="0" smtClean="0"/>
              <a:t>re-capped</a:t>
            </a:r>
            <a:r>
              <a:rPr lang="en-US" sz="3000" dirty="0"/>
              <a:t>.</a:t>
            </a:r>
          </a:p>
          <a:p>
            <a:pPr lvl="1">
              <a:buFont typeface="Courier New" panose="02070309020205020404" pitchFamily="49" charset="0"/>
              <a:buChar char="o"/>
            </a:pPr>
            <a:r>
              <a:rPr lang="en-US" sz="3000" dirty="0" smtClean="0"/>
              <a:t> The </a:t>
            </a:r>
            <a:r>
              <a:rPr lang="en-US" sz="3000" dirty="0"/>
              <a:t>cost of using multiple syringes is only pennies </a:t>
            </a:r>
            <a:r>
              <a:rPr lang="en-US" sz="3000" dirty="0" smtClean="0"/>
              <a:t>compared </a:t>
            </a:r>
            <a:r>
              <a:rPr lang="en-US" sz="3000" dirty="0"/>
              <a:t>to the cost of a needlestick both literally and emotionally.  </a:t>
            </a:r>
          </a:p>
          <a:p>
            <a:pPr lvl="1">
              <a:buFont typeface="Courier New" panose="02070309020205020404" pitchFamily="49" charset="0"/>
              <a:buChar char="o"/>
            </a:pPr>
            <a:r>
              <a:rPr lang="en-US" sz="3000" dirty="0" smtClean="0"/>
              <a:t> Activate </a:t>
            </a:r>
            <a:r>
              <a:rPr lang="en-US" sz="3000" dirty="0"/>
              <a:t>the device immediately after use.</a:t>
            </a:r>
          </a:p>
        </p:txBody>
      </p:sp>
      <p:sp>
        <p:nvSpPr>
          <p:cNvPr id="8" name="TextBox 7"/>
          <p:cNvSpPr txBox="1"/>
          <p:nvPr/>
        </p:nvSpPr>
        <p:spPr>
          <a:xfrm>
            <a:off x="1784350" y="231556"/>
            <a:ext cx="8623300" cy="646331"/>
          </a:xfrm>
          <a:prstGeom prst="rect">
            <a:avLst/>
          </a:prstGeom>
          <a:noFill/>
        </p:spPr>
        <p:txBody>
          <a:bodyPr wrap="square" rtlCol="0">
            <a:spAutoFit/>
          </a:bodyPr>
          <a:lstStyle/>
          <a:p>
            <a:pPr algn="ctr"/>
            <a:r>
              <a:rPr lang="en-US" sz="3600" dirty="0">
                <a:solidFill>
                  <a:srgbClr val="6AA2B8"/>
                </a:solidFill>
                <a:cs typeface="Arial" panose="020B0604020202020204" pitchFamily="34" charset="0"/>
              </a:rPr>
              <a:t>Local Solution on the Back Table</a:t>
            </a:r>
          </a:p>
        </p:txBody>
      </p:sp>
      <p:sp>
        <p:nvSpPr>
          <p:cNvPr id="2" name="TextBox 1"/>
          <p:cNvSpPr txBox="1"/>
          <p:nvPr/>
        </p:nvSpPr>
        <p:spPr>
          <a:xfrm>
            <a:off x="295950" y="400833"/>
            <a:ext cx="2860609" cy="646331"/>
          </a:xfrm>
          <a:prstGeom prst="rect">
            <a:avLst/>
          </a:prstGeom>
          <a:noFill/>
        </p:spPr>
        <p:txBody>
          <a:bodyPr wrap="square" rtlCol="0">
            <a:spAutoFit/>
          </a:bodyPr>
          <a:lstStyle/>
          <a:p>
            <a:pPr algn="ctr"/>
            <a:endParaRPr lang="en-US" sz="3600" dirty="0">
              <a:solidFill>
                <a:srgbClr val="6AA2B8"/>
              </a:solidFill>
            </a:endParaRPr>
          </a:p>
        </p:txBody>
      </p:sp>
    </p:spTree>
    <p:extLst>
      <p:ext uri="{BB962C8B-B14F-4D97-AF65-F5344CB8AC3E}">
        <p14:creationId xmlns:p14="http://schemas.microsoft.com/office/powerpoint/2010/main" val="3338598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805325" y="1385706"/>
            <a:ext cx="9495750" cy="1077218"/>
          </a:xfrm>
          <a:prstGeom prst="rect">
            <a:avLst/>
          </a:prstGeom>
          <a:noFill/>
        </p:spPr>
        <p:txBody>
          <a:bodyPr wrap="square" rtlCol="0">
            <a:spAutoFit/>
          </a:bodyPr>
          <a:lstStyle/>
          <a:p>
            <a:pPr algn="ctr"/>
            <a:r>
              <a:rPr lang="en-US" sz="3200" dirty="0"/>
              <a:t>Keep used needles on the sterile field in a disposable puncture-resistant needle container.</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Implementation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293" y="2642815"/>
            <a:ext cx="401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89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7"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967125" y="1293645"/>
            <a:ext cx="10257750" cy="4401205"/>
          </a:xfrm>
          <a:prstGeom prst="rect">
            <a:avLst/>
          </a:prstGeom>
          <a:noFill/>
        </p:spPr>
        <p:txBody>
          <a:bodyPr wrap="square" rtlCol="0">
            <a:spAutoFit/>
          </a:bodyPr>
          <a:lstStyle/>
          <a:p>
            <a:pPr marL="285750" indent="-285750">
              <a:buFont typeface="Wingdings" panose="05000000000000000000" pitchFamily="2" charset="2"/>
              <a:buChar char="§"/>
              <a:defRPr/>
            </a:pPr>
            <a:r>
              <a:rPr lang="en-US" sz="2800" dirty="0"/>
              <a:t>Sharps containers should either be color-coded red or </a:t>
            </a:r>
            <a:r>
              <a:rPr lang="en-US" sz="2800" dirty="0" smtClean="0"/>
              <a:t>orange </a:t>
            </a:r>
            <a:r>
              <a:rPr lang="en-US" sz="2800" dirty="0"/>
              <a:t>and/or labeled with the universal </a:t>
            </a:r>
            <a:r>
              <a:rPr lang="en-US" sz="2800" dirty="0" smtClean="0"/>
              <a:t>biohazard </a:t>
            </a:r>
            <a:r>
              <a:rPr lang="en-US" sz="2800" dirty="0"/>
              <a:t>symbol and the word “biohazard.”  </a:t>
            </a:r>
          </a:p>
          <a:p>
            <a:pPr marL="285750" indent="-285750">
              <a:buFont typeface="Wingdings" panose="05000000000000000000" pitchFamily="2" charset="2"/>
              <a:buChar char="§"/>
              <a:defRPr/>
            </a:pPr>
            <a:r>
              <a:rPr lang="en-US" sz="2800" dirty="0"/>
              <a:t>Use closable, leakproof puncture resistant containers.</a:t>
            </a:r>
          </a:p>
          <a:p>
            <a:pPr marL="285750" indent="-285750">
              <a:buFont typeface="Wingdings" panose="05000000000000000000" pitchFamily="2" charset="2"/>
              <a:buChar char="§"/>
              <a:defRPr/>
            </a:pPr>
            <a:r>
              <a:rPr lang="en-US" sz="2800" dirty="0"/>
              <a:t>Place the sharps container close to the point-of-use and maintain it in an upright position either</a:t>
            </a:r>
          </a:p>
          <a:p>
            <a:pPr marL="1200150" lvl="2" indent="-285750">
              <a:buFont typeface="Courier New" panose="02070309020205020404" pitchFamily="49" charset="0"/>
              <a:buChar char="o"/>
              <a:defRPr/>
            </a:pPr>
            <a:r>
              <a:rPr lang="en-US" sz="2800" dirty="0"/>
              <a:t>wall mounted or</a:t>
            </a:r>
          </a:p>
          <a:p>
            <a:pPr marL="1200150" lvl="2" indent="-285750">
              <a:buFont typeface="Courier New" panose="02070309020205020404" pitchFamily="49" charset="0"/>
              <a:buChar char="o"/>
              <a:defRPr/>
            </a:pPr>
            <a:r>
              <a:rPr lang="en-US" sz="2800" dirty="0"/>
              <a:t>floor mounted.</a:t>
            </a:r>
          </a:p>
          <a:p>
            <a:pPr marL="285750" indent="-285750">
              <a:buFont typeface="Wingdings" panose="05000000000000000000" pitchFamily="2" charset="2"/>
              <a:buChar char="§"/>
              <a:defRPr/>
            </a:pPr>
            <a:r>
              <a:rPr lang="en-US" sz="2800" dirty="0"/>
              <a:t>Replace the container  routinely and do not allow it to </a:t>
            </a:r>
            <a:r>
              <a:rPr lang="en-US" sz="2800" dirty="0" smtClean="0"/>
              <a:t>become </a:t>
            </a:r>
            <a:r>
              <a:rPr lang="en-US" sz="2800" dirty="0"/>
              <a:t>overfull.</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Sharps Container Disposal</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1519802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88"/>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Sharps Disposal</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3" descr="in_room_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543" y="1685450"/>
            <a:ext cx="1233071" cy="123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7"/>
          <p:cNvSpPr>
            <a:spLocks noChangeShapeType="1"/>
          </p:cNvSpPr>
          <p:nvPr/>
        </p:nvSpPr>
        <p:spPr bwMode="auto">
          <a:xfrm flipH="1">
            <a:off x="2803614" y="1045543"/>
            <a:ext cx="1404434" cy="891283"/>
          </a:xfrm>
          <a:prstGeom prst="line">
            <a:avLst/>
          </a:prstGeom>
          <a:noFill/>
          <a:ln w="603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Text Box 6"/>
          <p:cNvSpPr txBox="1">
            <a:spLocks noChangeArrowheads="1"/>
          </p:cNvSpPr>
          <p:nvPr/>
        </p:nvSpPr>
        <p:spPr bwMode="auto">
          <a:xfrm>
            <a:off x="1021266" y="2982847"/>
            <a:ext cx="4648200" cy="2770188"/>
          </a:xfrm>
          <a:prstGeom prst="rect">
            <a:avLst/>
          </a:prstGeom>
          <a:solidFill>
            <a:schemeClr val="bg1"/>
          </a:solidFill>
          <a:ln w="9525">
            <a:solidFill>
              <a:srgbClr val="FF33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u="sng" dirty="0"/>
              <a:t>Reusable sharps containers</a:t>
            </a:r>
          </a:p>
          <a:p>
            <a:pPr eaLnBrk="1" hangingPunct="1">
              <a:spcBef>
                <a:spcPct val="50000"/>
              </a:spcBef>
              <a:buFontTx/>
              <a:buNone/>
            </a:pPr>
            <a:r>
              <a:rPr lang="en-US" sz="2000" b="1" dirty="0"/>
              <a:t>Goal: to reduce landfill waste</a:t>
            </a:r>
          </a:p>
          <a:p>
            <a:pPr eaLnBrk="1" hangingPunct="1">
              <a:spcBef>
                <a:spcPct val="50000"/>
              </a:spcBef>
              <a:buFontTx/>
              <a:buChar char="•"/>
            </a:pPr>
            <a:r>
              <a:rPr lang="en-US" sz="1800" dirty="0"/>
              <a:t> </a:t>
            </a:r>
            <a:r>
              <a:rPr lang="en-US" sz="2000" dirty="0"/>
              <a:t>Outside contractor </a:t>
            </a:r>
          </a:p>
          <a:p>
            <a:pPr lvl="1" eaLnBrk="1" hangingPunct="1">
              <a:spcBef>
                <a:spcPct val="50000"/>
              </a:spcBef>
              <a:buFontTx/>
              <a:buChar char="•"/>
            </a:pPr>
            <a:r>
              <a:rPr lang="en-US" sz="2000" dirty="0"/>
              <a:t>removes contaminated sharps, </a:t>
            </a:r>
          </a:p>
          <a:p>
            <a:pPr lvl="1" eaLnBrk="1" hangingPunct="1">
              <a:spcBef>
                <a:spcPct val="50000"/>
              </a:spcBef>
              <a:buFontTx/>
              <a:buChar char="•"/>
            </a:pPr>
            <a:r>
              <a:rPr lang="en-US" sz="2000" dirty="0"/>
              <a:t>cleans container, and </a:t>
            </a:r>
          </a:p>
          <a:p>
            <a:pPr lvl="1" eaLnBrk="1" hangingPunct="1">
              <a:spcBef>
                <a:spcPct val="50000"/>
              </a:spcBef>
              <a:buFontTx/>
              <a:buChar char="•"/>
            </a:pPr>
            <a:r>
              <a:rPr lang="en-US" sz="2000" dirty="0"/>
              <a:t>returns it. </a:t>
            </a:r>
          </a:p>
        </p:txBody>
      </p:sp>
      <p:sp>
        <p:nvSpPr>
          <p:cNvPr id="15" name="Text Box 5"/>
          <p:cNvSpPr txBox="1">
            <a:spLocks noChangeArrowheads="1"/>
          </p:cNvSpPr>
          <p:nvPr/>
        </p:nvSpPr>
        <p:spPr bwMode="auto">
          <a:xfrm>
            <a:off x="6027506" y="1077738"/>
            <a:ext cx="4114800" cy="2154238"/>
          </a:xfrm>
          <a:prstGeom prst="rect">
            <a:avLst/>
          </a:prstGeom>
          <a:solidFill>
            <a:schemeClr val="bg1"/>
          </a:solidFill>
          <a:ln w="9525">
            <a:solidFill>
              <a:srgbClr val="FF33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u="sng" dirty="0"/>
              <a:t>Safety sharps containers</a:t>
            </a:r>
          </a:p>
          <a:p>
            <a:pPr eaLnBrk="1" hangingPunct="1">
              <a:spcBef>
                <a:spcPct val="50000"/>
              </a:spcBef>
              <a:buFontTx/>
              <a:buNone/>
            </a:pPr>
            <a:r>
              <a:rPr lang="en-US" sz="2000" b="1" dirty="0"/>
              <a:t>Goal: to prevent needlesticks</a:t>
            </a:r>
          </a:p>
          <a:p>
            <a:pPr eaLnBrk="1" hangingPunct="1">
              <a:spcBef>
                <a:spcPct val="50000"/>
              </a:spcBef>
              <a:buFontTx/>
              <a:buChar char="•"/>
            </a:pPr>
            <a:r>
              <a:rPr lang="en-US" sz="2000" dirty="0"/>
              <a:t> Counter-balanced drop</a:t>
            </a:r>
          </a:p>
          <a:p>
            <a:pPr eaLnBrk="1" hangingPunct="1">
              <a:spcBef>
                <a:spcPct val="50000"/>
              </a:spcBef>
              <a:buFontTx/>
              <a:buChar char="•"/>
            </a:pPr>
            <a:r>
              <a:rPr lang="en-US" sz="2000" dirty="0"/>
              <a:t> Automatically closes at ¾ full 	prevents overfilling</a:t>
            </a:r>
          </a:p>
        </p:txBody>
      </p:sp>
      <p:pic>
        <p:nvPicPr>
          <p:cNvPr id="16" name="Picture 4" descr="Sharps Contai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132" y="3298648"/>
            <a:ext cx="3007268" cy="228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8"/>
          <p:cNvSpPr>
            <a:spLocks noChangeShapeType="1"/>
          </p:cNvSpPr>
          <p:nvPr/>
        </p:nvSpPr>
        <p:spPr bwMode="auto">
          <a:xfrm>
            <a:off x="5816600" y="4229100"/>
            <a:ext cx="2057400" cy="0"/>
          </a:xfrm>
          <a:prstGeom prst="line">
            <a:avLst/>
          </a:prstGeom>
          <a:noFill/>
          <a:ln w="603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7521990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071668" y="1494263"/>
            <a:ext cx="10524450" cy="3539430"/>
          </a:xfrm>
          <a:prstGeom prst="rect">
            <a:avLst/>
          </a:prstGeom>
          <a:noFill/>
        </p:spPr>
        <p:txBody>
          <a:bodyPr wrap="square" rtlCol="0">
            <a:spAutoFit/>
          </a:bodyPr>
          <a:lstStyle/>
          <a:p>
            <a:pPr marL="285750" indent="-285750">
              <a:buFont typeface="Wingdings" panose="05000000000000000000" pitchFamily="2" charset="2"/>
              <a:buChar char="§"/>
            </a:pPr>
            <a:r>
              <a:rPr lang="en-US" sz="2800" dirty="0"/>
              <a:t>Knife blades and suture needles left on instruments </a:t>
            </a:r>
            <a:r>
              <a:rPr lang="en-US" sz="2800" dirty="0" smtClean="0"/>
              <a:t>that </a:t>
            </a:r>
            <a:r>
              <a:rPr lang="en-US" sz="2800" dirty="0"/>
              <a:t>are  returned to sterile processing have the </a:t>
            </a:r>
            <a:r>
              <a:rPr lang="en-US" sz="2800" dirty="0" smtClean="0"/>
              <a:t>potential </a:t>
            </a:r>
            <a:r>
              <a:rPr lang="en-US" sz="2800" dirty="0"/>
              <a:t>to injure a sterile processing </a:t>
            </a:r>
            <a:r>
              <a:rPr lang="en-US" sz="2800" dirty="0" smtClean="0"/>
              <a:t>team member.</a:t>
            </a:r>
          </a:p>
          <a:p>
            <a:pPr marL="285750" indent="-285750">
              <a:buFont typeface="Wingdings" panose="05000000000000000000" pitchFamily="2" charset="2"/>
              <a:buChar char="§"/>
            </a:pPr>
            <a:endParaRPr lang="en-US" sz="2800" dirty="0"/>
          </a:p>
          <a:p>
            <a:pPr marL="285750" indent="-285750">
              <a:buFont typeface="Wingdings" panose="05000000000000000000" pitchFamily="2" charset="2"/>
              <a:buChar char="§"/>
            </a:pPr>
            <a:r>
              <a:rPr lang="en-US" sz="2800" dirty="0"/>
              <a:t>Sharps not accounted for at the end of the case </a:t>
            </a:r>
            <a:r>
              <a:rPr lang="en-US" sz="2800" dirty="0" smtClean="0"/>
              <a:t>may be </a:t>
            </a:r>
            <a:r>
              <a:rPr lang="en-US" sz="2800" dirty="0"/>
              <a:t>discarded in the garbage or fall on the floor, </a:t>
            </a:r>
            <a:r>
              <a:rPr lang="en-US" sz="2800" dirty="0" smtClean="0"/>
              <a:t>and </a:t>
            </a:r>
            <a:r>
              <a:rPr lang="en-US" sz="2800" dirty="0"/>
              <a:t>have the potential to injure an </a:t>
            </a:r>
            <a:r>
              <a:rPr lang="en-US" sz="2800" dirty="0" smtClean="0"/>
              <a:t>environmental </a:t>
            </a:r>
            <a:r>
              <a:rPr lang="en-US" sz="2800" dirty="0"/>
              <a:t>services </a:t>
            </a:r>
            <a:r>
              <a:rPr lang="en-US" sz="2800" dirty="0" smtClean="0"/>
              <a:t>team </a:t>
            </a:r>
            <a:r>
              <a:rPr lang="en-US" sz="2800" dirty="0"/>
              <a:t>member. </a:t>
            </a:r>
          </a:p>
          <a:p>
            <a:endParaRPr lang="en-US" sz="2800"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Improper Sharps Disposal</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10238470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930400" y="1459230"/>
            <a:ext cx="8382000" cy="3939540"/>
          </a:xfrm>
          <a:prstGeom prst="rect">
            <a:avLst/>
          </a:prstGeom>
          <a:noFill/>
        </p:spPr>
        <p:txBody>
          <a:bodyPr wrap="square" rtlCol="0">
            <a:spAutoFit/>
          </a:bodyPr>
          <a:lstStyle/>
          <a:p>
            <a:pPr marL="457200" indent="-457200">
              <a:buFont typeface="Wingdings" panose="05000000000000000000" pitchFamily="2" charset="2"/>
              <a:buChar char="§"/>
            </a:pPr>
            <a:r>
              <a:rPr lang="en-US" sz="2800" dirty="0"/>
              <a:t>CDC Recommended work practices simplified:  </a:t>
            </a:r>
          </a:p>
          <a:p>
            <a:pPr marL="742950" lvl="1" indent="-285750">
              <a:buFont typeface="Wingdings" panose="05000000000000000000" pitchFamily="2" charset="2"/>
              <a:buChar char="§"/>
            </a:pPr>
            <a:r>
              <a:rPr lang="en-US" dirty="0"/>
              <a:t>be prepared, </a:t>
            </a:r>
          </a:p>
          <a:p>
            <a:pPr marL="742950" lvl="1" indent="-285750">
              <a:buFont typeface="Wingdings" panose="05000000000000000000" pitchFamily="2" charset="2"/>
              <a:buChar char="§"/>
            </a:pPr>
            <a:r>
              <a:rPr lang="en-US" dirty="0"/>
              <a:t>be aware, and</a:t>
            </a:r>
          </a:p>
          <a:p>
            <a:pPr marL="742950" lvl="1" indent="-285750">
              <a:buFont typeface="Wingdings" panose="05000000000000000000" pitchFamily="2" charset="2"/>
              <a:buChar char="§"/>
            </a:pPr>
            <a:r>
              <a:rPr lang="en-US" dirty="0"/>
              <a:t>dispose with care.</a:t>
            </a:r>
          </a:p>
          <a:p>
            <a:pPr marL="457200" indent="-457200">
              <a:buFont typeface="Wingdings" panose="05000000000000000000" pitchFamily="2" charset="2"/>
              <a:buChar char="§"/>
            </a:pPr>
            <a:r>
              <a:rPr lang="en-US" sz="2800" dirty="0"/>
              <a:t>Observe regulations.</a:t>
            </a:r>
          </a:p>
          <a:p>
            <a:pPr marL="457200" indent="-457200">
              <a:buFont typeface="Wingdings" panose="05000000000000000000" pitchFamily="2" charset="2"/>
              <a:buChar char="§"/>
            </a:pPr>
            <a:r>
              <a:rPr lang="en-US" sz="2800" dirty="0"/>
              <a:t>Actively participate in safety conversion.</a:t>
            </a:r>
          </a:p>
          <a:p>
            <a:pPr marL="457200" indent="-457200">
              <a:buFont typeface="Wingdings" panose="05000000000000000000" pitchFamily="2" charset="2"/>
              <a:buChar char="§"/>
            </a:pPr>
            <a:r>
              <a:rPr lang="en-US" sz="2800" dirty="0"/>
              <a:t>Practice using safety devices.</a:t>
            </a:r>
          </a:p>
          <a:p>
            <a:pPr marL="457200" indent="-457200">
              <a:buFont typeface="Wingdings" panose="05000000000000000000" pitchFamily="2" charset="2"/>
              <a:buChar char="§"/>
            </a:pPr>
            <a:r>
              <a:rPr lang="en-US" sz="2800" dirty="0"/>
              <a:t>Use safety devices.</a:t>
            </a:r>
          </a:p>
          <a:p>
            <a:pPr marL="457200" indent="-457200">
              <a:buFont typeface="Wingdings" panose="05000000000000000000" pitchFamily="2" charset="2"/>
              <a:buChar char="§"/>
            </a:pPr>
            <a:r>
              <a:rPr lang="en-US" sz="2800" dirty="0"/>
              <a:t>Prevent hollow-bore injuries.</a:t>
            </a:r>
          </a:p>
          <a:p>
            <a:pPr>
              <a:buFontTx/>
              <a:buChar char="•"/>
            </a:pPr>
            <a:endParaRPr lang="en-US" sz="2800"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Worker Responsibilities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867625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202876"/>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548454" y="1233816"/>
            <a:ext cx="9894246" cy="3785652"/>
          </a:xfrm>
          <a:prstGeom prst="rect">
            <a:avLst/>
          </a:prstGeom>
          <a:noFill/>
        </p:spPr>
        <p:txBody>
          <a:bodyPr wrap="square" rtlCol="0">
            <a:spAutoFit/>
          </a:bodyPr>
          <a:lstStyle/>
          <a:p>
            <a:pPr marL="457200" indent="-457200">
              <a:buFont typeface="Wingdings" panose="05000000000000000000" pitchFamily="2" charset="2"/>
              <a:buChar char="§"/>
              <a:defRPr/>
            </a:pPr>
            <a:r>
              <a:rPr lang="en-US" sz="3000" dirty="0"/>
              <a:t>Comply with methods available to protect yourself.</a:t>
            </a:r>
          </a:p>
          <a:p>
            <a:pPr marL="457200" indent="-457200">
              <a:buFont typeface="Wingdings" panose="05000000000000000000" pitchFamily="2" charset="2"/>
              <a:buChar char="§"/>
              <a:defRPr/>
            </a:pPr>
            <a:r>
              <a:rPr lang="en-US" sz="3000" dirty="0"/>
              <a:t>Use personal protective equipment </a:t>
            </a:r>
            <a:r>
              <a:rPr lang="en-US" sz="3000" dirty="0" smtClean="0"/>
              <a:t>(i.e., </a:t>
            </a:r>
            <a:r>
              <a:rPr lang="en-US" sz="3000" dirty="0"/>
              <a:t>surgical mask, eye protection, double gloving, fluid-resistant gown).</a:t>
            </a:r>
          </a:p>
          <a:p>
            <a:pPr marL="457200" indent="-457200">
              <a:buFont typeface="Wingdings" panose="05000000000000000000" pitchFamily="2" charset="2"/>
              <a:buChar char="§"/>
              <a:defRPr/>
            </a:pPr>
            <a:r>
              <a:rPr lang="en-US" sz="3000" dirty="0"/>
              <a:t>Use appropriate sharps containers.</a:t>
            </a:r>
          </a:p>
          <a:p>
            <a:pPr marL="457200" indent="-457200">
              <a:buFont typeface="Wingdings" panose="05000000000000000000" pitchFamily="2" charset="2"/>
              <a:buChar char="§"/>
              <a:defRPr/>
            </a:pPr>
            <a:r>
              <a:rPr lang="en-US" sz="3000" dirty="0"/>
              <a:t>Participate in education and follow recommendations.</a:t>
            </a:r>
          </a:p>
          <a:p>
            <a:pPr marL="457200" indent="-457200">
              <a:buFont typeface="Wingdings" panose="05000000000000000000" pitchFamily="2" charset="2"/>
              <a:buChar char="§"/>
              <a:defRPr/>
            </a:pPr>
            <a:r>
              <a:rPr lang="en-US" sz="3000" dirty="0"/>
              <a:t>Support others to follow the recommendations.</a:t>
            </a:r>
          </a:p>
          <a:p>
            <a:pPr marL="457200" indent="-457200">
              <a:buFont typeface="Wingdings" panose="05000000000000000000" pitchFamily="2" charset="2"/>
              <a:buChar char="§"/>
              <a:defRPr/>
            </a:pPr>
            <a:r>
              <a:rPr lang="en-US" sz="3000" dirty="0"/>
              <a:t>Follow your exposure control policy.</a:t>
            </a:r>
          </a:p>
          <a:p>
            <a:pPr marL="457200" indent="-457200">
              <a:buFont typeface="Wingdings" panose="05000000000000000000" pitchFamily="2" charset="2"/>
              <a:buChar char="§"/>
              <a:defRPr/>
            </a:pPr>
            <a:r>
              <a:rPr lang="en-US" sz="3000" dirty="0"/>
              <a:t>Report exposures.</a:t>
            </a:r>
          </a:p>
        </p:txBody>
      </p:sp>
      <p:sp>
        <p:nvSpPr>
          <p:cNvPr id="8" name="TextBox 7"/>
          <p:cNvSpPr txBox="1"/>
          <p:nvPr/>
        </p:nvSpPr>
        <p:spPr>
          <a:xfrm>
            <a:off x="2667000" y="107154"/>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Worker Responsibilities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2683205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1079500" y="184926"/>
            <a:ext cx="104775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Transmission of Bloodborne Pathogens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9" name="Rectangle 3"/>
          <p:cNvSpPr>
            <a:spLocks noGrp="1" noChangeArrowheads="1"/>
          </p:cNvSpPr>
          <p:nvPr>
            <p:ph idx="1"/>
          </p:nvPr>
        </p:nvSpPr>
        <p:spPr>
          <a:xfrm>
            <a:off x="457200" y="1447800"/>
            <a:ext cx="11366500" cy="1612900"/>
          </a:xfrm>
        </p:spPr>
        <p:txBody>
          <a:bodyPr rtlCol="0">
            <a:normAutofit lnSpcReduction="10000"/>
          </a:bodyPr>
          <a:lstStyle/>
          <a:p>
            <a:pPr eaLnBrk="1" fontAlgn="auto" hangingPunct="1">
              <a:spcAft>
                <a:spcPts val="0"/>
              </a:spcAft>
              <a:buFont typeface="Wingdings" panose="05000000000000000000" pitchFamily="2" charset="2"/>
              <a:buChar char="§"/>
              <a:defRPr/>
            </a:pPr>
            <a:r>
              <a:rPr lang="en-US" sz="2000" dirty="0" smtClean="0"/>
              <a:t>Blood and body fluids</a:t>
            </a:r>
          </a:p>
          <a:p>
            <a:pPr marL="457200" lvl="1" indent="0" eaLnBrk="1" fontAlgn="auto" hangingPunct="1">
              <a:spcAft>
                <a:spcPts val="0"/>
              </a:spcAft>
              <a:buNone/>
              <a:defRPr/>
            </a:pPr>
            <a:r>
              <a:rPr lang="en-US" sz="2000" dirty="0" smtClean="0"/>
              <a:t>from accidents, illnesses, medical procedures, research samples, or handling medical waste</a:t>
            </a:r>
          </a:p>
          <a:p>
            <a:pPr eaLnBrk="1" fontAlgn="auto" hangingPunct="1">
              <a:spcAft>
                <a:spcPts val="0"/>
              </a:spcAft>
              <a:buFont typeface="Wingdings" panose="05000000000000000000" pitchFamily="2" charset="2"/>
              <a:buChar char="§"/>
              <a:defRPr/>
            </a:pPr>
            <a:r>
              <a:rPr lang="en-US" sz="2000" dirty="0" smtClean="0"/>
              <a:t> Disease transmission</a:t>
            </a:r>
          </a:p>
          <a:p>
            <a:pPr marL="457200" lvl="1" indent="0" eaLnBrk="1" fontAlgn="auto" hangingPunct="1">
              <a:spcAft>
                <a:spcPts val="0"/>
              </a:spcAft>
              <a:buNone/>
              <a:defRPr/>
            </a:pPr>
            <a:r>
              <a:rPr lang="en-US" sz="2000" dirty="0" smtClean="0"/>
              <a:t>through cuts, punctures, contact with broken skin, or contact with mucous membranes</a:t>
            </a:r>
            <a:br>
              <a:rPr lang="en-US" sz="2000" dirty="0" smtClean="0"/>
            </a:br>
            <a:endParaRPr lang="en-US" sz="2000" dirty="0" smtClean="0"/>
          </a:p>
        </p:txBody>
      </p:sp>
      <p:sp>
        <p:nvSpPr>
          <p:cNvPr id="10" name="Text Box 4"/>
          <p:cNvSpPr txBox="1">
            <a:spLocks noChangeArrowheads="1"/>
          </p:cNvSpPr>
          <p:nvPr/>
        </p:nvSpPr>
        <p:spPr bwMode="auto">
          <a:xfrm>
            <a:off x="1219200" y="3321778"/>
            <a:ext cx="9017000" cy="2078038"/>
          </a:xfrm>
          <a:prstGeom prst="rect">
            <a:avLst/>
          </a:prstGeom>
          <a:solidFill>
            <a:schemeClr val="accent6">
              <a:lumMod val="40000"/>
              <a:lumOff val="60000"/>
            </a:schemeClr>
          </a:solidFill>
          <a:ln w="9525">
            <a:solidFill>
              <a:schemeClr val="tx1"/>
            </a:solidFill>
            <a:miter lim="800000"/>
            <a:headEnd/>
            <a:tailEnd/>
          </a:ln>
        </p:spPr>
        <p:txBody>
          <a:bodyPr wrap="square">
            <a:spAutoFit/>
          </a:bodyPr>
          <a:lstStyle/>
          <a:p>
            <a:pPr algn="ctr" eaLnBrk="1" fontAlgn="auto" hangingPunct="1">
              <a:spcBef>
                <a:spcPct val="50000"/>
              </a:spcBef>
              <a:spcAft>
                <a:spcPts val="0"/>
              </a:spcAft>
              <a:defRPr/>
            </a:pPr>
            <a:r>
              <a:rPr lang="en-US" sz="2400" b="1" u="sng" dirty="0" smtClean="0">
                <a:latin typeface="+mn-lt"/>
              </a:rPr>
              <a:t>Bloodborne </a:t>
            </a:r>
            <a:r>
              <a:rPr lang="en-US" sz="2400" b="1" u="sng" dirty="0">
                <a:latin typeface="+mn-lt"/>
              </a:rPr>
              <a:t>Pathogen	     Prevalence*</a:t>
            </a:r>
          </a:p>
          <a:p>
            <a:pPr eaLnBrk="1" fontAlgn="auto" hangingPunct="1">
              <a:spcBef>
                <a:spcPct val="50000"/>
              </a:spcBef>
              <a:spcAft>
                <a:spcPts val="0"/>
              </a:spcAft>
              <a:defRPr/>
            </a:pPr>
            <a:r>
              <a:rPr lang="en-US" b="1" dirty="0">
                <a:latin typeface="+mn-lt"/>
              </a:rPr>
              <a:t>	</a:t>
            </a:r>
            <a:r>
              <a:rPr lang="en-US" b="1" dirty="0" smtClean="0">
                <a:latin typeface="+mn-lt"/>
              </a:rPr>
              <a:t>	Hepatitis </a:t>
            </a:r>
            <a:r>
              <a:rPr lang="en-US" b="1" dirty="0">
                <a:latin typeface="+mn-lt"/>
              </a:rPr>
              <a:t>B			      </a:t>
            </a:r>
            <a:r>
              <a:rPr lang="en-US" b="1" dirty="0" smtClean="0">
                <a:latin typeface="+mn-lt"/>
              </a:rPr>
              <a:t>1 </a:t>
            </a:r>
            <a:r>
              <a:rPr lang="en-US" b="1" dirty="0">
                <a:latin typeface="+mn-lt"/>
              </a:rPr>
              <a:t>in 20    </a:t>
            </a:r>
          </a:p>
          <a:p>
            <a:pPr eaLnBrk="1" fontAlgn="auto" hangingPunct="1">
              <a:spcBef>
                <a:spcPct val="50000"/>
              </a:spcBef>
              <a:spcAft>
                <a:spcPts val="0"/>
              </a:spcAft>
              <a:defRPr/>
            </a:pPr>
            <a:r>
              <a:rPr lang="en-US" b="1" dirty="0">
                <a:latin typeface="+mn-lt"/>
              </a:rPr>
              <a:t>	</a:t>
            </a:r>
            <a:r>
              <a:rPr lang="en-US" b="1" dirty="0" smtClean="0">
                <a:latin typeface="+mn-lt"/>
              </a:rPr>
              <a:t>	Hepatitis </a:t>
            </a:r>
            <a:r>
              <a:rPr lang="en-US" b="1" dirty="0">
                <a:latin typeface="+mn-lt"/>
              </a:rPr>
              <a:t>C			      </a:t>
            </a:r>
            <a:r>
              <a:rPr lang="en-US" b="1" dirty="0" smtClean="0">
                <a:latin typeface="+mn-lt"/>
              </a:rPr>
              <a:t>1 </a:t>
            </a:r>
            <a:r>
              <a:rPr lang="en-US" b="1" dirty="0">
                <a:latin typeface="+mn-lt"/>
              </a:rPr>
              <a:t>in 50</a:t>
            </a:r>
          </a:p>
          <a:p>
            <a:pPr eaLnBrk="1" fontAlgn="auto" hangingPunct="1">
              <a:spcBef>
                <a:spcPct val="50000"/>
              </a:spcBef>
              <a:spcAft>
                <a:spcPts val="0"/>
              </a:spcAft>
              <a:defRPr/>
            </a:pPr>
            <a:r>
              <a:rPr lang="en-US" b="1" dirty="0">
                <a:latin typeface="+mn-lt"/>
              </a:rPr>
              <a:t>	</a:t>
            </a:r>
            <a:r>
              <a:rPr lang="en-US" b="1" dirty="0" smtClean="0">
                <a:latin typeface="+mn-lt"/>
              </a:rPr>
              <a:t>	HIV</a:t>
            </a:r>
            <a:r>
              <a:rPr lang="en-US" b="1" dirty="0">
                <a:latin typeface="+mn-lt"/>
              </a:rPr>
              <a:t>				      </a:t>
            </a:r>
            <a:r>
              <a:rPr lang="en-US" b="1" dirty="0" smtClean="0">
                <a:latin typeface="+mn-lt"/>
              </a:rPr>
              <a:t>1 </a:t>
            </a:r>
            <a:r>
              <a:rPr lang="en-US" b="1" dirty="0">
                <a:latin typeface="+mn-lt"/>
              </a:rPr>
              <a:t>in 250</a:t>
            </a:r>
          </a:p>
          <a:p>
            <a:pPr algn="ctr" eaLnBrk="1" fontAlgn="auto" hangingPunct="1">
              <a:spcBef>
                <a:spcPct val="50000"/>
              </a:spcBef>
              <a:spcAft>
                <a:spcPts val="0"/>
              </a:spcAft>
              <a:defRPr/>
            </a:pPr>
            <a:r>
              <a:rPr lang="en-US" sz="1600" b="1" i="1" dirty="0">
                <a:latin typeface="+mn-lt"/>
              </a:rPr>
              <a:t>* </a:t>
            </a:r>
            <a:r>
              <a:rPr lang="en-US" sz="1600" i="1" dirty="0">
                <a:latin typeface="+mn-lt"/>
              </a:rPr>
              <a:t>Prevalence in an average population, prevalence is higher for at risk populations</a:t>
            </a:r>
          </a:p>
        </p:txBody>
      </p:sp>
    </p:spTree>
    <p:extLst>
      <p:ext uri="{BB962C8B-B14F-4D97-AF65-F5344CB8AC3E}">
        <p14:creationId xmlns:p14="http://schemas.microsoft.com/office/powerpoint/2010/main" val="3678842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468775" y="1217461"/>
            <a:ext cx="9254450" cy="4462760"/>
          </a:xfrm>
          <a:prstGeom prst="rect">
            <a:avLst/>
          </a:prstGeom>
          <a:noFill/>
        </p:spPr>
        <p:txBody>
          <a:bodyPr wrap="square" rtlCol="0">
            <a:spAutoFit/>
          </a:bodyPr>
          <a:lstStyle/>
          <a:p>
            <a:r>
              <a:rPr lang="en-US" sz="3200" dirty="0"/>
              <a:t>Reporting Exposures</a:t>
            </a:r>
          </a:p>
          <a:p>
            <a:pPr marL="914400" lvl="1" indent="-457200">
              <a:buFont typeface="Wingdings" panose="05000000000000000000" pitchFamily="2" charset="2"/>
              <a:buChar char="§"/>
            </a:pPr>
            <a:r>
              <a:rPr lang="en-US" sz="2800" dirty="0"/>
              <a:t>Employers are required by OSHA to document all staff member exposures to blood or body fluids anonymously.</a:t>
            </a:r>
          </a:p>
          <a:p>
            <a:pPr marL="1371600" lvl="2" indent="-457200">
              <a:buFont typeface="Courier New" panose="02070309020205020404" pitchFamily="49" charset="0"/>
              <a:buChar char="o"/>
            </a:pPr>
            <a:r>
              <a:rPr lang="en-US" sz="2800" dirty="0"/>
              <a:t>OSHA 300 Log	</a:t>
            </a:r>
          </a:p>
          <a:p>
            <a:pPr marL="1371600" lvl="2" indent="-457200">
              <a:buFont typeface="Courier New" panose="02070309020205020404" pitchFamily="49" charset="0"/>
              <a:buChar char="o"/>
            </a:pPr>
            <a:r>
              <a:rPr lang="en-US" sz="2800" dirty="0"/>
              <a:t>Sharps Injury Log</a:t>
            </a:r>
          </a:p>
          <a:p>
            <a:pPr marL="1828800" lvl="3" indent="-457200">
              <a:buFont typeface="Arial" panose="020B0604020202020204" pitchFamily="34" charset="0"/>
              <a:buChar char="•"/>
            </a:pPr>
            <a:r>
              <a:rPr lang="en-US" sz="2800" dirty="0"/>
              <a:t>Location, job title, description of incident, and type and brand of sharp involved</a:t>
            </a:r>
          </a:p>
          <a:p>
            <a:pPr marL="914400" lvl="1" indent="-457200">
              <a:buFont typeface="Wingdings" panose="05000000000000000000" pitchFamily="2" charset="2"/>
              <a:buChar char="§"/>
            </a:pPr>
            <a:r>
              <a:rPr lang="en-US" sz="2800" dirty="0"/>
              <a:t>Source testing, risk analysis, and post-exposure prophylaxis </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Employer Responsibilities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2603624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75"/>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912150" y="1472873"/>
            <a:ext cx="6037943" cy="3539430"/>
          </a:xfrm>
          <a:prstGeom prst="rect">
            <a:avLst/>
          </a:prstGeom>
          <a:noFill/>
        </p:spPr>
        <p:txBody>
          <a:bodyPr wrap="square" rtlCol="0">
            <a:spAutoFit/>
          </a:bodyPr>
          <a:lstStyle/>
          <a:p>
            <a:pPr marL="457200" indent="-457200">
              <a:buFont typeface="Wingdings" panose="05000000000000000000" pitchFamily="2" charset="2"/>
              <a:buChar char="§"/>
            </a:pPr>
            <a:r>
              <a:rPr lang="en-US" sz="3200" dirty="0"/>
              <a:t>Comply with regulations.</a:t>
            </a:r>
          </a:p>
          <a:p>
            <a:pPr marL="457200" indent="-457200">
              <a:buFont typeface="Wingdings" panose="05000000000000000000" pitchFamily="2" charset="2"/>
              <a:buChar char="§"/>
            </a:pPr>
            <a:r>
              <a:rPr lang="en-US" sz="3200" dirty="0"/>
              <a:t>Create a safety-oriented culture.</a:t>
            </a:r>
          </a:p>
          <a:p>
            <a:pPr marL="457200" indent="-457200">
              <a:buFont typeface="Wingdings" panose="05000000000000000000" pitchFamily="2" charset="2"/>
              <a:buChar char="§"/>
            </a:pPr>
            <a:r>
              <a:rPr lang="en-US" sz="3200" dirty="0"/>
              <a:t>Encourage reporting.</a:t>
            </a:r>
          </a:p>
          <a:p>
            <a:pPr marL="457200" indent="-457200">
              <a:buFont typeface="Wingdings" panose="05000000000000000000" pitchFamily="2" charset="2"/>
              <a:buChar char="§"/>
            </a:pPr>
            <a:r>
              <a:rPr lang="en-US" sz="3200" dirty="0"/>
              <a:t>Analyze data.</a:t>
            </a:r>
          </a:p>
          <a:p>
            <a:pPr marL="457200" indent="-457200">
              <a:buFont typeface="Wingdings" panose="05000000000000000000" pitchFamily="2" charset="2"/>
              <a:buChar char="§"/>
            </a:pPr>
            <a:r>
              <a:rPr lang="en-US" sz="3200" dirty="0"/>
              <a:t>Provide training.</a:t>
            </a:r>
          </a:p>
          <a:p>
            <a:pPr marL="457200" indent="-457200">
              <a:buFont typeface="Wingdings" panose="05000000000000000000" pitchFamily="2" charset="2"/>
              <a:buChar char="§"/>
            </a:pPr>
            <a:r>
              <a:rPr lang="en-US" sz="3200" dirty="0"/>
              <a:t>Evaluate devices.</a:t>
            </a:r>
          </a:p>
          <a:p>
            <a:pPr marL="457200" indent="-457200">
              <a:buFont typeface="Wingdings" panose="05000000000000000000" pitchFamily="2" charset="2"/>
              <a:buChar char="§"/>
            </a:pPr>
            <a:r>
              <a:rPr lang="en-US" sz="3200" dirty="0"/>
              <a:t>Establish safe staffing patterns.</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Employer Responsibilities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27764279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281354" y="1329983"/>
            <a:ext cx="8559800" cy="4031873"/>
          </a:xfrm>
          <a:prstGeom prst="rect">
            <a:avLst/>
          </a:prstGeom>
          <a:noFill/>
        </p:spPr>
        <p:txBody>
          <a:bodyPr wrap="square" rtlCol="0">
            <a:spAutoFit/>
          </a:bodyPr>
          <a:lstStyle/>
          <a:p>
            <a:pPr marL="457200" indent="-457200">
              <a:buFont typeface="Wingdings" panose="05000000000000000000" pitchFamily="2" charset="2"/>
              <a:buChar char="§"/>
            </a:pPr>
            <a:r>
              <a:rPr lang="en-US" sz="3200" dirty="0"/>
              <a:t>Psychosocial and organizational factors</a:t>
            </a:r>
          </a:p>
          <a:p>
            <a:pPr marL="457200" indent="-457200">
              <a:buFont typeface="Wingdings" panose="05000000000000000000" pitchFamily="2" charset="2"/>
              <a:buChar char="§"/>
            </a:pPr>
            <a:r>
              <a:rPr lang="en-US" sz="3200" dirty="0"/>
              <a:t>Attitude and resistance to change</a:t>
            </a:r>
          </a:p>
          <a:p>
            <a:pPr marL="457200" indent="-457200">
              <a:buFont typeface="Wingdings" panose="05000000000000000000" pitchFamily="2" charset="2"/>
              <a:buChar char="§"/>
            </a:pPr>
            <a:r>
              <a:rPr lang="en-US" sz="3200" dirty="0"/>
              <a:t>Shortcomings associated with safety devices</a:t>
            </a:r>
          </a:p>
          <a:p>
            <a:pPr marL="457200" indent="-457200">
              <a:buFont typeface="Wingdings" panose="05000000000000000000" pitchFamily="2" charset="2"/>
              <a:buChar char="§"/>
            </a:pPr>
            <a:r>
              <a:rPr lang="en-US" sz="3200" dirty="0"/>
              <a:t>Perceived costs associated with engineered devices and safe work practices</a:t>
            </a:r>
          </a:p>
          <a:p>
            <a:pPr marL="457200" indent="-457200">
              <a:buFont typeface="Wingdings" panose="05000000000000000000" pitchFamily="2" charset="2"/>
              <a:buChar char="§"/>
            </a:pPr>
            <a:r>
              <a:rPr lang="en-US" sz="3200" dirty="0"/>
              <a:t>Inadequate training</a:t>
            </a:r>
          </a:p>
          <a:p>
            <a:pPr marL="457200" indent="-457200">
              <a:buFont typeface="Wingdings" panose="05000000000000000000" pitchFamily="2" charset="2"/>
              <a:buChar char="§"/>
            </a:pPr>
            <a:r>
              <a:rPr lang="en-US" sz="3200" dirty="0"/>
              <a:t>Time limitations</a:t>
            </a:r>
          </a:p>
          <a:p>
            <a:pPr marL="457200" indent="-457200">
              <a:buFont typeface="Wingdings" panose="05000000000000000000" pitchFamily="2" charset="2"/>
              <a:buChar char="§"/>
            </a:pPr>
            <a:endParaRPr lang="en-US" sz="3200"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Barriers to Implementation</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3938928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925"/>
            <a:ext cx="12192000" cy="6858000"/>
          </a:xfrm>
          <a:prstGeom prst="rect">
            <a:avLst/>
          </a:prstGeom>
        </p:spPr>
      </p:pic>
      <p:sp>
        <p:nvSpPr>
          <p:cNvPr id="6" name="TextBox 5"/>
          <p:cNvSpPr txBox="1"/>
          <p:nvPr/>
        </p:nvSpPr>
        <p:spPr>
          <a:xfrm>
            <a:off x="356839" y="1494263"/>
            <a:ext cx="5977054" cy="584775"/>
          </a:xfrm>
          <a:prstGeom prst="rect">
            <a:avLst/>
          </a:prstGeom>
          <a:noFill/>
        </p:spPr>
        <p:txBody>
          <a:bodyPr wrap="square" rtlCol="0">
            <a:spAutoFit/>
          </a:bodyPr>
          <a:lstStyle/>
          <a:p>
            <a:r>
              <a:rPr lang="en-US" sz="3200" dirty="0" smtClean="0"/>
              <a:t> </a:t>
            </a:r>
            <a:endParaRPr lang="en-US" sz="3200" dirty="0"/>
          </a:p>
        </p:txBody>
      </p:sp>
      <p:sp>
        <p:nvSpPr>
          <p:cNvPr id="7" name="TextBox 6"/>
          <p:cNvSpPr txBox="1"/>
          <p:nvPr/>
        </p:nvSpPr>
        <p:spPr>
          <a:xfrm>
            <a:off x="3156559" y="1597989"/>
            <a:ext cx="6037943" cy="4031873"/>
          </a:xfrm>
          <a:prstGeom prst="rect">
            <a:avLst/>
          </a:prstGeom>
          <a:noFill/>
        </p:spPr>
        <p:txBody>
          <a:bodyPr wrap="square" rtlCol="0">
            <a:spAutoFit/>
          </a:bodyPr>
          <a:lstStyle/>
          <a:p>
            <a:pPr marL="569913" indent="-533400">
              <a:buFont typeface="Wingdings" panose="05000000000000000000" pitchFamily="2" charset="2"/>
              <a:buChar char="§"/>
            </a:pPr>
            <a:r>
              <a:rPr lang="en-US" sz="3200" dirty="0"/>
              <a:t>Communication</a:t>
            </a:r>
          </a:p>
          <a:p>
            <a:pPr marL="569913" indent="-533400">
              <a:buFont typeface="Wingdings" panose="05000000000000000000" pitchFamily="2" charset="2"/>
              <a:buChar char="§"/>
            </a:pPr>
            <a:r>
              <a:rPr lang="en-US" sz="3200" dirty="0"/>
              <a:t>Resistance to change</a:t>
            </a:r>
          </a:p>
          <a:p>
            <a:pPr marL="569913" indent="-533400">
              <a:buFont typeface="Wingdings" panose="05000000000000000000" pitchFamily="2" charset="2"/>
              <a:buChar char="§"/>
            </a:pPr>
            <a:r>
              <a:rPr lang="en-US" sz="3200" dirty="0"/>
              <a:t>Intimidation</a:t>
            </a:r>
          </a:p>
          <a:p>
            <a:pPr marL="569913" indent="-533400">
              <a:buFont typeface="Wingdings" panose="05000000000000000000" pitchFamily="2" charset="2"/>
              <a:buChar char="§"/>
            </a:pPr>
            <a:r>
              <a:rPr lang="en-US" sz="3200" dirty="0"/>
              <a:t>Powerlessness</a:t>
            </a:r>
          </a:p>
          <a:p>
            <a:pPr marL="569913" indent="-533400">
              <a:buFont typeface="Wingdings" panose="05000000000000000000" pitchFamily="2" charset="2"/>
              <a:buChar char="§"/>
            </a:pPr>
            <a:r>
              <a:rPr lang="en-US" sz="3200" dirty="0"/>
              <a:t>Inconsistencies</a:t>
            </a:r>
          </a:p>
          <a:p>
            <a:pPr marL="569913" indent="-533400">
              <a:buFont typeface="Wingdings" panose="05000000000000000000" pitchFamily="2" charset="2"/>
              <a:buChar char="§"/>
            </a:pPr>
            <a:r>
              <a:rPr lang="en-US" sz="3200" dirty="0"/>
              <a:t>Perceived costs</a:t>
            </a:r>
          </a:p>
          <a:p>
            <a:pPr marL="569913" indent="-533400">
              <a:buFont typeface="Wingdings" panose="05000000000000000000" pitchFamily="2" charset="2"/>
              <a:buChar char="§"/>
            </a:pPr>
            <a:r>
              <a:rPr lang="en-US" sz="3200" dirty="0"/>
              <a:t>Inaccurate beliefs</a:t>
            </a:r>
          </a:p>
          <a:p>
            <a:pPr marL="569913" indent="-533400">
              <a:buFont typeface="Wingdings" panose="05000000000000000000" pitchFamily="2" charset="2"/>
              <a:buChar char="§"/>
            </a:pPr>
            <a:endParaRPr lang="en-US" sz="3200" dirty="0"/>
          </a:p>
        </p:txBody>
      </p:sp>
      <p:sp>
        <p:nvSpPr>
          <p:cNvPr id="8" name="TextBox 7"/>
          <p:cNvSpPr txBox="1"/>
          <p:nvPr/>
        </p:nvSpPr>
        <p:spPr>
          <a:xfrm>
            <a:off x="2641600" y="400832"/>
            <a:ext cx="6908800" cy="584775"/>
          </a:xfrm>
          <a:prstGeom prst="rect">
            <a:avLst/>
          </a:prstGeom>
          <a:noFill/>
        </p:spPr>
        <p:txBody>
          <a:bodyPr wrap="square" rtlCol="0">
            <a:spAutoFit/>
          </a:bodyPr>
          <a:lstStyle/>
          <a:p>
            <a:pPr algn="ctr"/>
            <a:r>
              <a:rPr lang="en-US" sz="3200" dirty="0">
                <a:solidFill>
                  <a:srgbClr val="6AA2B8"/>
                </a:solidFill>
                <a:cs typeface="Arial" panose="020B0604020202020204" pitchFamily="34" charset="0"/>
              </a:rPr>
              <a:t>Barriers to Implementation</a:t>
            </a:r>
          </a:p>
        </p:txBody>
      </p:sp>
      <p:sp>
        <p:nvSpPr>
          <p:cNvPr id="2" name="TextBox 1"/>
          <p:cNvSpPr txBox="1"/>
          <p:nvPr/>
        </p:nvSpPr>
        <p:spPr>
          <a:xfrm>
            <a:off x="295950" y="400833"/>
            <a:ext cx="2860609" cy="584775"/>
          </a:xfrm>
          <a:prstGeom prst="rect">
            <a:avLst/>
          </a:prstGeom>
          <a:noFill/>
        </p:spPr>
        <p:txBody>
          <a:bodyPr wrap="square" rtlCol="0">
            <a:spAutoFit/>
          </a:bodyPr>
          <a:lstStyle/>
          <a:p>
            <a:pPr marL="457200" indent="-457200" algn="ctr">
              <a:buFont typeface="Wingdings" panose="05000000000000000000" pitchFamily="2" charset="2"/>
              <a:buChar char="§"/>
            </a:pPr>
            <a:endParaRPr lang="en-US" sz="3200" dirty="0">
              <a:solidFill>
                <a:srgbClr val="6AA2B8"/>
              </a:solidFill>
            </a:endParaRPr>
          </a:p>
        </p:txBody>
      </p:sp>
    </p:spTree>
    <p:extLst>
      <p:ext uri="{BB962C8B-B14F-4D97-AF65-F5344CB8AC3E}">
        <p14:creationId xmlns:p14="http://schemas.microsoft.com/office/powerpoint/2010/main" val="9031189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838200" y="1077738"/>
            <a:ext cx="10795000" cy="4247317"/>
          </a:xfrm>
          <a:prstGeom prst="rect">
            <a:avLst/>
          </a:prstGeom>
          <a:noFill/>
        </p:spPr>
        <p:txBody>
          <a:bodyPr wrap="square" rtlCol="0">
            <a:spAutoFit/>
          </a:bodyPr>
          <a:lstStyle/>
          <a:p>
            <a:pPr marL="285750" indent="-285750">
              <a:buFont typeface="Wingdings" panose="05000000000000000000" pitchFamily="2" charset="2"/>
              <a:buChar char="§"/>
            </a:pPr>
            <a:r>
              <a:rPr lang="en-US" sz="3000" dirty="0"/>
              <a:t>Practice change is effected by inadequate communication between OR administrators, managers, nursing staff members, and medical staff members. </a:t>
            </a:r>
          </a:p>
          <a:p>
            <a:pPr marL="285750" indent="-285750">
              <a:buFont typeface="Wingdings" panose="05000000000000000000" pitchFamily="2" charset="2"/>
              <a:buChar char="§"/>
            </a:pPr>
            <a:r>
              <a:rPr lang="en-US" sz="3000" dirty="0"/>
              <a:t>Perceived lack of support from management may cause staff feel that they are not empowered to enforce policy and make change. </a:t>
            </a:r>
          </a:p>
          <a:p>
            <a:pPr marL="285750" indent="-285750">
              <a:buFont typeface="Wingdings" panose="05000000000000000000" pitchFamily="2" charset="2"/>
              <a:buChar char="§"/>
            </a:pPr>
            <a:r>
              <a:rPr lang="en-US" sz="3000" dirty="0"/>
              <a:t>Lack of management follow through may lead to resistance to change.</a:t>
            </a:r>
          </a:p>
          <a:p>
            <a:pPr marL="285750" indent="-285750">
              <a:buFont typeface="Wingdings" panose="05000000000000000000" pitchFamily="2" charset="2"/>
              <a:buChar char="§"/>
            </a:pPr>
            <a:r>
              <a:rPr lang="en-US" sz="3000" dirty="0"/>
              <a:t>Negative attitudes of staff members impede effective communication and teamwork.</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Communication</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5349204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422400" y="1293645"/>
            <a:ext cx="9613900" cy="4585871"/>
          </a:xfrm>
          <a:prstGeom prst="rect">
            <a:avLst/>
          </a:prstGeom>
          <a:noFill/>
        </p:spPr>
        <p:txBody>
          <a:bodyPr wrap="square" rtlCol="0">
            <a:spAutoFit/>
          </a:bodyPr>
          <a:lstStyle/>
          <a:p>
            <a:pPr marL="285750" indent="-285750">
              <a:buFont typeface="Wingdings" panose="05000000000000000000" pitchFamily="2" charset="2"/>
              <a:buChar char="§"/>
            </a:pPr>
            <a:r>
              <a:rPr lang="en-US" sz="3200" dirty="0"/>
              <a:t>Not wearing PPE.</a:t>
            </a:r>
          </a:p>
          <a:p>
            <a:pPr marL="285750" indent="-285750">
              <a:buFont typeface="Wingdings" panose="05000000000000000000" pitchFamily="2" charset="2"/>
              <a:buChar char="§"/>
            </a:pPr>
            <a:r>
              <a:rPr lang="en-US" sz="3200" dirty="0"/>
              <a:t>Not using safety products. </a:t>
            </a:r>
          </a:p>
          <a:p>
            <a:pPr marL="285750" indent="-285750">
              <a:buFont typeface="Wingdings" panose="05000000000000000000" pitchFamily="2" charset="2"/>
              <a:buChar char="§"/>
            </a:pPr>
            <a:r>
              <a:rPr lang="en-US" sz="3200" dirty="0"/>
              <a:t>Not using one handed recapping technique or 	multiple syringes as appropriate. </a:t>
            </a:r>
          </a:p>
          <a:p>
            <a:pPr marL="285750" indent="-285750">
              <a:buFont typeface="Wingdings" panose="05000000000000000000" pitchFamily="2" charset="2"/>
              <a:buChar char="§"/>
            </a:pPr>
            <a:r>
              <a:rPr lang="en-US" sz="3200" dirty="0"/>
              <a:t>Not double gloving or failure to monitor for glove 	puncture</a:t>
            </a:r>
          </a:p>
          <a:p>
            <a:pPr marL="285750" indent="-285750">
              <a:buFont typeface="Wingdings" panose="05000000000000000000" pitchFamily="2" charset="2"/>
              <a:buChar char="§"/>
            </a:pPr>
            <a:r>
              <a:rPr lang="en-US" sz="3200" dirty="0"/>
              <a:t>Not using a neutral or hands-free technique for 	passing sharps</a:t>
            </a:r>
          </a:p>
          <a:p>
            <a:endParaRPr lang="en-US" dirty="0"/>
          </a:p>
          <a:p>
            <a:endParaRPr lang="en-US"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Resistance to Change</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15716497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762000" y="1019835"/>
            <a:ext cx="11201400" cy="5016758"/>
          </a:xfrm>
          <a:prstGeom prst="rect">
            <a:avLst/>
          </a:prstGeom>
          <a:noFill/>
        </p:spPr>
        <p:txBody>
          <a:bodyPr wrap="square" rtlCol="0">
            <a:spAutoFit/>
          </a:bodyPr>
          <a:lstStyle/>
          <a:p>
            <a:pPr marL="285750" indent="-285750">
              <a:buFont typeface="Wingdings" panose="05000000000000000000" pitchFamily="2" charset="2"/>
              <a:buChar char="§"/>
            </a:pPr>
            <a:r>
              <a:rPr lang="en-US" sz="3200" dirty="0"/>
              <a:t>Surgeon resistance to change may cause staff members to feel intimidated.  </a:t>
            </a:r>
          </a:p>
          <a:p>
            <a:pPr marL="285750" indent="-285750">
              <a:buFont typeface="Wingdings" panose="05000000000000000000" pitchFamily="2" charset="2"/>
              <a:buChar char="§"/>
            </a:pPr>
            <a:r>
              <a:rPr lang="en-US" sz="3200" dirty="0"/>
              <a:t>Surgeon is perceived as powerful and able to control policy and procedure implementation.</a:t>
            </a:r>
          </a:p>
          <a:p>
            <a:pPr marL="285750" indent="-285750">
              <a:buFont typeface="Wingdings" panose="05000000000000000000" pitchFamily="2" charset="2"/>
              <a:buChar char="§"/>
            </a:pPr>
            <a:r>
              <a:rPr lang="en-US" sz="3200" dirty="0"/>
              <a:t>Team members do what it takes to get through the day and do not report noncompliant behavior.</a:t>
            </a:r>
          </a:p>
          <a:p>
            <a:pPr marL="285750" indent="-285750">
              <a:buFont typeface="Wingdings" panose="05000000000000000000" pitchFamily="2" charset="2"/>
              <a:buChar char="§"/>
            </a:pPr>
            <a:r>
              <a:rPr lang="en-US" sz="3200" dirty="0"/>
              <a:t>Non-reporting leads to non-compliant behavior.</a:t>
            </a:r>
          </a:p>
          <a:p>
            <a:pPr marL="285750" indent="-285750">
              <a:buFont typeface="Wingdings" panose="05000000000000000000" pitchFamily="2" charset="2"/>
              <a:buChar char="§"/>
            </a:pPr>
            <a:r>
              <a:rPr lang="en-US" sz="3200" dirty="0"/>
              <a:t>Lack of consistency in practice causes conflict between surgeons and staff members.</a:t>
            </a:r>
          </a:p>
          <a:p>
            <a:pPr marL="285750" indent="-285750">
              <a:buFont typeface="Wingdings" panose="05000000000000000000" pitchFamily="2" charset="2"/>
              <a:buChar char="§"/>
            </a:pPr>
            <a:endParaRPr lang="en-US" sz="3200"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Intimidation</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16848607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753150" y="1743873"/>
            <a:ext cx="10143450" cy="3046988"/>
          </a:xfrm>
          <a:prstGeom prst="rect">
            <a:avLst/>
          </a:prstGeom>
          <a:noFill/>
        </p:spPr>
        <p:txBody>
          <a:bodyPr wrap="square" rtlCol="0">
            <a:spAutoFit/>
          </a:bodyPr>
          <a:lstStyle/>
          <a:p>
            <a:pPr marL="285750" indent="-285750">
              <a:buFont typeface="Wingdings" panose="05000000000000000000" pitchFamily="2" charset="2"/>
              <a:buChar char="§"/>
            </a:pPr>
            <a:r>
              <a:rPr lang="en-US" sz="3200" dirty="0"/>
              <a:t>Team members perceive surgeons as powerful and in control of policy and procedure implementation.</a:t>
            </a:r>
          </a:p>
          <a:p>
            <a:pPr marL="285750" indent="-285750">
              <a:buFont typeface="Wingdings" panose="05000000000000000000" pitchFamily="2" charset="2"/>
              <a:buChar char="§"/>
            </a:pPr>
            <a:r>
              <a:rPr lang="en-US" sz="3200" dirty="0"/>
              <a:t>Staff members feel divisive and powerless.</a:t>
            </a:r>
          </a:p>
          <a:p>
            <a:pPr marL="285750" indent="-285750">
              <a:buFont typeface="Wingdings" panose="05000000000000000000" pitchFamily="2" charset="2"/>
              <a:buChar char="§"/>
            </a:pPr>
            <a:r>
              <a:rPr lang="en-US" sz="3200" dirty="0"/>
              <a:t>Staff members feel negative to one another.</a:t>
            </a:r>
          </a:p>
          <a:p>
            <a:pPr marL="285750" indent="-285750">
              <a:buFont typeface="Wingdings" panose="05000000000000000000" pitchFamily="2" charset="2"/>
              <a:buChar char="§"/>
            </a:pPr>
            <a:r>
              <a:rPr lang="en-US" sz="3200" dirty="0"/>
              <a:t>Staff members are unwilling to report surgeon’s behavior due to fear of reprisal.</a:t>
            </a:r>
          </a:p>
        </p:txBody>
      </p:sp>
      <p:sp>
        <p:nvSpPr>
          <p:cNvPr id="8" name="TextBox 7"/>
          <p:cNvSpPr txBox="1"/>
          <p:nvPr/>
        </p:nvSpPr>
        <p:spPr>
          <a:xfrm>
            <a:off x="2641600" y="23155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Powerlessness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33127524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424218" y="1494263"/>
            <a:ext cx="7819350" cy="2862322"/>
          </a:xfrm>
          <a:prstGeom prst="rect">
            <a:avLst/>
          </a:prstGeom>
          <a:noFill/>
        </p:spPr>
        <p:txBody>
          <a:bodyPr wrap="square" rtlCol="0">
            <a:spAutoFit/>
          </a:bodyPr>
          <a:lstStyle/>
          <a:p>
            <a:pPr marL="285750" indent="-285750">
              <a:buFont typeface="Wingdings" panose="05000000000000000000" pitchFamily="2" charset="2"/>
              <a:buChar char="§"/>
            </a:pPr>
            <a:r>
              <a:rPr lang="en-US" sz="3600" dirty="0"/>
              <a:t>Safety items are time consuming</a:t>
            </a:r>
            <a:r>
              <a:rPr lang="en-US" sz="3600" dirty="0" smtClean="0"/>
              <a:t>.</a:t>
            </a:r>
          </a:p>
          <a:p>
            <a:pPr marL="285750" indent="-285750">
              <a:buFont typeface="Wingdings" panose="05000000000000000000" pitchFamily="2" charset="2"/>
              <a:buChar char="§"/>
            </a:pPr>
            <a:endParaRPr lang="en-US" sz="3600" dirty="0"/>
          </a:p>
          <a:p>
            <a:pPr marL="285750" indent="-285750">
              <a:buFont typeface="Wingdings" panose="05000000000000000000" pitchFamily="2" charset="2"/>
              <a:buChar char="§"/>
            </a:pPr>
            <a:r>
              <a:rPr lang="en-US" sz="3600" dirty="0"/>
              <a:t>Safety items are cost prohibitive</a:t>
            </a:r>
            <a:r>
              <a:rPr lang="en-US" sz="3600" dirty="0" smtClean="0"/>
              <a:t>.</a:t>
            </a:r>
          </a:p>
          <a:p>
            <a:pPr marL="285750" indent="-285750">
              <a:buFont typeface="Wingdings" panose="05000000000000000000" pitchFamily="2" charset="2"/>
              <a:buChar char="§"/>
            </a:pPr>
            <a:endParaRPr lang="en-US" sz="3600" dirty="0"/>
          </a:p>
          <a:p>
            <a:pPr marL="285750" indent="-285750">
              <a:buFont typeface="Wingdings" panose="05000000000000000000" pitchFamily="2" charset="2"/>
              <a:buChar char="§"/>
            </a:pPr>
            <a:r>
              <a:rPr lang="en-US" sz="3600" dirty="0"/>
              <a:t>I am always careful.</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Inaccurate Beliefs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10951633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115679" y="1293645"/>
            <a:ext cx="8670250" cy="4524315"/>
          </a:xfrm>
          <a:prstGeom prst="rect">
            <a:avLst/>
          </a:prstGeom>
          <a:noFill/>
        </p:spPr>
        <p:txBody>
          <a:bodyPr wrap="square" rtlCol="0">
            <a:spAutoFit/>
          </a:bodyPr>
          <a:lstStyle/>
          <a:p>
            <a:pPr marL="285750" indent="-285750">
              <a:buFont typeface="Wingdings" panose="05000000000000000000" pitchFamily="2" charset="2"/>
              <a:buChar char="§"/>
            </a:pPr>
            <a:r>
              <a:rPr lang="en-US" sz="3200" dirty="0"/>
              <a:t>Frequent and multiple training methods</a:t>
            </a:r>
          </a:p>
          <a:p>
            <a:pPr marL="285750" indent="-285750">
              <a:buFont typeface="Wingdings" panose="05000000000000000000" pitchFamily="2" charset="2"/>
              <a:buChar char="§"/>
            </a:pPr>
            <a:r>
              <a:rPr lang="en-US" sz="3200" dirty="0"/>
              <a:t>Multidisciplinary sharps injury prevention plan</a:t>
            </a:r>
          </a:p>
          <a:p>
            <a:pPr marL="285750" indent="-285750">
              <a:buFont typeface="Wingdings" panose="05000000000000000000" pitchFamily="2" charset="2"/>
              <a:buChar char="§"/>
            </a:pPr>
            <a:r>
              <a:rPr lang="en-US" sz="3200" dirty="0"/>
              <a:t>Education of new employees, incoming residents, and </a:t>
            </a:r>
            <a:r>
              <a:rPr lang="en-US" sz="3200" dirty="0" smtClean="0"/>
              <a:t>medical </a:t>
            </a:r>
            <a:r>
              <a:rPr lang="en-US" sz="3200" dirty="0"/>
              <a:t>students</a:t>
            </a:r>
          </a:p>
          <a:p>
            <a:pPr marL="285750" indent="-285750">
              <a:buFont typeface="Wingdings" panose="05000000000000000000" pitchFamily="2" charset="2"/>
              <a:buChar char="§"/>
            </a:pPr>
            <a:r>
              <a:rPr lang="en-US" sz="3200" dirty="0"/>
              <a:t>Multidisciplinary sharps safety committee</a:t>
            </a:r>
          </a:p>
          <a:p>
            <a:pPr marL="285750" indent="-285750">
              <a:buFont typeface="Wingdings" panose="05000000000000000000" pitchFamily="2" charset="2"/>
              <a:buChar char="§"/>
            </a:pPr>
            <a:r>
              <a:rPr lang="en-US" sz="3200" dirty="0"/>
              <a:t>Networking with other facilities</a:t>
            </a:r>
          </a:p>
          <a:p>
            <a:pPr marL="285750" indent="-285750">
              <a:buFont typeface="Wingdings" panose="05000000000000000000" pitchFamily="2" charset="2"/>
              <a:buChar char="§"/>
            </a:pPr>
            <a:endParaRPr lang="en-US" sz="3200" dirty="0"/>
          </a:p>
          <a:p>
            <a:pPr marL="285750" indent="-285750">
              <a:buFont typeface="Wingdings" panose="05000000000000000000" pitchFamily="2" charset="2"/>
              <a:buChar char="§"/>
            </a:pPr>
            <a:endParaRPr lang="en-US" sz="3200" dirty="0"/>
          </a:p>
          <a:p>
            <a:pPr marL="285750" indent="-285750">
              <a:buFont typeface="Wingdings" panose="05000000000000000000" pitchFamily="2" charset="2"/>
              <a:buChar char="§"/>
            </a:pPr>
            <a:endParaRPr lang="en-US" sz="3200" dirty="0"/>
          </a:p>
        </p:txBody>
      </p:sp>
      <p:sp>
        <p:nvSpPr>
          <p:cNvPr id="8" name="TextBox 7"/>
          <p:cNvSpPr txBox="1"/>
          <p:nvPr/>
        </p:nvSpPr>
        <p:spPr>
          <a:xfrm>
            <a:off x="2019300" y="184926"/>
            <a:ext cx="91694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Overcoming Obstacles to Compliance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3503075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839" y="-1"/>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1054100" y="154612"/>
            <a:ext cx="10896600" cy="861774"/>
          </a:xfrm>
          <a:prstGeom prst="rect">
            <a:avLst/>
          </a:prstGeom>
          <a:noFill/>
        </p:spPr>
        <p:txBody>
          <a:bodyPr wrap="square" rtlCol="0">
            <a:spAutoFit/>
          </a:bodyPr>
          <a:lstStyle/>
          <a:p>
            <a:pPr algn="ctr"/>
            <a:r>
              <a:rPr lang="en-US" sz="2500" dirty="0">
                <a:solidFill>
                  <a:srgbClr val="6AA2B8"/>
                </a:solidFill>
                <a:latin typeface="Arial" panose="020B0604020202020204" pitchFamily="34" charset="0"/>
                <a:cs typeface="Arial" panose="020B0604020202020204" pitchFamily="34" charset="0"/>
              </a:rPr>
              <a:t>“Prevalence of Bloodborne Pathogens in an Urban, University-Based General Surgical Practice”*</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9" name="Text Box 23"/>
          <p:cNvSpPr txBox="1">
            <a:spLocks noChangeArrowheads="1"/>
          </p:cNvSpPr>
          <p:nvPr/>
        </p:nvSpPr>
        <p:spPr bwMode="auto">
          <a:xfrm>
            <a:off x="1054100" y="1191298"/>
            <a:ext cx="10172700" cy="9079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buFontTx/>
              <a:buNone/>
            </a:pPr>
            <a:r>
              <a:rPr lang="en-US" sz="2400" dirty="0">
                <a:latin typeface="Helvetica" panose="020B0604020202020204" pitchFamily="34" charset="0"/>
                <a:ea typeface="Helvetica" panose="020B0604020202020204" pitchFamily="34" charset="0"/>
                <a:cs typeface="Helvetica" panose="020B0604020202020204" pitchFamily="34" charset="0"/>
              </a:rPr>
              <a:t>Results: Prevalence of HIV, Hepatitis B and Hepatitis C          </a:t>
            </a:r>
            <a:endParaRPr lang="en-US" sz="2400" dirty="0" smtClean="0">
              <a:latin typeface="Helvetica" panose="020B0604020202020204" pitchFamily="34" charset="0"/>
              <a:ea typeface="Helvetica" panose="020B0604020202020204" pitchFamily="34" charset="0"/>
              <a:cs typeface="Helvetica" panose="020B0604020202020204" pitchFamily="34" charset="0"/>
            </a:endParaRPr>
          </a:p>
          <a:p>
            <a:pPr algn="ctr" eaLnBrk="1" hangingPunct="1">
              <a:spcBef>
                <a:spcPts val="600"/>
              </a:spcBef>
              <a:buFontTx/>
              <a:buNone/>
            </a:pPr>
            <a:r>
              <a:rPr lang="en-US" sz="2400" dirty="0" smtClean="0">
                <a:latin typeface="Helvetica" panose="020B0604020202020204" pitchFamily="34" charset="0"/>
                <a:ea typeface="Helvetica" panose="020B0604020202020204" pitchFamily="34" charset="0"/>
                <a:cs typeface="Helvetica" panose="020B0604020202020204" pitchFamily="34" charset="0"/>
              </a:rPr>
              <a:t>among </a:t>
            </a:r>
            <a:r>
              <a:rPr lang="en-US" sz="2400" dirty="0">
                <a:latin typeface="Helvetica" panose="020B0604020202020204" pitchFamily="34" charset="0"/>
                <a:ea typeface="Helvetica" panose="020B0604020202020204" pitchFamily="34" charset="0"/>
                <a:cs typeface="Helvetica" panose="020B0604020202020204" pitchFamily="34" charset="0"/>
              </a:rPr>
              <a:t>Surgery Patients </a:t>
            </a:r>
          </a:p>
        </p:txBody>
      </p:sp>
      <p:sp>
        <p:nvSpPr>
          <p:cNvPr id="4" name="TextBox 3"/>
          <p:cNvSpPr txBox="1"/>
          <p:nvPr/>
        </p:nvSpPr>
        <p:spPr>
          <a:xfrm>
            <a:off x="3708400" y="2425700"/>
            <a:ext cx="6438900"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4"/>
          <a:stretch>
            <a:fillRect/>
          </a:stretch>
        </p:blipFill>
        <p:spPr>
          <a:xfrm>
            <a:off x="3708400" y="2166560"/>
            <a:ext cx="5626100" cy="2921026"/>
          </a:xfrm>
          <a:prstGeom prst="rect">
            <a:avLst/>
          </a:prstGeom>
        </p:spPr>
      </p:pic>
      <p:sp>
        <p:nvSpPr>
          <p:cNvPr id="11" name="Text Box 24"/>
          <p:cNvSpPr txBox="1">
            <a:spLocks noChangeArrowheads="1"/>
          </p:cNvSpPr>
          <p:nvPr/>
        </p:nvSpPr>
        <p:spPr bwMode="auto">
          <a:xfrm>
            <a:off x="1211030" y="5149793"/>
            <a:ext cx="10245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400" i="1" dirty="0"/>
              <a:t>* </a:t>
            </a:r>
            <a:r>
              <a:rPr lang="de-DE" sz="1400" dirty="0"/>
              <a:t>Weiss ES, Makary MA, Wang T, et al. </a:t>
            </a:r>
            <a:r>
              <a:rPr lang="en-US" sz="1400" dirty="0"/>
              <a:t>Prevalence of blood-borne pathogens in an</a:t>
            </a:r>
          </a:p>
          <a:p>
            <a:pPr algn="ctr" eaLnBrk="1" hangingPunct="1">
              <a:spcBef>
                <a:spcPct val="0"/>
              </a:spcBef>
              <a:buFontTx/>
              <a:buNone/>
            </a:pPr>
            <a:r>
              <a:rPr lang="en-US" sz="1400" dirty="0"/>
              <a:t>urban, university-based general surgical practice. </a:t>
            </a:r>
            <a:r>
              <a:rPr lang="en-US" sz="1400" i="1" dirty="0"/>
              <a:t>Ann Surg</a:t>
            </a:r>
            <a:r>
              <a:rPr lang="en-US" sz="1400" dirty="0"/>
              <a:t>. 2005;241(5):803-809.</a:t>
            </a:r>
            <a:endParaRPr lang="en-US" sz="1400" i="1" dirty="0"/>
          </a:p>
        </p:txBody>
      </p:sp>
    </p:spTree>
    <p:extLst>
      <p:ext uri="{BB962C8B-B14F-4D97-AF65-F5344CB8AC3E}">
        <p14:creationId xmlns:p14="http://schemas.microsoft.com/office/powerpoint/2010/main" val="2646018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013046" y="1494263"/>
            <a:ext cx="10641693" cy="3539430"/>
          </a:xfrm>
          <a:prstGeom prst="rect">
            <a:avLst/>
          </a:prstGeom>
          <a:noFill/>
        </p:spPr>
        <p:txBody>
          <a:bodyPr wrap="square" rtlCol="0">
            <a:spAutoFit/>
          </a:bodyPr>
          <a:lstStyle/>
          <a:p>
            <a:pPr marL="285750" indent="-285750">
              <a:buFont typeface="Wingdings" panose="05000000000000000000" pitchFamily="2" charset="2"/>
              <a:buChar char="§"/>
            </a:pPr>
            <a:r>
              <a:rPr lang="en-US" sz="3200" dirty="0"/>
              <a:t>Collaborate with personnel who use the device and </a:t>
            </a:r>
            <a:r>
              <a:rPr lang="en-US" sz="3200" dirty="0" smtClean="0"/>
              <a:t>facilitate </a:t>
            </a:r>
            <a:r>
              <a:rPr lang="en-US" sz="3200" dirty="0"/>
              <a:t>change.</a:t>
            </a:r>
          </a:p>
          <a:p>
            <a:pPr marL="285750" indent="-285750">
              <a:buFont typeface="Wingdings" panose="05000000000000000000" pitchFamily="2" charset="2"/>
              <a:buChar char="§"/>
            </a:pPr>
            <a:r>
              <a:rPr lang="en-US" sz="3200" dirty="0"/>
              <a:t>Discuss current research.</a:t>
            </a:r>
          </a:p>
          <a:p>
            <a:pPr marL="285750" indent="-285750">
              <a:buFont typeface="Wingdings" panose="05000000000000000000" pitchFamily="2" charset="2"/>
              <a:buChar char="§"/>
            </a:pPr>
            <a:r>
              <a:rPr lang="en-US" sz="3200" dirty="0"/>
              <a:t>Work with resistant team members.</a:t>
            </a:r>
          </a:p>
          <a:p>
            <a:pPr marL="285750" indent="-285750">
              <a:buFont typeface="Wingdings" panose="05000000000000000000" pitchFamily="2" charset="2"/>
              <a:buChar char="§"/>
            </a:pPr>
            <a:r>
              <a:rPr lang="en-US" sz="3200" dirty="0"/>
              <a:t>Remove old technology when new technology is </a:t>
            </a:r>
            <a:r>
              <a:rPr lang="en-US" sz="3200" dirty="0" smtClean="0"/>
              <a:t>trialed </a:t>
            </a:r>
            <a:r>
              <a:rPr lang="en-US" sz="3200" dirty="0"/>
              <a:t>and available.</a:t>
            </a:r>
          </a:p>
          <a:p>
            <a:pPr marL="285750" indent="-285750">
              <a:buFont typeface="Wingdings" panose="05000000000000000000" pitchFamily="2" charset="2"/>
              <a:buChar char="§"/>
            </a:pPr>
            <a:r>
              <a:rPr lang="en-US" sz="3200" dirty="0"/>
              <a:t>Create a culture of safety.</a:t>
            </a:r>
          </a:p>
        </p:txBody>
      </p:sp>
      <p:sp>
        <p:nvSpPr>
          <p:cNvPr id="8" name="TextBox 7"/>
          <p:cNvSpPr txBox="1"/>
          <p:nvPr/>
        </p:nvSpPr>
        <p:spPr>
          <a:xfrm>
            <a:off x="2489200" y="231556"/>
            <a:ext cx="87249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Overcoming Obstacles to Compliance</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35558028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511300" y="1375440"/>
            <a:ext cx="9610050" cy="3231654"/>
          </a:xfrm>
          <a:prstGeom prst="rect">
            <a:avLst/>
          </a:prstGeom>
          <a:noFill/>
        </p:spPr>
        <p:txBody>
          <a:bodyPr wrap="square" rtlCol="0">
            <a:spAutoFit/>
          </a:bodyPr>
          <a:lstStyle/>
          <a:p>
            <a:pPr marL="285750" indent="-285750">
              <a:buFont typeface="Wingdings" panose="05000000000000000000" pitchFamily="2" charset="2"/>
              <a:buChar char="q"/>
            </a:pPr>
            <a:r>
              <a:rPr lang="en-US" sz="3200" b="1" dirty="0"/>
              <a:t>Organizational Steps</a:t>
            </a:r>
            <a:endParaRPr lang="en-US" sz="3200" dirty="0"/>
          </a:p>
          <a:p>
            <a:pPr marL="800100" lvl="1" indent="-342900">
              <a:buFont typeface="Wingdings" panose="05000000000000000000" pitchFamily="2" charset="2"/>
              <a:buChar char="§"/>
            </a:pPr>
            <a:r>
              <a:rPr lang="en-US" sz="2800" dirty="0"/>
              <a:t>Assess</a:t>
            </a:r>
          </a:p>
          <a:p>
            <a:pPr marL="1257300" lvl="2" indent="-342900">
              <a:buFont typeface="Courier New" panose="02070309020205020404" pitchFamily="49" charset="0"/>
              <a:buChar char="o"/>
            </a:pPr>
            <a:r>
              <a:rPr lang="en-US" sz="2400" dirty="0"/>
              <a:t>review what is currently in place</a:t>
            </a:r>
          </a:p>
          <a:p>
            <a:pPr marL="800100" lvl="1" indent="-342900">
              <a:buFont typeface="Wingdings" panose="05000000000000000000" pitchFamily="2" charset="2"/>
              <a:buChar char="§"/>
            </a:pPr>
            <a:endParaRPr lang="en-US" sz="3200" dirty="0"/>
          </a:p>
          <a:p>
            <a:pPr marL="800100" lvl="1" indent="-342900">
              <a:buFont typeface="Wingdings" panose="05000000000000000000" pitchFamily="2" charset="2"/>
              <a:buChar char="§"/>
            </a:pPr>
            <a:r>
              <a:rPr lang="en-US" sz="2800" dirty="0"/>
              <a:t>Document the development phase</a:t>
            </a:r>
          </a:p>
          <a:p>
            <a:pPr marL="800100" lvl="1" indent="-342900">
              <a:buFont typeface="Wingdings" panose="05000000000000000000" pitchFamily="2" charset="2"/>
              <a:buChar char="§"/>
            </a:pPr>
            <a:endParaRPr lang="en-US" sz="2800" dirty="0"/>
          </a:p>
          <a:p>
            <a:pPr marL="800100" lvl="1" indent="-342900">
              <a:buFont typeface="Wingdings" panose="05000000000000000000" pitchFamily="2" charset="2"/>
              <a:buChar char="§"/>
            </a:pPr>
            <a:r>
              <a:rPr lang="en-US" sz="2800" dirty="0"/>
              <a:t>Evaluate the impact of your prevention interventions</a:t>
            </a:r>
          </a:p>
        </p:txBody>
      </p:sp>
      <p:sp>
        <p:nvSpPr>
          <p:cNvPr id="8" name="TextBox 7"/>
          <p:cNvSpPr txBox="1"/>
          <p:nvPr/>
        </p:nvSpPr>
        <p:spPr>
          <a:xfrm>
            <a:off x="1511300" y="184926"/>
            <a:ext cx="9461500" cy="584775"/>
          </a:xfrm>
          <a:prstGeom prst="rect">
            <a:avLst/>
          </a:prstGeom>
          <a:noFill/>
        </p:spPr>
        <p:txBody>
          <a:bodyPr wrap="square" rtlCol="0">
            <a:spAutoFit/>
          </a:bodyPr>
          <a:lstStyle/>
          <a:p>
            <a:pPr algn="ctr"/>
            <a:r>
              <a:rPr lang="en-US" sz="3200" dirty="0">
                <a:solidFill>
                  <a:srgbClr val="6AA2B8"/>
                </a:solidFill>
                <a:latin typeface="Arial" panose="020B0604020202020204" pitchFamily="34" charset="0"/>
                <a:cs typeface="Arial" panose="020B0604020202020204" pitchFamily="34" charset="0"/>
              </a:rPr>
              <a:t>Developing &amp; Implementing a Prevention Program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4" name="TextBox 3"/>
          <p:cNvSpPr txBox="1"/>
          <p:nvPr/>
        </p:nvSpPr>
        <p:spPr>
          <a:xfrm>
            <a:off x="1428277" y="5054600"/>
            <a:ext cx="9627546" cy="800219"/>
          </a:xfrm>
          <a:prstGeom prst="rect">
            <a:avLst/>
          </a:prstGeom>
          <a:noFill/>
        </p:spPr>
        <p:txBody>
          <a:bodyPr wrap="square" rtlCol="0">
            <a:spAutoFit/>
          </a:bodyPr>
          <a:lstStyle/>
          <a:p>
            <a:pPr algn="ctr"/>
            <a:r>
              <a:rPr lang="en-US" sz="1400" i="1" dirty="0"/>
              <a:t>Workbook for Designing, Implementing, and Evaluating a Sharps Injury Prevention Program. </a:t>
            </a:r>
            <a:r>
              <a:rPr lang="en-US" sz="1400" dirty="0"/>
              <a:t>Centers for Disease Control and Prevention.  </a:t>
            </a:r>
            <a:r>
              <a:rPr lang="en-US" sz="1400" i="1" dirty="0">
                <a:hlinkClick r:id="rId3"/>
              </a:rPr>
              <a:t>h</a:t>
            </a:r>
            <a:r>
              <a:rPr lang="en-US" sz="1400" dirty="0">
                <a:hlinkClick r:id="rId3"/>
              </a:rPr>
              <a:t>ttp://www.cdc.gov/sharpssafety/pdf/sharpsworkbook_2008.pdf.</a:t>
            </a:r>
            <a:r>
              <a:rPr lang="en-US" sz="1400" dirty="0"/>
              <a:t> Accessed February 27, 2014.</a:t>
            </a:r>
          </a:p>
          <a:p>
            <a:pPr algn="ctr"/>
            <a:endParaRPr lang="en-US" dirty="0"/>
          </a:p>
        </p:txBody>
      </p:sp>
    </p:spTree>
    <p:extLst>
      <p:ext uri="{BB962C8B-B14F-4D97-AF65-F5344CB8AC3E}">
        <p14:creationId xmlns:p14="http://schemas.microsoft.com/office/powerpoint/2010/main" val="9623642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95950" y="1368825"/>
            <a:ext cx="9775150" cy="4247317"/>
          </a:xfrm>
          <a:prstGeom prst="rect">
            <a:avLst/>
          </a:prstGeom>
          <a:noFill/>
        </p:spPr>
        <p:txBody>
          <a:bodyPr wrap="square" rtlCol="0">
            <a:spAutoFit/>
          </a:bodyPr>
          <a:lstStyle/>
          <a:p>
            <a:pPr marL="457200" indent="-457200">
              <a:buFont typeface="Wingdings" panose="05000000000000000000" pitchFamily="2" charset="2"/>
              <a:buChar char="§"/>
              <a:defRPr/>
            </a:pPr>
            <a:r>
              <a:rPr lang="en-US" sz="3000" dirty="0"/>
              <a:t>Develop an action plan </a:t>
            </a:r>
          </a:p>
          <a:p>
            <a:pPr marL="914400" lvl="1" indent="-457200">
              <a:buFont typeface="Courier New" panose="02070309020205020404" pitchFamily="49" charset="0"/>
              <a:buChar char="o"/>
              <a:defRPr/>
            </a:pPr>
            <a:r>
              <a:rPr lang="en-US" sz="3000" dirty="0"/>
              <a:t>Review current process.</a:t>
            </a:r>
          </a:p>
          <a:p>
            <a:pPr>
              <a:buFontTx/>
              <a:buChar char="•"/>
              <a:defRPr/>
            </a:pPr>
            <a:endParaRPr lang="en-US" sz="3000" dirty="0"/>
          </a:p>
          <a:p>
            <a:pPr marL="457200" indent="-457200">
              <a:buFont typeface="Wingdings" panose="05000000000000000000" pitchFamily="2" charset="2"/>
              <a:buChar char="§"/>
              <a:defRPr/>
            </a:pPr>
            <a:r>
              <a:rPr lang="en-US" sz="3000" dirty="0"/>
              <a:t>Operational processes</a:t>
            </a:r>
          </a:p>
          <a:p>
            <a:pPr marL="914400" lvl="1" indent="-457200">
              <a:buFont typeface="Courier New" panose="02070309020205020404" pitchFamily="49" charset="0"/>
              <a:buChar char="o"/>
              <a:defRPr/>
            </a:pPr>
            <a:r>
              <a:rPr lang="en-US" sz="3000" dirty="0"/>
              <a:t>Assess culture of safety.</a:t>
            </a:r>
          </a:p>
          <a:p>
            <a:pPr marL="914400" lvl="1" indent="-457200">
              <a:buFont typeface="Courier New" panose="02070309020205020404" pitchFamily="49" charset="0"/>
              <a:buChar char="o"/>
              <a:defRPr/>
            </a:pPr>
            <a:r>
              <a:rPr lang="en-US" sz="3000" dirty="0" smtClean="0"/>
              <a:t>Identify </a:t>
            </a:r>
            <a:r>
              <a:rPr lang="en-US" sz="3000" dirty="0"/>
              <a:t>a procedure for reporting injuries.</a:t>
            </a:r>
          </a:p>
          <a:p>
            <a:pPr marL="914400" lvl="1" indent="-457200">
              <a:buFont typeface="Courier New" panose="02070309020205020404" pitchFamily="49" charset="0"/>
              <a:buChar char="o"/>
              <a:defRPr/>
            </a:pPr>
            <a:r>
              <a:rPr lang="en-US" sz="3000" dirty="0"/>
              <a:t>Analyze data and use of information.</a:t>
            </a:r>
          </a:p>
          <a:p>
            <a:pPr marL="914400" lvl="1" indent="-457200">
              <a:buFont typeface="Courier New" panose="02070309020205020404" pitchFamily="49" charset="0"/>
              <a:buChar char="o"/>
              <a:defRPr/>
            </a:pPr>
            <a:r>
              <a:rPr lang="en-US" sz="3000" dirty="0"/>
              <a:t>Select, evaluate, and implement a program.</a:t>
            </a:r>
          </a:p>
          <a:p>
            <a:pPr marL="914400" lvl="1" indent="-457200">
              <a:buFont typeface="Courier New" panose="02070309020205020404" pitchFamily="49" charset="0"/>
              <a:buChar char="o"/>
              <a:defRPr/>
            </a:pPr>
            <a:r>
              <a:rPr lang="en-US" sz="3000" dirty="0"/>
              <a:t>Educate and train personnel.</a:t>
            </a:r>
          </a:p>
        </p:txBody>
      </p:sp>
      <p:sp>
        <p:nvSpPr>
          <p:cNvPr id="8" name="TextBox 7"/>
          <p:cNvSpPr txBox="1"/>
          <p:nvPr/>
        </p:nvSpPr>
        <p:spPr>
          <a:xfrm>
            <a:off x="1905000" y="231556"/>
            <a:ext cx="92329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Assemble a Multidisciplinary Team</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2" descr="y:\CNPC\Sharps\pictures\Multi-disciplinary group_IMG_63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602" y="1056698"/>
            <a:ext cx="4394298" cy="261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0515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356839" y="1847903"/>
            <a:ext cx="9521150" cy="3539430"/>
          </a:xfrm>
          <a:prstGeom prst="rect">
            <a:avLst/>
          </a:prstGeom>
          <a:noFill/>
        </p:spPr>
        <p:txBody>
          <a:bodyPr wrap="square" rtlCol="0">
            <a:spAutoFit/>
          </a:bodyPr>
          <a:lstStyle/>
          <a:p>
            <a:pPr marL="285750" indent="-285750">
              <a:buFont typeface="Wingdings" panose="05000000000000000000" pitchFamily="2" charset="2"/>
              <a:buChar char="§"/>
              <a:defRPr/>
            </a:pPr>
            <a:r>
              <a:rPr lang="en-US" sz="3200" dirty="0"/>
              <a:t>Initial orientation to department</a:t>
            </a:r>
          </a:p>
          <a:p>
            <a:pPr marL="285750" indent="-285750">
              <a:buFont typeface="Wingdings" panose="05000000000000000000" pitchFamily="2" charset="2"/>
              <a:buChar char="§"/>
              <a:defRPr/>
            </a:pPr>
            <a:r>
              <a:rPr lang="en-US" sz="3200" dirty="0"/>
              <a:t>Annual bloodborne pathogens </a:t>
            </a:r>
            <a:r>
              <a:rPr lang="en-US" sz="3200" dirty="0" smtClean="0"/>
              <a:t>training</a:t>
            </a:r>
            <a:endParaRPr lang="en-US" sz="3200" dirty="0"/>
          </a:p>
          <a:p>
            <a:pPr marL="285750" indent="-285750">
              <a:buFont typeface="Wingdings" panose="05000000000000000000" pitchFamily="2" charset="2"/>
              <a:buChar char="§"/>
              <a:defRPr/>
            </a:pPr>
            <a:r>
              <a:rPr lang="en-US" sz="3200" dirty="0"/>
              <a:t>Staff development training on </a:t>
            </a:r>
            <a:r>
              <a:rPr lang="en-US" sz="3200" dirty="0" smtClean="0"/>
              <a:t>procedures</a:t>
            </a:r>
            <a:endParaRPr lang="en-US" sz="3200" dirty="0"/>
          </a:p>
          <a:p>
            <a:pPr marL="285750" indent="-285750">
              <a:buFont typeface="Wingdings" panose="05000000000000000000" pitchFamily="2" charset="2"/>
              <a:buChar char="§"/>
              <a:defRPr/>
            </a:pPr>
            <a:r>
              <a:rPr lang="en-US" sz="3200" dirty="0"/>
              <a:t>Introduction of new devices</a:t>
            </a:r>
          </a:p>
          <a:p>
            <a:pPr marL="285750" indent="-285750">
              <a:buFont typeface="Wingdings" panose="05000000000000000000" pitchFamily="2" charset="2"/>
              <a:buChar char="§"/>
              <a:defRPr/>
            </a:pPr>
            <a:r>
              <a:rPr lang="en-US" sz="3200" dirty="0"/>
              <a:t>Educate residents and medical students including using the products currently available for hands-on-training</a:t>
            </a:r>
          </a:p>
        </p:txBody>
      </p:sp>
      <p:sp>
        <p:nvSpPr>
          <p:cNvPr id="8" name="TextBox 7"/>
          <p:cNvSpPr txBox="1"/>
          <p:nvPr/>
        </p:nvSpPr>
        <p:spPr>
          <a:xfrm>
            <a:off x="2641600" y="184926"/>
            <a:ext cx="84709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Education &amp; Training Opportunities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grpSp>
        <p:nvGrpSpPr>
          <p:cNvPr id="9" name="Group 6"/>
          <p:cNvGrpSpPr>
            <a:grpSpLocks/>
          </p:cNvGrpSpPr>
          <p:nvPr/>
        </p:nvGrpSpPr>
        <p:grpSpPr bwMode="auto">
          <a:xfrm>
            <a:off x="8699500" y="1077738"/>
            <a:ext cx="2705099" cy="2859262"/>
            <a:chOff x="5791200" y="2209800"/>
            <a:chExt cx="2743200" cy="2743200"/>
          </a:xfrm>
        </p:grpSpPr>
        <p:pic>
          <p:nvPicPr>
            <p:cNvPr id="10" name="Picture 3" descr="C:\Documents and Settings\kenyon\Local Settings\Temporary Internet Files\Content.IE5\XDVDP7LR\MP900438770[1].jpg"/>
            <p:cNvPicPr>
              <a:picLocks noChangeAspect="1" noChangeArrowheads="1"/>
            </p:cNvPicPr>
            <p:nvPr/>
          </p:nvPicPr>
          <p:blipFill>
            <a:blip r:embed="rId3"/>
            <a:srcRect/>
            <a:stretch>
              <a:fillRect/>
            </a:stretch>
          </p:blipFill>
          <p:spPr bwMode="auto">
            <a:xfrm>
              <a:off x="5791200" y="2209800"/>
              <a:ext cx="2743200" cy="2743200"/>
            </a:xfrm>
            <a:prstGeom prst="rect">
              <a:avLst/>
            </a:prstGeom>
            <a:noFill/>
            <a:ln>
              <a:solidFill>
                <a:schemeClr val="accent4">
                  <a:lumMod val="65000"/>
                  <a:lumOff val="35000"/>
                </a:schemeClr>
              </a:solidFill>
            </a:ln>
          </p:spPr>
        </p:pic>
        <p:sp>
          <p:nvSpPr>
            <p:cNvPr id="11" name="TextBox 5"/>
            <p:cNvSpPr txBox="1">
              <a:spLocks noChangeArrowheads="1"/>
            </p:cNvSpPr>
            <p:nvPr/>
          </p:nvSpPr>
          <p:spPr bwMode="auto">
            <a:xfrm>
              <a:off x="6577015" y="2614607"/>
              <a:ext cx="1143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100" dirty="0">
                  <a:solidFill>
                    <a:schemeClr val="bg1"/>
                  </a:solidFill>
                </a:rPr>
                <a:t>Annual </a:t>
              </a:r>
            </a:p>
            <a:p>
              <a:pPr algn="ctr" eaLnBrk="1" hangingPunct="1">
                <a:spcBef>
                  <a:spcPct val="0"/>
                </a:spcBef>
                <a:buFontTx/>
                <a:buNone/>
              </a:pPr>
              <a:r>
                <a:rPr lang="en-US" sz="1100" dirty="0">
                  <a:solidFill>
                    <a:schemeClr val="bg1"/>
                  </a:solidFill>
                </a:rPr>
                <a:t>BBP Training</a:t>
              </a:r>
            </a:p>
          </p:txBody>
        </p:sp>
      </p:grpSp>
    </p:spTree>
    <p:extLst>
      <p:ext uri="{BB962C8B-B14F-4D97-AF65-F5344CB8AC3E}">
        <p14:creationId xmlns:p14="http://schemas.microsoft.com/office/powerpoint/2010/main" val="3573875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7"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205018" y="1259175"/>
            <a:ext cx="10587950" cy="4339650"/>
          </a:xfrm>
          <a:prstGeom prst="rect">
            <a:avLst/>
          </a:prstGeom>
          <a:noFill/>
        </p:spPr>
        <p:txBody>
          <a:bodyPr wrap="square" rtlCol="0">
            <a:spAutoFit/>
          </a:bodyPr>
          <a:lstStyle/>
          <a:p>
            <a:pPr>
              <a:buFontTx/>
              <a:buChar char="•"/>
              <a:defRPr/>
            </a:pPr>
            <a:r>
              <a:rPr lang="en-US" sz="2800" dirty="0"/>
              <a:t>Number of sharps injuries reported</a:t>
            </a:r>
          </a:p>
          <a:p>
            <a:pPr>
              <a:buFontTx/>
              <a:buChar char="•"/>
              <a:defRPr/>
            </a:pPr>
            <a:endParaRPr lang="en-US" sz="2800" dirty="0"/>
          </a:p>
          <a:p>
            <a:pPr>
              <a:buFontTx/>
              <a:buChar char="•"/>
              <a:defRPr/>
            </a:pPr>
            <a:r>
              <a:rPr lang="en-US" sz="2800" dirty="0"/>
              <a:t>Occupations, devices, and procedures involved</a:t>
            </a:r>
          </a:p>
          <a:p>
            <a:pPr>
              <a:buFontTx/>
              <a:buChar char="•"/>
              <a:defRPr/>
            </a:pPr>
            <a:endParaRPr lang="en-US" sz="2800" dirty="0"/>
          </a:p>
          <a:p>
            <a:pPr>
              <a:buFontTx/>
              <a:buChar char="•"/>
              <a:defRPr/>
            </a:pPr>
            <a:r>
              <a:rPr lang="en-US" sz="2800" dirty="0"/>
              <a:t>The most common ways injuries occurred</a:t>
            </a:r>
          </a:p>
          <a:p>
            <a:pPr>
              <a:buFontTx/>
              <a:buChar char="•"/>
              <a:defRPr/>
            </a:pPr>
            <a:endParaRPr lang="en-US" sz="2800" dirty="0"/>
          </a:p>
          <a:p>
            <a:pPr>
              <a:buFontTx/>
              <a:buChar char="•"/>
              <a:defRPr/>
            </a:pPr>
            <a:r>
              <a:rPr lang="en-US" sz="2800" dirty="0"/>
              <a:t>Questions and Answers</a:t>
            </a:r>
          </a:p>
          <a:p>
            <a:pPr lvl="1">
              <a:buFontTx/>
              <a:buChar char="•"/>
              <a:defRPr/>
            </a:pPr>
            <a:r>
              <a:rPr lang="en-US" sz="2400" dirty="0"/>
              <a:t>opportunity for employees to ask questions. </a:t>
            </a:r>
          </a:p>
          <a:p>
            <a:pPr>
              <a:defRPr/>
            </a:pPr>
            <a:endParaRPr lang="en-US" sz="2800" i="1" dirty="0"/>
          </a:p>
          <a:p>
            <a:pPr>
              <a:defRPr/>
            </a:pPr>
            <a:r>
              <a:rPr lang="en-US" sz="2800" i="1" dirty="0"/>
              <a:t>*OSHA requirement </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Annual Training Content*</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40660758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extBox 5"/>
          <p:cNvSpPr txBox="1"/>
          <p:nvPr/>
        </p:nvSpPr>
        <p:spPr>
          <a:xfrm>
            <a:off x="356839" y="1494263"/>
            <a:ext cx="5977054" cy="523220"/>
          </a:xfrm>
          <a:prstGeom prst="rect">
            <a:avLst/>
          </a:prstGeom>
          <a:noFill/>
        </p:spPr>
        <p:txBody>
          <a:bodyPr wrap="square" rtlCol="0">
            <a:spAutoFit/>
          </a:bodyPr>
          <a:lstStyle/>
          <a:p>
            <a:r>
              <a:rPr lang="en-US" sz="2800" dirty="0" smtClean="0"/>
              <a:t> </a:t>
            </a:r>
            <a:endParaRPr lang="en-US" sz="2800" dirty="0"/>
          </a:p>
        </p:txBody>
      </p:sp>
      <p:sp>
        <p:nvSpPr>
          <p:cNvPr id="7" name="TextBox 6"/>
          <p:cNvSpPr txBox="1"/>
          <p:nvPr/>
        </p:nvSpPr>
        <p:spPr>
          <a:xfrm>
            <a:off x="3648750" y="632229"/>
            <a:ext cx="4606249" cy="954107"/>
          </a:xfrm>
          <a:prstGeom prst="rect">
            <a:avLst/>
          </a:prstGeom>
          <a:noFill/>
        </p:spPr>
        <p:txBody>
          <a:bodyPr wrap="square" rtlCol="0">
            <a:spAutoFit/>
          </a:bodyPr>
          <a:lstStyle/>
          <a:p>
            <a:r>
              <a:rPr lang="en-US" sz="2800" dirty="0">
                <a:solidFill>
                  <a:schemeClr val="tx1">
                    <a:lumMod val="85000"/>
                    <a:lumOff val="15000"/>
                  </a:schemeClr>
                </a:solidFill>
                <a:cs typeface="Arial" panose="020B0604020202020204" pitchFamily="34" charset="0"/>
              </a:rPr>
              <a:t/>
            </a:r>
            <a:br>
              <a:rPr lang="en-US" sz="2800" dirty="0">
                <a:solidFill>
                  <a:schemeClr val="tx1">
                    <a:lumMod val="85000"/>
                    <a:lumOff val="15000"/>
                  </a:schemeClr>
                </a:solidFill>
                <a:cs typeface="Arial" panose="020B0604020202020204" pitchFamily="34" charset="0"/>
              </a:rPr>
            </a:br>
            <a:r>
              <a:rPr lang="en-US" sz="2800" dirty="0">
                <a:solidFill>
                  <a:schemeClr val="tx1">
                    <a:lumMod val="85000"/>
                    <a:lumOff val="15000"/>
                  </a:schemeClr>
                </a:solidFill>
                <a:cs typeface="Arial" panose="020B0604020202020204" pitchFamily="34" charset="0"/>
              </a:rPr>
              <a:t> </a:t>
            </a:r>
          </a:p>
        </p:txBody>
      </p:sp>
      <p:sp>
        <p:nvSpPr>
          <p:cNvPr id="8" name="TextBox 7"/>
          <p:cNvSpPr txBox="1"/>
          <p:nvPr/>
        </p:nvSpPr>
        <p:spPr>
          <a:xfrm>
            <a:off x="1363778" y="201082"/>
            <a:ext cx="9464443" cy="1446550"/>
          </a:xfrm>
          <a:prstGeom prst="rect">
            <a:avLst/>
          </a:prstGeom>
          <a:noFill/>
        </p:spPr>
        <p:txBody>
          <a:bodyPr wrap="square" rtlCol="0">
            <a:spAutoFit/>
          </a:bodyPr>
          <a:lstStyle/>
          <a:p>
            <a:pPr algn="ctr"/>
            <a:r>
              <a:rPr lang="en-US" sz="3200" dirty="0">
                <a:solidFill>
                  <a:srgbClr val="6AA2B8"/>
                </a:solidFill>
                <a:cs typeface="Arial" panose="020B0604020202020204" pitchFamily="34" charset="0"/>
              </a:rPr>
              <a:t>Sample Tool to </a:t>
            </a:r>
            <a:r>
              <a:rPr lang="en-US" sz="3200" dirty="0" smtClean="0">
                <a:solidFill>
                  <a:srgbClr val="6AA2B8"/>
                </a:solidFill>
                <a:cs typeface="Arial" panose="020B0604020202020204" pitchFamily="34" charset="0"/>
              </a:rPr>
              <a:t>Make Change</a:t>
            </a:r>
          </a:p>
          <a:p>
            <a:pPr algn="ctr"/>
            <a:r>
              <a:rPr lang="en-US" sz="2800" dirty="0" smtClean="0">
                <a:solidFill>
                  <a:srgbClr val="6AA2B8"/>
                </a:solidFill>
                <a:cs typeface="Arial" panose="020B0604020202020204" pitchFamily="34" charset="0"/>
              </a:rPr>
              <a:t> </a:t>
            </a:r>
          </a:p>
          <a:p>
            <a:pPr algn="ctr"/>
            <a:r>
              <a:rPr lang="en-US" sz="2800" dirty="0" smtClean="0">
                <a:cs typeface="Arial" panose="020B0604020202020204" pitchFamily="34" charset="0"/>
              </a:rPr>
              <a:t>Assess </a:t>
            </a:r>
            <a:r>
              <a:rPr lang="en-US" sz="2800" dirty="0">
                <a:cs typeface="Arial" panose="020B0604020202020204" pitchFamily="34" charset="0"/>
              </a:rPr>
              <a:t>Culture of Safety</a:t>
            </a:r>
          </a:p>
        </p:txBody>
      </p:sp>
      <p:sp>
        <p:nvSpPr>
          <p:cNvPr id="2" name="TextBox 1"/>
          <p:cNvSpPr txBox="1"/>
          <p:nvPr/>
        </p:nvSpPr>
        <p:spPr>
          <a:xfrm>
            <a:off x="284671" y="364269"/>
            <a:ext cx="2860609" cy="523220"/>
          </a:xfrm>
          <a:prstGeom prst="rect">
            <a:avLst/>
          </a:prstGeom>
          <a:noFill/>
        </p:spPr>
        <p:txBody>
          <a:bodyPr wrap="square" rtlCol="0">
            <a:spAutoFit/>
          </a:bodyPr>
          <a:lstStyle/>
          <a:p>
            <a:pPr algn="ctr"/>
            <a:endParaRPr lang="en-US" sz="2800" dirty="0">
              <a:solidFill>
                <a:srgbClr val="6AA2B8"/>
              </a:solidFill>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931258435"/>
              </p:ext>
            </p:extLst>
          </p:nvPr>
        </p:nvGraphicFramePr>
        <p:xfrm>
          <a:off x="532063" y="1620064"/>
          <a:ext cx="11127872" cy="3390444"/>
        </p:xfrm>
        <a:graphic>
          <a:graphicData uri="http://schemas.openxmlformats.org/drawingml/2006/table">
            <a:tbl>
              <a:tblPr firstRow="1" bandRow="1">
                <a:tableStyleId>{5C22544A-7EE6-4342-B048-85BDC9FD1C3A}</a:tableStyleId>
              </a:tblPr>
              <a:tblGrid>
                <a:gridCol w="5303939"/>
                <a:gridCol w="3015965"/>
                <a:gridCol w="2807968"/>
              </a:tblGrid>
              <a:tr h="372978">
                <a:tc>
                  <a:txBody>
                    <a:bodyPr/>
                    <a:lstStyle/>
                    <a:p>
                      <a:pPr algn="ctr"/>
                      <a:r>
                        <a:rPr lang="en-US" sz="1800" dirty="0" smtClean="0"/>
                        <a:t>Questions</a:t>
                      </a:r>
                      <a:endParaRPr lang="en-US" sz="1800" dirty="0"/>
                    </a:p>
                  </a:txBody>
                  <a:tcPr marT="45711" marB="45711"/>
                </a:tc>
                <a:tc>
                  <a:txBody>
                    <a:bodyPr/>
                    <a:lstStyle/>
                    <a:p>
                      <a:pPr algn="ctr"/>
                      <a:r>
                        <a:rPr lang="en-US" sz="1800" dirty="0" smtClean="0"/>
                        <a:t>Current Practice</a:t>
                      </a:r>
                      <a:endParaRPr lang="en-US" sz="1800" dirty="0"/>
                    </a:p>
                  </a:txBody>
                  <a:tcPr marT="45711" marB="45711"/>
                </a:tc>
                <a:tc>
                  <a:txBody>
                    <a:bodyPr/>
                    <a:lstStyle/>
                    <a:p>
                      <a:pPr algn="ctr"/>
                      <a:r>
                        <a:rPr lang="en-US" sz="1800" dirty="0" smtClean="0"/>
                        <a:t>Strategies for Improvement</a:t>
                      </a:r>
                      <a:endParaRPr lang="en-US" sz="1800" dirty="0"/>
                    </a:p>
                  </a:txBody>
                  <a:tcPr marT="45711" marB="45711"/>
                </a:tc>
              </a:tr>
              <a:tr h="852535">
                <a:tc>
                  <a:txBody>
                    <a:bodyPr/>
                    <a:lstStyle/>
                    <a:p>
                      <a:r>
                        <a:rPr lang="en-US" sz="1800" kern="1200" baseline="0" dirty="0" smtClean="0">
                          <a:solidFill>
                            <a:schemeClr val="dk1"/>
                          </a:solidFill>
                          <a:latin typeface="+mn-lt"/>
                          <a:ea typeface="+mn-ea"/>
                          <a:cs typeface="+mn-cs"/>
                        </a:rPr>
                        <a:t>What strategies does administration use to communicate the importance of safe environments for patients and health care personnel? 	</a:t>
                      </a:r>
                    </a:p>
                  </a:txBody>
                  <a:tcPr marT="45711" marB="45711"/>
                </a:tc>
                <a:tc>
                  <a:txBody>
                    <a:bodyPr/>
                    <a:lstStyle/>
                    <a:p>
                      <a:endParaRPr lang="en-US" sz="1800" dirty="0"/>
                    </a:p>
                  </a:txBody>
                  <a:tcPr marT="45711" marB="45711"/>
                </a:tc>
                <a:tc>
                  <a:txBody>
                    <a:bodyPr/>
                    <a:lstStyle/>
                    <a:p>
                      <a:endParaRPr lang="en-US" sz="1800" dirty="0"/>
                    </a:p>
                  </a:txBody>
                  <a:tcPr marT="45711" marB="45711"/>
                </a:tc>
              </a:tr>
              <a:tr h="852535">
                <a:tc>
                  <a:txBody>
                    <a:bodyPr/>
                    <a:lstStyle/>
                    <a:p>
                      <a:r>
                        <a:rPr lang="en-US" sz="1800" kern="1200" baseline="0" dirty="0" smtClean="0">
                          <a:solidFill>
                            <a:schemeClr val="dk1"/>
                          </a:solidFill>
                          <a:latin typeface="+mn-lt"/>
                          <a:ea typeface="+mn-ea"/>
                          <a:cs typeface="+mn-cs"/>
                        </a:rPr>
                        <a:t>How has administration shown support for the introduction of safety interventions (eg, devices with engineered sharps injury prevention features)? 	</a:t>
                      </a:r>
                    </a:p>
                  </a:txBody>
                  <a:tcPr marT="45711" marB="45711"/>
                </a:tc>
                <a:tc>
                  <a:txBody>
                    <a:bodyPr/>
                    <a:lstStyle/>
                    <a:p>
                      <a:endParaRPr lang="en-US" sz="1800" dirty="0"/>
                    </a:p>
                  </a:txBody>
                  <a:tcPr marT="45711" marB="45711"/>
                </a:tc>
                <a:tc>
                  <a:txBody>
                    <a:bodyPr/>
                    <a:lstStyle/>
                    <a:p>
                      <a:endParaRPr lang="en-US" sz="1800" dirty="0"/>
                    </a:p>
                  </a:txBody>
                  <a:tcPr marT="45711" marB="45711"/>
                </a:tc>
              </a:tr>
              <a:tr h="1012388">
                <a:tc>
                  <a:txBody>
                    <a:bodyPr/>
                    <a:lstStyle/>
                    <a:p>
                      <a:r>
                        <a:rPr lang="en-US" sz="1800" kern="1200" baseline="0" dirty="0" smtClean="0">
                          <a:solidFill>
                            <a:schemeClr val="dk1"/>
                          </a:solidFill>
                          <a:latin typeface="+mn-lt"/>
                          <a:ea typeface="+mn-ea"/>
                          <a:cs typeface="+mn-cs"/>
                        </a:rPr>
                        <a:t>What strategies are used to document that sharps injury hazards have been corrected? How are workers who identify a hazard informed that corrective action has been taken?	</a:t>
                      </a:r>
                    </a:p>
                  </a:txBody>
                  <a:tcPr marT="45711" marB="45711"/>
                </a:tc>
                <a:tc>
                  <a:txBody>
                    <a:bodyPr/>
                    <a:lstStyle/>
                    <a:p>
                      <a:endParaRPr lang="en-US" sz="1800" dirty="0"/>
                    </a:p>
                  </a:txBody>
                  <a:tcPr marT="45711" marB="45711"/>
                </a:tc>
                <a:tc>
                  <a:txBody>
                    <a:bodyPr/>
                    <a:lstStyle/>
                    <a:p>
                      <a:endParaRPr lang="en-US" sz="1800" dirty="0"/>
                    </a:p>
                  </a:txBody>
                  <a:tcPr marT="45711" marB="45711"/>
                </a:tc>
              </a:tr>
            </a:tbl>
          </a:graphicData>
        </a:graphic>
      </p:graphicFrame>
    </p:spTree>
    <p:extLst>
      <p:ext uri="{BB962C8B-B14F-4D97-AF65-F5344CB8AC3E}">
        <p14:creationId xmlns:p14="http://schemas.microsoft.com/office/powerpoint/2010/main" val="42582395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1689100" y="184926"/>
            <a:ext cx="8902700" cy="584775"/>
          </a:xfrm>
          <a:prstGeom prst="rect">
            <a:avLst/>
          </a:prstGeom>
          <a:noFill/>
        </p:spPr>
        <p:txBody>
          <a:bodyPr wrap="square" rtlCol="0">
            <a:spAutoFit/>
          </a:bodyPr>
          <a:lstStyle/>
          <a:p>
            <a:pPr algn="ctr"/>
            <a:r>
              <a:rPr lang="en-US" sz="3200" dirty="0" smtClean="0">
                <a:solidFill>
                  <a:srgbClr val="6AA2B8"/>
                </a:solidFill>
                <a:latin typeface="Arial" panose="020B0604020202020204" pitchFamily="34" charset="0"/>
                <a:cs typeface="Arial" panose="020B0604020202020204" pitchFamily="34" charset="0"/>
              </a:rPr>
              <a:t>Identify </a:t>
            </a:r>
            <a:r>
              <a:rPr lang="en-US" sz="3200" dirty="0">
                <a:solidFill>
                  <a:srgbClr val="6AA2B8"/>
                </a:solidFill>
                <a:latin typeface="Arial" panose="020B0604020202020204" pitchFamily="34" charset="0"/>
                <a:cs typeface="Arial" panose="020B0604020202020204" pitchFamily="34" charset="0"/>
              </a:rPr>
              <a:t>Procedure for </a:t>
            </a:r>
            <a:r>
              <a:rPr lang="en-US" sz="3200" dirty="0" smtClean="0">
                <a:solidFill>
                  <a:srgbClr val="6AA2B8"/>
                </a:solidFill>
                <a:latin typeface="Arial" panose="020B0604020202020204" pitchFamily="34" charset="0"/>
                <a:cs typeface="Arial" panose="020B0604020202020204" pitchFamily="34" charset="0"/>
              </a:rPr>
              <a:t>Reporting </a:t>
            </a:r>
            <a:r>
              <a:rPr lang="en-US" sz="3200" dirty="0">
                <a:solidFill>
                  <a:srgbClr val="6AA2B8"/>
                </a:solidFill>
                <a:latin typeface="Arial" panose="020B0604020202020204" pitchFamily="34" charset="0"/>
                <a:cs typeface="Arial" panose="020B0604020202020204" pitchFamily="34" charset="0"/>
              </a:rPr>
              <a:t>Injuries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771662074"/>
              </p:ext>
            </p:extLst>
          </p:nvPr>
        </p:nvGraphicFramePr>
        <p:xfrm>
          <a:off x="1346200" y="1015999"/>
          <a:ext cx="8915401" cy="4600576"/>
        </p:xfrm>
        <a:graphic>
          <a:graphicData uri="http://schemas.openxmlformats.org/drawingml/2006/table">
            <a:tbl>
              <a:tblPr firstRow="1" bandRow="1">
                <a:tableStyleId>{5C22544A-7EE6-4342-B048-85BDC9FD1C3A}</a:tableStyleId>
              </a:tblPr>
              <a:tblGrid>
                <a:gridCol w="4249397"/>
                <a:gridCol w="2416324"/>
                <a:gridCol w="2249680"/>
              </a:tblGrid>
              <a:tr h="687631">
                <a:tc>
                  <a:txBody>
                    <a:bodyPr/>
                    <a:lstStyle/>
                    <a:p>
                      <a:pPr algn="ctr"/>
                      <a:r>
                        <a:rPr lang="en-US" sz="1800" dirty="0" smtClean="0"/>
                        <a:t>Questions</a:t>
                      </a:r>
                      <a:endParaRPr lang="en-US" sz="1800" dirty="0"/>
                    </a:p>
                  </a:txBody>
                  <a:tcPr marT="45727" marB="45727"/>
                </a:tc>
                <a:tc>
                  <a:txBody>
                    <a:bodyPr/>
                    <a:lstStyle/>
                    <a:p>
                      <a:pPr algn="ctr"/>
                      <a:r>
                        <a:rPr lang="en-US" sz="1800" dirty="0" smtClean="0"/>
                        <a:t>Current Practice</a:t>
                      </a:r>
                      <a:endParaRPr lang="en-US" sz="1800" dirty="0"/>
                    </a:p>
                  </a:txBody>
                  <a:tcPr marT="45727" marB="45727"/>
                </a:tc>
                <a:tc>
                  <a:txBody>
                    <a:bodyPr/>
                    <a:lstStyle/>
                    <a:p>
                      <a:pPr algn="ctr"/>
                      <a:r>
                        <a:rPr lang="en-US" sz="1800" dirty="0" smtClean="0"/>
                        <a:t>Strategies for Improvement</a:t>
                      </a:r>
                      <a:endParaRPr lang="en-US" sz="1800" dirty="0"/>
                    </a:p>
                  </a:txBody>
                  <a:tcPr marT="45727" marB="45727"/>
                </a:tc>
              </a:tr>
              <a:tr h="2341218">
                <a:tc>
                  <a:txBody>
                    <a:bodyPr/>
                    <a:lstStyle/>
                    <a:p>
                      <a:r>
                        <a:rPr lang="en-US" sz="1800" kern="1200" baseline="0" dirty="0" smtClean="0">
                          <a:solidFill>
                            <a:schemeClr val="dk1"/>
                          </a:solidFill>
                          <a:latin typeface="+mn-lt"/>
                          <a:ea typeface="+mn-ea"/>
                          <a:cs typeface="+mn-cs"/>
                        </a:rPr>
                        <a:t>Where are copies of the organization’s policy/procedure for reporting occupational blood and body fluid exposures located? On what date was the policy/procedure last reviewed? Is this date within the past 12 months?	</a:t>
                      </a:r>
                    </a:p>
                  </a:txBody>
                  <a:tcPr marT="45727" marB="45727"/>
                </a:tc>
                <a:tc>
                  <a:txBody>
                    <a:bodyPr/>
                    <a:lstStyle/>
                    <a:p>
                      <a:endParaRPr lang="en-US" sz="1800" dirty="0"/>
                    </a:p>
                  </a:txBody>
                  <a:tcPr marT="45727" marB="45727"/>
                </a:tc>
                <a:tc>
                  <a:txBody>
                    <a:bodyPr/>
                    <a:lstStyle/>
                    <a:p>
                      <a:endParaRPr lang="en-US" sz="1800" dirty="0"/>
                    </a:p>
                  </a:txBody>
                  <a:tcPr marT="45727" marB="45727"/>
                </a:tc>
              </a:tr>
              <a:tr h="1571727">
                <a:tc>
                  <a:txBody>
                    <a:bodyPr/>
                    <a:lstStyle/>
                    <a:p>
                      <a:r>
                        <a:rPr lang="en-US" sz="1800" kern="1200" baseline="0" dirty="0" smtClean="0">
                          <a:solidFill>
                            <a:schemeClr val="dk1"/>
                          </a:solidFill>
                          <a:latin typeface="+mn-lt"/>
                          <a:ea typeface="+mn-ea"/>
                          <a:cs typeface="+mn-cs"/>
                        </a:rPr>
                        <a:t>What items of information (eg, name, date, device, procedure) are collected on the injury report form? How does this list compare to the variables recommended standards?</a:t>
                      </a:r>
                      <a:r>
                        <a:rPr lang="en-US" sz="1800" i="1" kern="1200" baseline="0" dirty="0" smtClean="0">
                          <a:solidFill>
                            <a:schemeClr val="dk1"/>
                          </a:solidFill>
                          <a:latin typeface="+mn-lt"/>
                          <a:ea typeface="+mn-ea"/>
                          <a:cs typeface="+mn-cs"/>
                        </a:rPr>
                        <a:t>	</a:t>
                      </a:r>
                    </a:p>
                  </a:txBody>
                  <a:tcPr marT="45727" marB="45727"/>
                </a:tc>
                <a:tc>
                  <a:txBody>
                    <a:bodyPr/>
                    <a:lstStyle/>
                    <a:p>
                      <a:endParaRPr lang="en-US" sz="1800" dirty="0"/>
                    </a:p>
                  </a:txBody>
                  <a:tcPr marT="45727" marB="45727"/>
                </a:tc>
                <a:tc>
                  <a:txBody>
                    <a:bodyPr/>
                    <a:lstStyle/>
                    <a:p>
                      <a:endParaRPr lang="en-US" sz="1800" dirty="0"/>
                    </a:p>
                  </a:txBody>
                  <a:tcPr marT="45727" marB="45727"/>
                </a:tc>
              </a:tr>
            </a:tbl>
          </a:graphicData>
        </a:graphic>
      </p:graphicFrame>
    </p:spTree>
    <p:extLst>
      <p:ext uri="{BB962C8B-B14F-4D97-AF65-F5344CB8AC3E}">
        <p14:creationId xmlns:p14="http://schemas.microsoft.com/office/powerpoint/2010/main" val="2787096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2104793" y="231556"/>
            <a:ext cx="84582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Analyze Data &amp; Use of Information</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570135789"/>
              </p:ext>
            </p:extLst>
          </p:nvPr>
        </p:nvGraphicFramePr>
        <p:xfrm>
          <a:off x="860193" y="1192061"/>
          <a:ext cx="9702800" cy="4424680"/>
        </p:xfrm>
        <a:graphic>
          <a:graphicData uri="http://schemas.openxmlformats.org/drawingml/2006/table">
            <a:tbl>
              <a:tblPr firstRow="1" bandRow="1">
                <a:tableStyleId>{5C22544A-7EE6-4342-B048-85BDC9FD1C3A}</a:tableStyleId>
              </a:tblPr>
              <a:tblGrid>
                <a:gridCol w="4624700"/>
                <a:gridCol w="2629731"/>
                <a:gridCol w="2448369"/>
              </a:tblGrid>
              <a:tr h="767080">
                <a:tc>
                  <a:txBody>
                    <a:bodyPr/>
                    <a:lstStyle/>
                    <a:p>
                      <a:pPr algn="ctr"/>
                      <a:r>
                        <a:rPr lang="en-US" dirty="0" smtClean="0"/>
                        <a:t>Questions</a:t>
                      </a:r>
                      <a:endParaRPr lang="en-US" dirty="0"/>
                    </a:p>
                  </a:txBody>
                  <a:tcPr/>
                </a:tc>
                <a:tc>
                  <a:txBody>
                    <a:bodyPr/>
                    <a:lstStyle/>
                    <a:p>
                      <a:pPr algn="ctr"/>
                      <a:r>
                        <a:rPr lang="en-US" dirty="0" smtClean="0"/>
                        <a:t>Current Practice</a:t>
                      </a:r>
                      <a:endParaRPr lang="en-US" dirty="0"/>
                    </a:p>
                  </a:txBody>
                  <a:tcPr/>
                </a:tc>
                <a:tc>
                  <a:txBody>
                    <a:bodyPr/>
                    <a:lstStyle/>
                    <a:p>
                      <a:pPr algn="ctr"/>
                      <a:r>
                        <a:rPr lang="en-US" dirty="0" smtClean="0"/>
                        <a:t>Strategies for Improvement</a:t>
                      </a:r>
                      <a:endParaRPr lang="en-US" dirty="0"/>
                    </a:p>
                  </a:txBody>
                  <a:tcPr/>
                </a:tc>
              </a:tr>
              <a:tr h="883920">
                <a:tc>
                  <a:txBody>
                    <a:bodyPr/>
                    <a:lstStyle/>
                    <a:p>
                      <a:r>
                        <a:rPr lang="en-US" sz="1800" kern="1200" baseline="0" dirty="0" smtClean="0">
                          <a:solidFill>
                            <a:schemeClr val="dk1"/>
                          </a:solidFill>
                          <a:latin typeface="+mn-lt"/>
                          <a:ea typeface="+mn-ea"/>
                          <a:cs typeface="+mn-cs"/>
                        </a:rPr>
                        <a:t>How are data on sharps injuries stored (eg, computerized database, incident log)? Where is the information kept?	</a:t>
                      </a:r>
                    </a:p>
                  </a:txBody>
                  <a:tcPr/>
                </a:tc>
                <a:tc>
                  <a:txBody>
                    <a:bodyPr/>
                    <a:lstStyle/>
                    <a:p>
                      <a:endParaRPr lang="en-US" dirty="0"/>
                    </a:p>
                  </a:txBody>
                  <a:tcPr/>
                </a:tc>
                <a:tc>
                  <a:txBody>
                    <a:bodyPr/>
                    <a:lstStyle/>
                    <a:p>
                      <a:endParaRPr lang="en-US" dirty="0"/>
                    </a:p>
                  </a:txBody>
                  <a:tcPr/>
                </a:tc>
              </a:tr>
              <a:tr h="762000">
                <a:tc>
                  <a:txBody>
                    <a:bodyPr/>
                    <a:lstStyle/>
                    <a:p>
                      <a:r>
                        <a:rPr lang="en-US" sz="1800" kern="1200" baseline="0" dirty="0" smtClean="0">
                          <a:solidFill>
                            <a:schemeClr val="dk1"/>
                          </a:solidFill>
                          <a:latin typeface="+mn-lt"/>
                          <a:ea typeface="+mn-ea"/>
                          <a:cs typeface="+mn-cs"/>
                        </a:rPr>
                        <a:t>Who compiles, analyzes, and interprets the data? How often is this done?	</a:t>
                      </a:r>
                    </a:p>
                  </a:txBody>
                  <a:tcPr/>
                </a:tc>
                <a:tc>
                  <a:txBody>
                    <a:bodyPr/>
                    <a:lstStyle/>
                    <a:p>
                      <a:endParaRPr lang="en-US" dirty="0"/>
                    </a:p>
                  </a:txBody>
                  <a:tcPr/>
                </a:tc>
                <a:tc>
                  <a:txBody>
                    <a:bodyPr/>
                    <a:lstStyle/>
                    <a:p>
                      <a:endParaRPr lang="en-US" dirty="0"/>
                    </a:p>
                  </a:txBody>
                  <a:tcPr/>
                </a:tc>
              </a:tr>
              <a:tr h="1066800">
                <a:tc>
                  <a:txBody>
                    <a:bodyPr/>
                    <a:lstStyle/>
                    <a:p>
                      <a:r>
                        <a:rPr lang="en-US" sz="1800" kern="1200" baseline="0" dirty="0" smtClean="0">
                          <a:solidFill>
                            <a:schemeClr val="dk1"/>
                          </a:solidFill>
                          <a:latin typeface="+mn-lt"/>
                          <a:ea typeface="+mn-ea"/>
                          <a:cs typeface="+mn-cs"/>
                        </a:rPr>
                        <a:t>How often are summary reports on injury trends prepared? Who receives copies of this information?	</a:t>
                      </a:r>
                    </a:p>
                  </a:txBody>
                  <a:tcPr/>
                </a:tc>
                <a:tc>
                  <a:txBody>
                    <a:bodyPr/>
                    <a:lstStyle/>
                    <a:p>
                      <a:endParaRPr lang="en-US" dirty="0"/>
                    </a:p>
                  </a:txBody>
                  <a:tcPr/>
                </a:tc>
                <a:tc>
                  <a:txBody>
                    <a:bodyPr/>
                    <a:lstStyle/>
                    <a:p>
                      <a:endParaRPr lang="en-US" dirty="0"/>
                    </a:p>
                  </a:txBody>
                  <a:tcPr/>
                </a:tc>
              </a:tr>
              <a:tr h="370840">
                <a:tc>
                  <a:txBody>
                    <a:bodyPr/>
                    <a:lstStyle/>
                    <a:p>
                      <a:r>
                        <a:rPr lang="en-US" sz="1800" kern="1200" baseline="0" dirty="0" smtClean="0">
                          <a:solidFill>
                            <a:schemeClr val="dk1"/>
                          </a:solidFill>
                          <a:latin typeface="+mn-lt"/>
                          <a:ea typeface="+mn-ea"/>
                          <a:cs typeface="+mn-cs"/>
                        </a:rPr>
                        <a:t>What data sources (eg, committee reports) are used to monitor improvement in sharps injury data analysis?	</a:t>
                      </a:r>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330404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1574800" y="231556"/>
            <a:ext cx="82169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Select, Evaluate, and Implement</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844709768"/>
              </p:ext>
            </p:extLst>
          </p:nvPr>
        </p:nvGraphicFramePr>
        <p:xfrm>
          <a:off x="889000" y="1122973"/>
          <a:ext cx="9410700" cy="4480162"/>
        </p:xfrm>
        <a:graphic>
          <a:graphicData uri="http://schemas.openxmlformats.org/drawingml/2006/table">
            <a:tbl>
              <a:tblPr firstRow="1" bandRow="1">
                <a:tableStyleId>{5C22544A-7EE6-4342-B048-85BDC9FD1C3A}</a:tableStyleId>
              </a:tblPr>
              <a:tblGrid>
                <a:gridCol w="4485475"/>
                <a:gridCol w="2550564"/>
                <a:gridCol w="2374661"/>
              </a:tblGrid>
              <a:tr h="639963">
                <a:tc>
                  <a:txBody>
                    <a:bodyPr/>
                    <a:lstStyle/>
                    <a:p>
                      <a:pPr algn="ctr"/>
                      <a:r>
                        <a:rPr lang="en-US" sz="1800" dirty="0" smtClean="0"/>
                        <a:t>Questions</a:t>
                      </a:r>
                      <a:endParaRPr lang="en-US" sz="1800" dirty="0"/>
                    </a:p>
                  </a:txBody>
                  <a:tcPr marT="45685" marB="45685"/>
                </a:tc>
                <a:tc>
                  <a:txBody>
                    <a:bodyPr/>
                    <a:lstStyle/>
                    <a:p>
                      <a:pPr algn="ctr"/>
                      <a:r>
                        <a:rPr lang="en-US" sz="1800" dirty="0" smtClean="0"/>
                        <a:t>Current Practice</a:t>
                      </a:r>
                      <a:endParaRPr lang="en-US" sz="1800" dirty="0"/>
                    </a:p>
                  </a:txBody>
                  <a:tcPr marT="45685" marB="45685"/>
                </a:tc>
                <a:tc>
                  <a:txBody>
                    <a:bodyPr/>
                    <a:lstStyle/>
                    <a:p>
                      <a:pPr algn="ctr"/>
                      <a:r>
                        <a:rPr lang="en-US" sz="1800" dirty="0" smtClean="0"/>
                        <a:t>Strategies for Improvement</a:t>
                      </a:r>
                      <a:endParaRPr lang="en-US" sz="1800" dirty="0"/>
                    </a:p>
                  </a:txBody>
                  <a:tcPr marT="45685" marB="45685"/>
                </a:tc>
              </a:tr>
              <a:tr h="1462852">
                <a:tc>
                  <a:txBody>
                    <a:bodyPr/>
                    <a:lstStyle/>
                    <a:p>
                      <a:r>
                        <a:rPr lang="en-US" sz="1800" kern="1200" baseline="0" dirty="0" smtClean="0">
                          <a:solidFill>
                            <a:schemeClr val="dk1"/>
                          </a:solidFill>
                          <a:latin typeface="+mn-lt"/>
                          <a:ea typeface="+mn-ea"/>
                          <a:cs typeface="+mn-cs"/>
                        </a:rPr>
                        <a:t>What committee or group is responsible for evaluating devices with sharps injury prevention features? How are front-line workers involved in this review? 	</a:t>
                      </a:r>
                    </a:p>
                  </a:txBody>
                  <a:tcPr marT="45685" marB="45685"/>
                </a:tc>
                <a:tc>
                  <a:txBody>
                    <a:bodyPr/>
                    <a:lstStyle/>
                    <a:p>
                      <a:endParaRPr lang="en-US" sz="1800" dirty="0"/>
                    </a:p>
                  </a:txBody>
                  <a:tcPr marT="45685" marB="45685"/>
                </a:tc>
                <a:tc>
                  <a:txBody>
                    <a:bodyPr/>
                    <a:lstStyle/>
                    <a:p>
                      <a:endParaRPr lang="en-US" sz="1800" dirty="0"/>
                    </a:p>
                  </a:txBody>
                  <a:tcPr marT="45685" marB="45685"/>
                </a:tc>
              </a:tr>
              <a:tr h="1188555">
                <a:tc>
                  <a:txBody>
                    <a:bodyPr/>
                    <a:lstStyle/>
                    <a:p>
                      <a:r>
                        <a:rPr lang="en-US" sz="1800" kern="1200" baseline="0" dirty="0" smtClean="0">
                          <a:solidFill>
                            <a:schemeClr val="dk1"/>
                          </a:solidFill>
                          <a:latin typeface="+mn-lt"/>
                          <a:ea typeface="+mn-ea"/>
                          <a:cs typeface="+mn-cs"/>
                        </a:rPr>
                        <a:t>How are priorities determined for what devices will be considered for implementation? Which devices currently have the highest priority?	</a:t>
                      </a:r>
                    </a:p>
                  </a:txBody>
                  <a:tcPr marT="45685" marB="45685"/>
                </a:tc>
                <a:tc>
                  <a:txBody>
                    <a:bodyPr/>
                    <a:lstStyle/>
                    <a:p>
                      <a:endParaRPr lang="en-US" sz="1800" dirty="0"/>
                    </a:p>
                  </a:txBody>
                  <a:tcPr marT="45685" marB="45685"/>
                </a:tc>
                <a:tc>
                  <a:txBody>
                    <a:bodyPr/>
                    <a:lstStyle/>
                    <a:p>
                      <a:endParaRPr lang="en-US" sz="1800" dirty="0"/>
                    </a:p>
                  </a:txBody>
                  <a:tcPr marT="45685" marB="45685"/>
                </a:tc>
              </a:tr>
              <a:tr h="1188555">
                <a:tc>
                  <a:txBody>
                    <a:bodyPr/>
                    <a:lstStyle/>
                    <a:p>
                      <a:r>
                        <a:rPr lang="en-US" sz="1800" kern="1200" baseline="0" dirty="0" smtClean="0">
                          <a:solidFill>
                            <a:schemeClr val="dk1"/>
                          </a:solidFill>
                          <a:latin typeface="+mn-lt"/>
                          <a:ea typeface="+mn-ea"/>
                          <a:cs typeface="+mn-cs"/>
                        </a:rPr>
                        <a:t>How are health care personnel trained in the use of new devices? Who is responsible for ensuring that this is done, and how is it documented?	</a:t>
                      </a:r>
                    </a:p>
                  </a:txBody>
                  <a:tcPr marT="45685" marB="45685"/>
                </a:tc>
                <a:tc>
                  <a:txBody>
                    <a:bodyPr/>
                    <a:lstStyle/>
                    <a:p>
                      <a:endParaRPr lang="en-US" sz="1800" dirty="0"/>
                    </a:p>
                  </a:txBody>
                  <a:tcPr marT="45685" marB="45685"/>
                </a:tc>
                <a:tc>
                  <a:txBody>
                    <a:bodyPr/>
                    <a:lstStyle/>
                    <a:p>
                      <a:endParaRPr lang="en-US" sz="1800" dirty="0"/>
                    </a:p>
                  </a:txBody>
                  <a:tcPr marT="45685" marB="45685"/>
                </a:tc>
              </a:tr>
            </a:tbl>
          </a:graphicData>
        </a:graphic>
      </p:graphicFrame>
    </p:spTree>
    <p:extLst>
      <p:ext uri="{BB962C8B-B14F-4D97-AF65-F5344CB8AC3E}">
        <p14:creationId xmlns:p14="http://schemas.microsoft.com/office/powerpoint/2010/main" val="29324314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Education and Training</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1905316841"/>
              </p:ext>
            </p:extLst>
          </p:nvPr>
        </p:nvGraphicFramePr>
        <p:xfrm>
          <a:off x="622300" y="1107425"/>
          <a:ext cx="10350499" cy="4541838"/>
        </p:xfrm>
        <a:graphic>
          <a:graphicData uri="http://schemas.openxmlformats.org/drawingml/2006/table">
            <a:tbl>
              <a:tblPr firstRow="1" bandRow="1">
                <a:tableStyleId>{5C22544A-7EE6-4342-B048-85BDC9FD1C3A}</a:tableStyleId>
              </a:tblPr>
              <a:tblGrid>
                <a:gridCol w="4933416"/>
                <a:gridCol w="2805276"/>
                <a:gridCol w="2611807"/>
              </a:tblGrid>
              <a:tr h="640125">
                <a:tc>
                  <a:txBody>
                    <a:bodyPr/>
                    <a:lstStyle/>
                    <a:p>
                      <a:pPr algn="ctr"/>
                      <a:r>
                        <a:rPr lang="en-US" sz="1800" dirty="0" smtClean="0"/>
                        <a:t>Questions</a:t>
                      </a:r>
                      <a:endParaRPr lang="en-US" sz="1800" dirty="0"/>
                    </a:p>
                  </a:txBody>
                  <a:tcPr marT="45723" marB="45723"/>
                </a:tc>
                <a:tc>
                  <a:txBody>
                    <a:bodyPr/>
                    <a:lstStyle/>
                    <a:p>
                      <a:pPr algn="ctr"/>
                      <a:r>
                        <a:rPr lang="en-US" sz="1800" dirty="0" smtClean="0"/>
                        <a:t>Current Practice</a:t>
                      </a:r>
                      <a:endParaRPr lang="en-US" sz="1800" dirty="0"/>
                    </a:p>
                  </a:txBody>
                  <a:tcPr marT="45723" marB="45723"/>
                </a:tc>
                <a:tc>
                  <a:txBody>
                    <a:bodyPr/>
                    <a:lstStyle/>
                    <a:p>
                      <a:pPr algn="ctr"/>
                      <a:r>
                        <a:rPr lang="en-US" sz="1800" dirty="0" smtClean="0"/>
                        <a:t>Strategies for Improvement</a:t>
                      </a:r>
                      <a:endParaRPr lang="en-US" sz="1800" dirty="0"/>
                    </a:p>
                  </a:txBody>
                  <a:tcPr marT="45723" marB="45723"/>
                </a:tc>
              </a:tr>
              <a:tr h="883982">
                <a:tc>
                  <a:txBody>
                    <a:bodyPr/>
                    <a:lstStyle/>
                    <a:p>
                      <a:r>
                        <a:rPr lang="en-US" sz="1800" dirty="0" smtClean="0"/>
                        <a:t>How training is provided to the perioperative program?</a:t>
                      </a:r>
                      <a:endParaRPr lang="en-US" sz="1800" dirty="0"/>
                    </a:p>
                  </a:txBody>
                  <a:tcPr marT="45723" marB="45723"/>
                </a:tc>
                <a:tc>
                  <a:txBody>
                    <a:bodyPr/>
                    <a:lstStyle/>
                    <a:p>
                      <a:endParaRPr lang="en-US" sz="1800" dirty="0"/>
                    </a:p>
                  </a:txBody>
                  <a:tcPr marT="45723" marB="45723"/>
                </a:tc>
                <a:tc>
                  <a:txBody>
                    <a:bodyPr/>
                    <a:lstStyle/>
                    <a:p>
                      <a:endParaRPr lang="en-US" sz="1800" dirty="0"/>
                    </a:p>
                  </a:txBody>
                  <a:tcPr marT="45723" marB="45723"/>
                </a:tc>
              </a:tr>
              <a:tr h="762053">
                <a:tc>
                  <a:txBody>
                    <a:bodyPr/>
                    <a:lstStyle/>
                    <a:p>
                      <a:r>
                        <a:rPr lang="en-US" sz="1800" dirty="0" smtClean="0"/>
                        <a:t>Are there any groups who are not  being reached? </a:t>
                      </a:r>
                      <a:endParaRPr lang="en-US" sz="1800" dirty="0"/>
                    </a:p>
                  </a:txBody>
                  <a:tcPr marT="45723" marB="45723"/>
                </a:tc>
                <a:tc>
                  <a:txBody>
                    <a:bodyPr/>
                    <a:lstStyle/>
                    <a:p>
                      <a:endParaRPr lang="en-US" sz="1800" dirty="0"/>
                    </a:p>
                  </a:txBody>
                  <a:tcPr marT="45723" marB="45723"/>
                </a:tc>
                <a:tc>
                  <a:txBody>
                    <a:bodyPr/>
                    <a:lstStyle/>
                    <a:p>
                      <a:endParaRPr lang="en-US" sz="1800" dirty="0"/>
                    </a:p>
                  </a:txBody>
                  <a:tcPr marT="45723" marB="45723"/>
                </a:tc>
              </a:tr>
              <a:tr h="1066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How are students, per diem staff, members, and contractors trained on sharps injury prevention? </a:t>
                      </a:r>
                      <a:endParaRPr lang="en-US" sz="1800" dirty="0"/>
                    </a:p>
                  </a:txBody>
                  <a:tcPr marT="45723" marB="45723"/>
                </a:tc>
                <a:tc>
                  <a:txBody>
                    <a:bodyPr/>
                    <a:lstStyle/>
                    <a:p>
                      <a:endParaRPr lang="en-US" sz="1800" dirty="0"/>
                    </a:p>
                  </a:txBody>
                  <a:tcPr marT="45723" marB="45723"/>
                </a:tc>
                <a:tc>
                  <a:txBody>
                    <a:bodyPr/>
                    <a:lstStyle/>
                    <a:p>
                      <a:endParaRPr lang="en-US" sz="1800" dirty="0"/>
                    </a:p>
                  </a:txBody>
                  <a:tcPr marT="45723" marB="45723"/>
                </a:tc>
              </a:tr>
              <a:tr h="1188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How is completion of training documented? Who is responsible for maintaining this information, and  where is it located?	</a:t>
                      </a:r>
                    </a:p>
                  </a:txBody>
                  <a:tcPr marT="45723" marB="45723"/>
                </a:tc>
                <a:tc>
                  <a:txBody>
                    <a:bodyPr/>
                    <a:lstStyle/>
                    <a:p>
                      <a:endParaRPr lang="en-US" sz="1800" dirty="0"/>
                    </a:p>
                  </a:txBody>
                  <a:tcPr marT="45723" marB="45723"/>
                </a:tc>
                <a:tc>
                  <a:txBody>
                    <a:bodyPr/>
                    <a:lstStyle/>
                    <a:p>
                      <a:endParaRPr lang="en-US" sz="1800" dirty="0"/>
                    </a:p>
                  </a:txBody>
                  <a:tcPr marT="45723" marB="45723"/>
                </a:tc>
              </a:tr>
            </a:tbl>
          </a:graphicData>
        </a:graphic>
      </p:graphicFrame>
    </p:spTree>
    <p:extLst>
      <p:ext uri="{BB962C8B-B14F-4D97-AF65-F5344CB8AC3E}">
        <p14:creationId xmlns:p14="http://schemas.microsoft.com/office/powerpoint/2010/main" val="2973492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329"/>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1231900" y="184926"/>
            <a:ext cx="10083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Prevalence of Bloodborne Pathogens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9" name="Content Placeholder 2"/>
          <p:cNvSpPr>
            <a:spLocks noGrp="1"/>
          </p:cNvSpPr>
          <p:nvPr>
            <p:ph idx="1"/>
          </p:nvPr>
        </p:nvSpPr>
        <p:spPr>
          <a:xfrm>
            <a:off x="1754929" y="1129690"/>
            <a:ext cx="8229600" cy="4525963"/>
          </a:xfrm>
        </p:spPr>
        <p:txBody>
          <a:bodyPr/>
          <a:lstStyle/>
          <a:p>
            <a:pPr algn="ctr" eaLnBrk="1" hangingPunct="1">
              <a:buFont typeface="Wingdings" panose="05000000000000000000" pitchFamily="2" charset="2"/>
              <a:buChar char="§"/>
            </a:pPr>
            <a:r>
              <a:rPr lang="en-US" dirty="0" smtClean="0"/>
              <a:t>Soft-tissue abscess procedures-71%</a:t>
            </a:r>
          </a:p>
          <a:p>
            <a:pPr algn="ctr" eaLnBrk="1" hangingPunct="1">
              <a:buFont typeface="Wingdings" panose="05000000000000000000" pitchFamily="2" charset="2"/>
              <a:buChar char="§"/>
            </a:pPr>
            <a:r>
              <a:rPr lang="en-US" dirty="0" smtClean="0"/>
              <a:t>Lymph-node biopsies-67%</a:t>
            </a:r>
          </a:p>
        </p:txBody>
      </p:sp>
      <p:graphicFrame>
        <p:nvGraphicFramePr>
          <p:cNvPr id="10" name="Chart 5"/>
          <p:cNvGraphicFramePr>
            <a:graphicFrameLocks/>
          </p:cNvGraphicFramePr>
          <p:nvPr>
            <p:extLst>
              <p:ext uri="{D42A27DB-BD31-4B8C-83A1-F6EECF244321}">
                <p14:modId xmlns:p14="http://schemas.microsoft.com/office/powerpoint/2010/main" val="2752570760"/>
              </p:ext>
            </p:extLst>
          </p:nvPr>
        </p:nvGraphicFramePr>
        <p:xfrm>
          <a:off x="3012228" y="2348787"/>
          <a:ext cx="6093671" cy="2657289"/>
        </p:xfrm>
        <a:graphic>
          <a:graphicData uri="http://schemas.openxmlformats.org/presentationml/2006/ole">
            <mc:AlternateContent xmlns:mc="http://schemas.openxmlformats.org/markup-compatibility/2006">
              <mc:Choice xmlns:v="urn:schemas-microsoft-com:vml" Requires="v">
                <p:oleObj spid="_x0000_s1253" r:id="rId5" imgW="5718544" imgH="2231329" progId="Excel.Chart.8">
                  <p:embed/>
                </p:oleObj>
              </mc:Choice>
              <mc:Fallback>
                <p:oleObj r:id="rId5" imgW="5718544" imgH="223132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2228" y="2348787"/>
                        <a:ext cx="6093671" cy="2657289"/>
                      </a:xfrm>
                      <a:prstGeom prst="rect">
                        <a:avLst/>
                      </a:prstGeom>
                      <a:noFill/>
                      <a:ln>
                        <a:noFill/>
                      </a:ln>
                    </p:spPr>
                  </p:pic>
                </p:oleObj>
              </mc:Fallback>
            </mc:AlternateContent>
          </a:graphicData>
        </a:graphic>
      </p:graphicFrame>
      <p:sp>
        <p:nvSpPr>
          <p:cNvPr id="11" name="Text Box 24"/>
          <p:cNvSpPr txBox="1">
            <a:spLocks noChangeArrowheads="1"/>
          </p:cNvSpPr>
          <p:nvPr/>
        </p:nvSpPr>
        <p:spPr bwMode="auto">
          <a:xfrm>
            <a:off x="743282" y="5128724"/>
            <a:ext cx="104581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i="1" dirty="0"/>
              <a:t>* </a:t>
            </a:r>
            <a:r>
              <a:rPr lang="de-DE" sz="1200" dirty="0"/>
              <a:t>Weiss ES, Makary MA, Wang T, et al. </a:t>
            </a:r>
            <a:r>
              <a:rPr lang="en-US" sz="1200" dirty="0"/>
              <a:t>Prevalence of blood-borne pathogens in an urban, university-based general surgical practice. </a:t>
            </a:r>
            <a:r>
              <a:rPr lang="en-US" sz="1200" i="1" dirty="0"/>
              <a:t>Ann Surg</a:t>
            </a:r>
            <a:r>
              <a:rPr lang="en-US" sz="1200" dirty="0"/>
              <a:t>. 2005;241(5):803-809.</a:t>
            </a:r>
            <a:endParaRPr lang="en-US" sz="1200" i="1" dirty="0"/>
          </a:p>
        </p:txBody>
      </p:sp>
    </p:spTree>
    <p:extLst>
      <p:ext uri="{BB962C8B-B14F-4D97-AF65-F5344CB8AC3E}">
        <p14:creationId xmlns:p14="http://schemas.microsoft.com/office/powerpoint/2010/main" val="3264571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477157" y="908664"/>
            <a:ext cx="6037943" cy="4708981"/>
          </a:xfrm>
          <a:prstGeom prst="rect">
            <a:avLst/>
          </a:prstGeom>
          <a:noFill/>
        </p:spPr>
        <p:txBody>
          <a:bodyPr wrap="square" rtlCol="0">
            <a:spAutoFit/>
          </a:bodyPr>
          <a:lstStyle/>
          <a:p>
            <a:pPr marL="285750" indent="-285750">
              <a:buFont typeface="Wingdings" panose="05000000000000000000" pitchFamily="2" charset="2"/>
              <a:buChar char="§"/>
            </a:pPr>
            <a:endParaRPr lang="en-US" sz="3000" dirty="0"/>
          </a:p>
          <a:p>
            <a:pPr marL="285750" indent="-285750">
              <a:buFont typeface="Wingdings" panose="05000000000000000000" pitchFamily="2" charset="2"/>
              <a:buChar char="§"/>
            </a:pPr>
            <a:r>
              <a:rPr lang="en-US" sz="3000" dirty="0"/>
              <a:t>What sharps injury occurred?</a:t>
            </a:r>
          </a:p>
          <a:p>
            <a:pPr marL="285750" indent="-285750">
              <a:buFont typeface="Wingdings" panose="05000000000000000000" pitchFamily="2" charset="2"/>
              <a:buChar char="§"/>
            </a:pPr>
            <a:endParaRPr lang="en-US" sz="3000" dirty="0"/>
          </a:p>
          <a:p>
            <a:pPr marL="285750" indent="-285750">
              <a:buFont typeface="Wingdings" panose="05000000000000000000" pitchFamily="2" charset="2"/>
              <a:buChar char="§"/>
            </a:pPr>
            <a:r>
              <a:rPr lang="en-US" sz="3000" dirty="0"/>
              <a:t>How did it happen?</a:t>
            </a:r>
          </a:p>
          <a:p>
            <a:pPr marL="285750" indent="-285750">
              <a:buFont typeface="Wingdings" panose="05000000000000000000" pitchFamily="2" charset="2"/>
              <a:buChar char="§"/>
            </a:pPr>
            <a:endParaRPr lang="en-US" sz="3000" dirty="0"/>
          </a:p>
          <a:p>
            <a:pPr marL="285750" indent="-285750">
              <a:buFont typeface="Wingdings" panose="05000000000000000000" pitchFamily="2" charset="2"/>
              <a:buChar char="§"/>
            </a:pPr>
            <a:r>
              <a:rPr lang="en-US" sz="3000" dirty="0"/>
              <a:t>Group discussion of prevention methods </a:t>
            </a:r>
          </a:p>
          <a:p>
            <a:pPr marL="285750" indent="-285750">
              <a:buFont typeface="Wingdings" panose="05000000000000000000" pitchFamily="2" charset="2"/>
              <a:buChar char="§"/>
            </a:pPr>
            <a:endParaRPr lang="en-US" sz="3000" dirty="0"/>
          </a:p>
          <a:p>
            <a:pPr marL="285750" indent="-285750">
              <a:buFont typeface="Wingdings" panose="05000000000000000000" pitchFamily="2" charset="2"/>
              <a:buChar char="§"/>
            </a:pPr>
            <a:r>
              <a:rPr lang="en-US" sz="3000" dirty="0"/>
              <a:t>Review facilities recommendations and suggestions </a:t>
            </a:r>
            <a:r>
              <a:rPr lang="en-US" sz="3000" dirty="0" smtClean="0"/>
              <a:t>for </a:t>
            </a:r>
            <a:r>
              <a:rPr lang="en-US" sz="3000" dirty="0"/>
              <a:t>improvement</a:t>
            </a:r>
          </a:p>
        </p:txBody>
      </p:sp>
      <p:sp>
        <p:nvSpPr>
          <p:cNvPr id="8" name="TextBox 7"/>
          <p:cNvSpPr txBox="1"/>
          <p:nvPr/>
        </p:nvSpPr>
        <p:spPr>
          <a:xfrm>
            <a:off x="838200" y="262334"/>
            <a:ext cx="10718800" cy="507831"/>
          </a:xfrm>
          <a:prstGeom prst="rect">
            <a:avLst/>
          </a:prstGeom>
          <a:noFill/>
        </p:spPr>
        <p:txBody>
          <a:bodyPr wrap="square" rtlCol="0">
            <a:spAutoFit/>
          </a:bodyPr>
          <a:lstStyle/>
          <a:p>
            <a:pPr algn="ctr"/>
            <a:r>
              <a:rPr lang="en-US" sz="2700" dirty="0">
                <a:solidFill>
                  <a:srgbClr val="6AA2B8"/>
                </a:solidFill>
                <a:latin typeface="Arial" panose="020B0604020202020204" pitchFamily="34" charset="0"/>
                <a:cs typeface="Arial" panose="020B0604020202020204" pitchFamily="34" charset="0"/>
              </a:rPr>
              <a:t>Sample Plan to Make </a:t>
            </a:r>
            <a:r>
              <a:rPr lang="en-US" sz="2700" dirty="0" smtClean="0">
                <a:solidFill>
                  <a:srgbClr val="6AA2B8"/>
                </a:solidFill>
                <a:latin typeface="Arial" panose="020B0604020202020204" pitchFamily="34" charset="0"/>
                <a:cs typeface="Arial" panose="020B0604020202020204" pitchFamily="34" charset="0"/>
              </a:rPr>
              <a:t>Change Create </a:t>
            </a:r>
            <a:r>
              <a:rPr lang="en-US" sz="2700" dirty="0">
                <a:solidFill>
                  <a:srgbClr val="6AA2B8"/>
                </a:solidFill>
                <a:latin typeface="Arial" panose="020B0604020202020204" pitchFamily="34" charset="0"/>
                <a:cs typeface="Arial" panose="020B0604020202020204" pitchFamily="34" charset="0"/>
              </a:rPr>
              <a:t>a Case Study Presentation</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8" descr="C:\Documents and Settings\kenyon\Local Settings\Temporary Internet Files\Content.IE5\9573ILRT\MP9003211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800" y="1552369"/>
            <a:ext cx="4127500" cy="342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2607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562100" y="1494263"/>
            <a:ext cx="8648700" cy="4031873"/>
          </a:xfrm>
          <a:prstGeom prst="rect">
            <a:avLst/>
          </a:prstGeom>
          <a:noFill/>
        </p:spPr>
        <p:txBody>
          <a:bodyPr wrap="square" rtlCol="0">
            <a:spAutoFit/>
          </a:bodyPr>
          <a:lstStyle/>
          <a:p>
            <a:r>
              <a:rPr lang="en-US" sz="3200" dirty="0"/>
              <a:t>Surgical champion(s)</a:t>
            </a:r>
          </a:p>
          <a:p>
            <a:pPr marL="914400" lvl="1" indent="-457200">
              <a:buFont typeface="Wingdings" panose="05000000000000000000" pitchFamily="2" charset="2"/>
              <a:buChar char="q"/>
            </a:pPr>
            <a:r>
              <a:rPr lang="en-US" sz="3200" dirty="0"/>
              <a:t>Reasons to support change to blunt needles</a:t>
            </a:r>
          </a:p>
          <a:p>
            <a:pPr marL="1371600" lvl="2" indent="-457200">
              <a:buFont typeface="Wingdings" panose="05000000000000000000" pitchFamily="2" charset="2"/>
              <a:buChar char="§"/>
            </a:pPr>
            <a:r>
              <a:rPr lang="en-US" sz="3200" dirty="0"/>
              <a:t>surgeon safety</a:t>
            </a:r>
          </a:p>
          <a:p>
            <a:pPr marL="1371600" lvl="2" indent="-457200">
              <a:buFont typeface="Wingdings" panose="05000000000000000000" pitchFamily="2" charset="2"/>
              <a:buChar char="§"/>
            </a:pPr>
            <a:r>
              <a:rPr lang="en-US" sz="3200" dirty="0"/>
              <a:t>resident safety</a:t>
            </a:r>
          </a:p>
          <a:p>
            <a:pPr marL="1828800" lvl="3" indent="-457200">
              <a:buFont typeface="Courier New" panose="02070309020205020404" pitchFamily="49" charset="0"/>
              <a:buChar char="o"/>
            </a:pPr>
            <a:r>
              <a:rPr lang="en-US" sz="3200" dirty="0"/>
              <a:t>education starts with them</a:t>
            </a:r>
          </a:p>
          <a:p>
            <a:pPr marL="1371600" lvl="2" indent="-457200">
              <a:buFont typeface="Wingdings" panose="05000000000000000000" pitchFamily="2" charset="2"/>
              <a:buChar char="§"/>
            </a:pPr>
            <a:r>
              <a:rPr lang="en-US" sz="3200" dirty="0"/>
              <a:t>surgical scrub safety</a:t>
            </a:r>
          </a:p>
          <a:p>
            <a:pPr marL="1371600" lvl="2" indent="-457200">
              <a:buFont typeface="Wingdings" panose="05000000000000000000" pitchFamily="2" charset="2"/>
              <a:buChar char="§"/>
            </a:pPr>
            <a:r>
              <a:rPr lang="en-US" sz="3200" dirty="0"/>
              <a:t>cost of suture verses cost of needlestick</a:t>
            </a:r>
          </a:p>
          <a:p>
            <a:pPr lvl="2">
              <a:buFontTx/>
              <a:buChar char="•"/>
            </a:pPr>
            <a:endParaRPr lang="en-US" sz="3200"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Change to Blunt Needles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27603947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273850" y="1293645"/>
            <a:ext cx="10511750" cy="4031873"/>
          </a:xfrm>
          <a:prstGeom prst="rect">
            <a:avLst/>
          </a:prstGeom>
          <a:noFill/>
        </p:spPr>
        <p:txBody>
          <a:bodyPr wrap="square" rtlCol="0">
            <a:spAutoFit/>
          </a:bodyPr>
          <a:lstStyle/>
          <a:p>
            <a:pPr marL="457200" indent="-457200">
              <a:buFont typeface="Wingdings" panose="05000000000000000000" pitchFamily="2" charset="2"/>
              <a:buChar char="§"/>
            </a:pPr>
            <a:r>
              <a:rPr lang="en-US" sz="3200" dirty="0"/>
              <a:t>Set up the trial.</a:t>
            </a:r>
          </a:p>
          <a:p>
            <a:pPr marL="457200" indent="-457200">
              <a:buFont typeface="Wingdings" panose="05000000000000000000" pitchFamily="2" charset="2"/>
              <a:buChar char="§"/>
            </a:pPr>
            <a:r>
              <a:rPr lang="en-US" sz="3200" dirty="0"/>
              <a:t>Plan the time line. </a:t>
            </a:r>
          </a:p>
          <a:p>
            <a:pPr marL="457200" indent="-457200">
              <a:buFont typeface="Wingdings" panose="05000000000000000000" pitchFamily="2" charset="2"/>
              <a:buChar char="§"/>
            </a:pPr>
            <a:r>
              <a:rPr lang="en-US" sz="3200" dirty="0"/>
              <a:t>Work with positive surgeons.</a:t>
            </a:r>
          </a:p>
          <a:p>
            <a:pPr marL="457200" indent="-457200">
              <a:buFont typeface="Wingdings" panose="05000000000000000000" pitchFamily="2" charset="2"/>
              <a:buChar char="§"/>
            </a:pPr>
            <a:r>
              <a:rPr lang="en-US" sz="3200" dirty="0"/>
              <a:t>Stage service lines. </a:t>
            </a:r>
          </a:p>
          <a:p>
            <a:pPr marL="457200" indent="-457200">
              <a:buFont typeface="Wingdings" panose="05000000000000000000" pitchFamily="2" charset="2"/>
              <a:buChar char="§"/>
            </a:pPr>
            <a:r>
              <a:rPr lang="en-US" sz="3200" dirty="0"/>
              <a:t>Use the sales representative effectively by having him 	or her help surgical scrub person.</a:t>
            </a:r>
          </a:p>
          <a:p>
            <a:pPr marL="457200" indent="-457200">
              <a:buFont typeface="Wingdings" panose="05000000000000000000" pitchFamily="2" charset="2"/>
              <a:buChar char="§"/>
            </a:pPr>
            <a:r>
              <a:rPr lang="en-US" sz="3200" dirty="0"/>
              <a:t>Select comparable suture for procedure.</a:t>
            </a:r>
          </a:p>
          <a:p>
            <a:pPr marL="457200" indent="-457200">
              <a:buFont typeface="Wingdings" panose="05000000000000000000" pitchFamily="2" charset="2"/>
              <a:buChar char="§"/>
            </a:pPr>
            <a:r>
              <a:rPr lang="en-US" sz="3200" dirty="0"/>
              <a:t>Update preference cards with nursing staff. </a:t>
            </a:r>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Use Sales Representative</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39667028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508000" y="1351406"/>
            <a:ext cx="11455400" cy="4524315"/>
          </a:xfrm>
          <a:prstGeom prst="rect">
            <a:avLst/>
          </a:prstGeom>
          <a:noFill/>
        </p:spPr>
        <p:txBody>
          <a:bodyPr wrap="square" rtlCol="0">
            <a:spAutoFit/>
          </a:bodyPr>
          <a:lstStyle/>
          <a:p>
            <a:pPr marL="285750" indent="-285750">
              <a:buFont typeface="Wingdings" panose="05000000000000000000" pitchFamily="2" charset="2"/>
              <a:buChar char="§"/>
            </a:pPr>
            <a:r>
              <a:rPr lang="en-US" sz="3200" dirty="0"/>
              <a:t>Communicate with surgical chairpersons regarding the blunt suture trial with dates.</a:t>
            </a:r>
          </a:p>
          <a:p>
            <a:pPr marL="285750" indent="-285750">
              <a:buFont typeface="Wingdings" panose="05000000000000000000" pitchFamily="2" charset="2"/>
              <a:buChar char="§"/>
            </a:pPr>
            <a:r>
              <a:rPr lang="en-US" sz="3200" dirty="0"/>
              <a:t>Recruit positive surgeons (champion) first.</a:t>
            </a:r>
          </a:p>
          <a:p>
            <a:pPr marL="285750" indent="-285750">
              <a:buFont typeface="Wingdings" panose="05000000000000000000" pitchFamily="2" charset="2"/>
              <a:buChar char="§"/>
            </a:pPr>
            <a:r>
              <a:rPr lang="en-US" sz="3200" dirty="0"/>
              <a:t>Communicate with the perioperative staff members the trial </a:t>
            </a:r>
            <a:r>
              <a:rPr lang="en-US" sz="3200" dirty="0" smtClean="0"/>
              <a:t>and </a:t>
            </a:r>
            <a:r>
              <a:rPr lang="en-US" sz="3200" dirty="0"/>
              <a:t>how it will work.</a:t>
            </a:r>
          </a:p>
          <a:p>
            <a:pPr marL="285750" indent="-285750">
              <a:buFont typeface="Wingdings" panose="05000000000000000000" pitchFamily="2" charset="2"/>
              <a:buChar char="§"/>
            </a:pPr>
            <a:r>
              <a:rPr lang="en-US" sz="3200" dirty="0"/>
              <a:t>Substitute the blunt needle suture and remove the current </a:t>
            </a:r>
            <a:r>
              <a:rPr lang="en-US" sz="3200" dirty="0" smtClean="0"/>
              <a:t>product</a:t>
            </a:r>
            <a:r>
              <a:rPr lang="en-US" sz="3200" dirty="0"/>
              <a:t>.</a:t>
            </a:r>
          </a:p>
          <a:p>
            <a:pPr marL="285750" indent="-285750">
              <a:buFont typeface="Wingdings" panose="05000000000000000000" pitchFamily="2" charset="2"/>
              <a:buChar char="§"/>
            </a:pPr>
            <a:r>
              <a:rPr lang="en-US" sz="3200" dirty="0"/>
              <a:t>Provide evaluation sheets to be completed by surgeons.</a:t>
            </a:r>
          </a:p>
          <a:p>
            <a:pPr>
              <a:buFontTx/>
              <a:buChar char="•"/>
            </a:pPr>
            <a:endParaRPr lang="en-US" sz="3200"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Communication</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41314484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922568" y="1279473"/>
            <a:ext cx="8822650" cy="3046988"/>
          </a:xfrm>
          <a:prstGeom prst="rect">
            <a:avLst/>
          </a:prstGeom>
          <a:noFill/>
        </p:spPr>
        <p:txBody>
          <a:bodyPr wrap="square" rtlCol="0">
            <a:spAutoFit/>
          </a:bodyPr>
          <a:lstStyle/>
          <a:p>
            <a:pPr marL="285750" indent="-285750">
              <a:buFont typeface="Wingdings" panose="05000000000000000000" pitchFamily="2" charset="2"/>
              <a:buChar char="§"/>
            </a:pPr>
            <a:endParaRPr lang="en-US" sz="3200" dirty="0"/>
          </a:p>
          <a:p>
            <a:pPr marL="285750" indent="-285750">
              <a:buFont typeface="Wingdings" panose="05000000000000000000" pitchFamily="2" charset="2"/>
              <a:buChar char="§"/>
            </a:pPr>
            <a:r>
              <a:rPr lang="en-US" sz="3200" dirty="0"/>
              <a:t>Decreases potential for injury from inadvertent “sticks” while suturing.</a:t>
            </a:r>
          </a:p>
          <a:p>
            <a:pPr marL="285750" indent="-285750">
              <a:buFont typeface="Wingdings" panose="05000000000000000000" pitchFamily="2" charset="2"/>
              <a:buChar char="§"/>
            </a:pPr>
            <a:r>
              <a:rPr lang="en-US" sz="3200" dirty="0"/>
              <a:t>Provides for addition of antibiotic coated suture. </a:t>
            </a:r>
          </a:p>
          <a:p>
            <a:pPr marL="285750" indent="-285750">
              <a:buFont typeface="Wingdings" panose="05000000000000000000" pitchFamily="2" charset="2"/>
              <a:buChar char="§"/>
            </a:pPr>
            <a:r>
              <a:rPr lang="en-US" sz="3200" dirty="0"/>
              <a:t>Decreases incidents of glove punctures caused by needlesticks.</a:t>
            </a:r>
          </a:p>
        </p:txBody>
      </p:sp>
      <p:sp>
        <p:nvSpPr>
          <p:cNvPr id="8" name="TextBox 7"/>
          <p:cNvSpPr txBox="1"/>
          <p:nvPr/>
        </p:nvSpPr>
        <p:spPr>
          <a:xfrm>
            <a:off x="2641600" y="62279"/>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Reasons to Change</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25951944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844550" y="1108719"/>
            <a:ext cx="10502899" cy="4739759"/>
          </a:xfrm>
          <a:prstGeom prst="rect">
            <a:avLst/>
          </a:prstGeom>
          <a:noFill/>
        </p:spPr>
        <p:txBody>
          <a:bodyPr wrap="square" rtlCol="0">
            <a:spAutoFit/>
          </a:bodyPr>
          <a:lstStyle/>
          <a:p>
            <a:pPr>
              <a:defRPr/>
            </a:pPr>
            <a:r>
              <a:rPr lang="en-US" sz="3600" dirty="0"/>
              <a:t>Occupational health injuries</a:t>
            </a:r>
          </a:p>
          <a:p>
            <a:pPr marL="285750" indent="-285750">
              <a:buFont typeface="Wingdings" panose="05000000000000000000" pitchFamily="2" charset="2"/>
              <a:buChar char="§"/>
              <a:defRPr/>
            </a:pPr>
            <a:r>
              <a:rPr lang="en-US" sz="3200" dirty="0"/>
              <a:t>The CDC reports 385,000 needlestick injuries per year, which averages 67.5 per hospital.</a:t>
            </a:r>
          </a:p>
          <a:p>
            <a:pPr marL="285750" indent="-285750">
              <a:buFont typeface="Wingdings" panose="05000000000000000000" pitchFamily="2" charset="2"/>
              <a:buChar char="§"/>
              <a:defRPr/>
            </a:pPr>
            <a:r>
              <a:rPr lang="en-US" sz="3200" dirty="0"/>
              <a:t>Multiple studies report up to a 1/3 reduction in needlestick injuries in Magnet facilities at a cost of $405/event.</a:t>
            </a:r>
          </a:p>
          <a:p>
            <a:pPr marL="285750" indent="-285750">
              <a:buFont typeface="Wingdings" panose="05000000000000000000" pitchFamily="2" charset="2"/>
              <a:buChar char="§"/>
              <a:defRPr/>
            </a:pPr>
            <a:r>
              <a:rPr lang="en-US" sz="3200" dirty="0"/>
              <a:t>Blood and body fluid exposures are also lower in hospitals with Magnet status.</a:t>
            </a:r>
          </a:p>
          <a:p>
            <a:pPr>
              <a:defRPr/>
            </a:pPr>
            <a:endParaRPr lang="en-US" sz="1200" dirty="0"/>
          </a:p>
          <a:p>
            <a:pPr>
              <a:defRPr/>
            </a:pPr>
            <a:endParaRPr lang="en-US" sz="1600" dirty="0"/>
          </a:p>
          <a:p>
            <a:pPr algn="ctr">
              <a:defRPr/>
            </a:pPr>
            <a:r>
              <a:rPr lang="en-US" sz="1600" dirty="0"/>
              <a:t>Drenkard K. </a:t>
            </a:r>
            <a:r>
              <a:rPr lang="en-US" sz="1600" i="1" dirty="0"/>
              <a:t>The business case for Magnet. J Nurs Adm</a:t>
            </a:r>
            <a:r>
              <a:rPr lang="en-US" sz="1600" dirty="0"/>
              <a:t>. 2010;40(6):263-271.</a:t>
            </a:r>
          </a:p>
          <a:p>
            <a:pPr>
              <a:defRPr/>
            </a:pPr>
            <a:endParaRPr lang="en-US" dirty="0"/>
          </a:p>
          <a:p>
            <a:pPr>
              <a:defRPr/>
            </a:pPr>
            <a:r>
              <a:rPr lang="en-US" sz="1200" dirty="0"/>
              <a:t>.</a:t>
            </a:r>
          </a:p>
        </p:txBody>
      </p:sp>
      <p:sp>
        <p:nvSpPr>
          <p:cNvPr id="8" name="TextBox 7"/>
          <p:cNvSpPr txBox="1"/>
          <p:nvPr/>
        </p:nvSpPr>
        <p:spPr>
          <a:xfrm>
            <a:off x="1587500" y="108105"/>
            <a:ext cx="94869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 Cost Opportunities for Magnet Hospitals </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29196007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702643" y="1293645"/>
            <a:ext cx="7755557" cy="4832092"/>
          </a:xfrm>
          <a:prstGeom prst="rect">
            <a:avLst/>
          </a:prstGeom>
          <a:noFill/>
        </p:spPr>
        <p:txBody>
          <a:bodyPr wrap="square" rtlCol="0">
            <a:spAutoFit/>
          </a:bodyPr>
          <a:lstStyle/>
          <a:p>
            <a:pPr marL="285750" indent="-285750">
              <a:buFont typeface="Wingdings" panose="05000000000000000000" pitchFamily="2" charset="2"/>
              <a:buChar char="§"/>
            </a:pPr>
            <a:r>
              <a:rPr lang="en-US" sz="2800" dirty="0"/>
              <a:t>Webinars</a:t>
            </a:r>
          </a:p>
          <a:p>
            <a:pPr marL="285750" indent="-285750">
              <a:buFont typeface="Wingdings" panose="05000000000000000000" pitchFamily="2" charset="2"/>
              <a:buChar char="§"/>
            </a:pPr>
            <a:r>
              <a:rPr lang="en-US" sz="2800" dirty="0"/>
              <a:t>Slide decks</a:t>
            </a:r>
          </a:p>
          <a:p>
            <a:pPr marL="285750" indent="-285750">
              <a:buFont typeface="Wingdings" panose="05000000000000000000" pitchFamily="2" charset="2"/>
              <a:buChar char="§"/>
            </a:pPr>
            <a:r>
              <a:rPr lang="en-US" sz="2800" dirty="0"/>
              <a:t>Evidence-based posters</a:t>
            </a:r>
          </a:p>
          <a:p>
            <a:pPr marL="285750" indent="-285750">
              <a:buFont typeface="Wingdings" panose="05000000000000000000" pitchFamily="2" charset="2"/>
              <a:buChar char="§"/>
            </a:pPr>
            <a:r>
              <a:rPr lang="en-US" sz="2800" dirty="0"/>
              <a:t>Sample documents</a:t>
            </a:r>
          </a:p>
          <a:p>
            <a:pPr marL="285750" indent="-285750">
              <a:buFont typeface="Wingdings" panose="05000000000000000000" pitchFamily="2" charset="2"/>
              <a:buChar char="§"/>
            </a:pPr>
            <a:r>
              <a:rPr lang="en-US" sz="2800" dirty="0"/>
              <a:t>Sample generic product evaluation tool</a:t>
            </a:r>
          </a:p>
          <a:p>
            <a:pPr marL="285750" indent="-285750">
              <a:buFont typeface="Wingdings" panose="05000000000000000000" pitchFamily="2" charset="2"/>
              <a:buChar char="§"/>
            </a:pPr>
            <a:r>
              <a:rPr lang="en-US" sz="2800" dirty="0"/>
              <a:t>How to implement  blunt-tip suture needles</a:t>
            </a:r>
          </a:p>
          <a:p>
            <a:pPr marL="285750" indent="-285750">
              <a:buFont typeface="Wingdings" panose="05000000000000000000" pitchFamily="2" charset="2"/>
              <a:buChar char="§"/>
            </a:pPr>
            <a:r>
              <a:rPr lang="en-US" sz="2800" dirty="0"/>
              <a:t>Online resources</a:t>
            </a:r>
          </a:p>
          <a:p>
            <a:pPr marL="285750" indent="-285750">
              <a:buFont typeface="Wingdings" panose="05000000000000000000" pitchFamily="2" charset="2"/>
              <a:buChar char="§"/>
            </a:pPr>
            <a:r>
              <a:rPr lang="en-US" sz="2800" dirty="0"/>
              <a:t>Literature review</a:t>
            </a:r>
          </a:p>
          <a:p>
            <a:endParaRPr lang="en-US" sz="2800" dirty="0"/>
          </a:p>
          <a:p>
            <a:endParaRPr lang="en-US" sz="2800" dirty="0"/>
          </a:p>
          <a:p>
            <a:endParaRPr lang="en-US" sz="2800"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AORN Sharps Safety Tool Kit</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7895" y="1863595"/>
            <a:ext cx="4105010" cy="31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141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2641600" y="184926"/>
            <a:ext cx="6908800" cy="707886"/>
          </a:xfrm>
          <a:prstGeom prst="rect">
            <a:avLst/>
          </a:prstGeom>
          <a:noFill/>
        </p:spPr>
        <p:txBody>
          <a:bodyPr wrap="square" rtlCol="0">
            <a:spAutoFit/>
          </a:bodyPr>
          <a:lstStyle/>
          <a:p>
            <a:pPr algn="ctr"/>
            <a:r>
              <a:rPr lang="en-US" sz="4000" dirty="0">
                <a:solidFill>
                  <a:srgbClr val="6AA2B8"/>
                </a:solidFill>
                <a:latin typeface="Arial" panose="020B0604020202020204" pitchFamily="34" charset="0"/>
                <a:cs typeface="Arial" panose="020B0604020202020204" pitchFamily="34" charset="0"/>
              </a:rPr>
              <a:t>Sharps Safety</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4" name="Rectangle 3"/>
          <p:cNvSpPr/>
          <p:nvPr/>
        </p:nvSpPr>
        <p:spPr>
          <a:xfrm>
            <a:off x="356839" y="1170998"/>
            <a:ext cx="7962900" cy="2492990"/>
          </a:xfrm>
          <a:prstGeom prst="rect">
            <a:avLst/>
          </a:prstGeom>
        </p:spPr>
        <p:txBody>
          <a:bodyPr wrap="square">
            <a:spAutoFit/>
          </a:bodyPr>
          <a:lstStyle/>
          <a:p>
            <a:pPr>
              <a:spcBef>
                <a:spcPts val="1800"/>
              </a:spcBef>
              <a:buClr>
                <a:srgbClr val="E20000"/>
              </a:buClr>
              <a:buSzPct val="90000"/>
              <a:buFont typeface="Arial" panose="020B0604020202020204" pitchFamily="34" charset="0"/>
              <a:buNone/>
            </a:pPr>
            <a:r>
              <a:rPr lang="en-US" sz="3200" b="1" dirty="0"/>
              <a:t>L</a:t>
            </a:r>
            <a:r>
              <a:rPr lang="en-US" sz="3200" b="1" dirty="0">
                <a:cs typeface="Arial" panose="020B0604020202020204" pitchFamily="34" charset="0"/>
              </a:rPr>
              <a:t>aw</a:t>
            </a:r>
            <a:r>
              <a:rPr lang="en-US" sz="3200" dirty="0">
                <a:cs typeface="Arial" panose="020B0604020202020204" pitchFamily="34" charset="0"/>
              </a:rPr>
              <a:t>!</a:t>
            </a:r>
          </a:p>
          <a:p>
            <a:pPr marL="571500" lvl="2" indent="-342900">
              <a:spcBef>
                <a:spcPts val="600"/>
              </a:spcBef>
              <a:buClr>
                <a:schemeClr val="tx2"/>
              </a:buClr>
              <a:buSzPct val="90000"/>
              <a:buFont typeface="Courier New" panose="02070309020205020404" pitchFamily="49" charset="0"/>
              <a:buChar char="o"/>
            </a:pPr>
            <a:r>
              <a:rPr lang="en-US" dirty="0">
                <a:cs typeface="Arial" panose="020B0604020202020204" pitchFamily="34" charset="0"/>
              </a:rPr>
              <a:t>OSHA 29 CFR 1910.1030 (1992)</a:t>
            </a:r>
          </a:p>
          <a:p>
            <a:pPr marL="571500" lvl="2" indent="-342900">
              <a:spcBef>
                <a:spcPts val="600"/>
              </a:spcBef>
              <a:buClr>
                <a:schemeClr val="tx2"/>
              </a:buClr>
              <a:buSzPct val="90000"/>
              <a:buFont typeface="Courier New" panose="02070309020205020404" pitchFamily="49" charset="0"/>
              <a:buChar char="o"/>
            </a:pPr>
            <a:r>
              <a:rPr lang="en-US" dirty="0">
                <a:cs typeface="Arial" panose="020B0604020202020204" pitchFamily="34" charset="0"/>
              </a:rPr>
              <a:t>Needlestick Safety &amp; Prevention Act (2000)</a:t>
            </a:r>
          </a:p>
          <a:p>
            <a:pPr>
              <a:spcBef>
                <a:spcPts val="1800"/>
              </a:spcBef>
              <a:buClr>
                <a:srgbClr val="E20000"/>
              </a:buClr>
              <a:buSzPct val="90000"/>
              <a:buFont typeface="Arial" panose="020B0604020202020204" pitchFamily="34" charset="0"/>
              <a:buNone/>
            </a:pPr>
            <a:r>
              <a:rPr lang="en-US" sz="2400" b="1" dirty="0">
                <a:cs typeface="Arial" panose="020B0604020202020204" pitchFamily="34" charset="0"/>
              </a:rPr>
              <a:t>Evidence</a:t>
            </a:r>
            <a:r>
              <a:rPr lang="en-US" sz="2400" dirty="0">
                <a:cs typeface="Arial" panose="020B0604020202020204" pitchFamily="34" charset="0"/>
              </a:rPr>
              <a:t> supports sharps safety measures</a:t>
            </a:r>
          </a:p>
          <a:p>
            <a:pPr>
              <a:spcBef>
                <a:spcPts val="1800"/>
              </a:spcBef>
              <a:buClr>
                <a:srgbClr val="E20000"/>
              </a:buClr>
              <a:buSzPct val="90000"/>
              <a:buFont typeface="Arial" panose="020B0604020202020204" pitchFamily="34" charset="0"/>
              <a:buNone/>
            </a:pPr>
            <a:r>
              <a:rPr lang="en-US" sz="2400" b="1" dirty="0"/>
              <a:t>Support</a:t>
            </a:r>
            <a:r>
              <a:rPr lang="en-US" sz="2400" dirty="0"/>
              <a:t> and recommendation of perioperative organizations </a:t>
            </a:r>
            <a:endParaRPr lang="en-US" sz="2400" dirty="0">
              <a:cs typeface="Arial" panose="020B0604020202020204" pitchFamily="34" charset="0"/>
            </a:endParaRPr>
          </a:p>
        </p:txBody>
      </p:sp>
      <p:pic>
        <p:nvPicPr>
          <p:cNvPr id="9" name="Picture 2" descr="http://www.causeyengineering.com/ScanCFR-45.jpg"/>
          <p:cNvPicPr>
            <a:picLocks noChangeAspect="1" noChangeArrowheads="1"/>
          </p:cNvPicPr>
          <p:nvPr/>
        </p:nvPicPr>
        <p:blipFill>
          <a:blip r:embed="rId4"/>
          <a:srcRect/>
          <a:stretch>
            <a:fillRect/>
          </a:stretch>
        </p:blipFill>
        <p:spPr bwMode="auto">
          <a:xfrm>
            <a:off x="9461500" y="1081373"/>
            <a:ext cx="1603375" cy="2535238"/>
          </a:xfrm>
          <a:prstGeom prst="rect">
            <a:avLst/>
          </a:prstGeom>
          <a:ln w="28575">
            <a:solidFill>
              <a:schemeClr val="tx1"/>
            </a:solidFill>
          </a:ln>
          <a:effectLst>
            <a:outerShdw blurRad="292100" dist="139700" dir="2700000" algn="tl" rotWithShape="0">
              <a:srgbClr val="333333">
                <a:alpha val="65000"/>
              </a:srgbClr>
            </a:outerShdw>
          </a:effectLst>
          <a:extLst>
            <a:ext uri="{909E8E84-426E-40dd-AFC4-6F175D3DCCD1}"/>
          </a:extLst>
        </p:spPr>
      </p:pic>
      <p:pic>
        <p:nvPicPr>
          <p:cNvPr id="10" name="Picture 8" descr="http://aorn_orlando.tripod.com/AORN/aorn_top_logo.jpg"/>
          <p:cNvPicPr>
            <a:picLocks noChangeAspect="1" noChangeArrowheads="1"/>
          </p:cNvPicPr>
          <p:nvPr/>
        </p:nvPicPr>
        <p:blipFill>
          <a:blip r:embed="rId5"/>
          <a:srcRect/>
          <a:stretch>
            <a:fillRect/>
          </a:stretch>
        </p:blipFill>
        <p:spPr bwMode="auto">
          <a:xfrm>
            <a:off x="356839" y="4346594"/>
            <a:ext cx="2327275" cy="914400"/>
          </a:xfrm>
          <a:prstGeom prst="rect">
            <a:avLst/>
          </a:prstGeom>
          <a:ln w="28575">
            <a:solidFill>
              <a:schemeClr val="tx1"/>
            </a:solidFill>
          </a:ln>
          <a:effectLst>
            <a:outerShdw blurRad="292100" dist="139700" dir="2700000" algn="tl" rotWithShape="0">
              <a:srgbClr val="333333">
                <a:alpha val="65000"/>
              </a:srgbClr>
            </a:outerShdw>
          </a:effectLst>
          <a:extLst>
            <a:ext uri="{909E8E84-426E-40dd-AFC4-6F175D3DCCD1}"/>
          </a:extLst>
        </p:spPr>
      </p:pic>
      <p:pic>
        <p:nvPicPr>
          <p:cNvPr id="11" name="Picture 10" descr="The American College of Surgeons"/>
          <p:cNvPicPr>
            <a:picLocks noChangeAspect="1" noChangeArrowheads="1"/>
          </p:cNvPicPr>
          <p:nvPr/>
        </p:nvPicPr>
        <p:blipFill>
          <a:blip r:embed="rId6"/>
          <a:srcRect/>
          <a:stretch>
            <a:fillRect/>
          </a:stretch>
        </p:blipFill>
        <p:spPr bwMode="auto">
          <a:xfrm>
            <a:off x="7240587" y="1429763"/>
            <a:ext cx="1219200" cy="1463675"/>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5500" y="4071956"/>
            <a:ext cx="950913" cy="1189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descr="http://www.ast.org/images/ast_01.gif"/>
          <p:cNvPicPr>
            <a:picLocks noChangeAspect="1" noChangeArrowheads="1"/>
          </p:cNvPicPr>
          <p:nvPr/>
        </p:nvPicPr>
        <p:blipFill>
          <a:blip r:embed="rId8"/>
          <a:srcRect/>
          <a:stretch>
            <a:fillRect/>
          </a:stretch>
        </p:blipFill>
        <p:spPr bwMode="auto">
          <a:xfrm>
            <a:off x="3396981" y="4346594"/>
            <a:ext cx="1279525" cy="882650"/>
          </a:xfrm>
          <a:prstGeom prst="rect">
            <a:avLst/>
          </a:prstGeom>
          <a:ln w="28575">
            <a:solidFill>
              <a:schemeClr val="tx1"/>
            </a:solidFill>
          </a:ln>
          <a:effectLst>
            <a:outerShdw blurRad="292100" dist="139700" dir="2700000" algn="tl" rotWithShape="0">
              <a:srgbClr val="333333">
                <a:alpha val="65000"/>
              </a:srgbClr>
            </a:outerShdw>
          </a:effectLst>
          <a:extLst>
            <a:ext uri="{909E8E84-426E-40dd-AFC4-6F175D3DCCD1}"/>
          </a:extLst>
        </p:spPr>
      </p:pic>
      <p:pic>
        <p:nvPicPr>
          <p:cNvPr id="14" name="Picture 14" descr="http://www.jcrinc.com/Common/Images/custom/DEP/CSPS%20logo.JPG"/>
          <p:cNvPicPr>
            <a:picLocks noChangeAspect="1" noChangeArrowheads="1"/>
          </p:cNvPicPr>
          <p:nvPr/>
        </p:nvPicPr>
        <p:blipFill>
          <a:blip r:embed="rId9"/>
          <a:srcRect/>
          <a:stretch>
            <a:fillRect/>
          </a:stretch>
        </p:blipFill>
        <p:spPr bwMode="auto">
          <a:xfrm>
            <a:off x="7565406" y="4346594"/>
            <a:ext cx="3657600" cy="914400"/>
          </a:xfrm>
          <a:prstGeom prst="rect">
            <a:avLst/>
          </a:prstGeom>
          <a:ln w="28575">
            <a:solidFill>
              <a:schemeClr val="tx1"/>
            </a:solidFill>
          </a:ln>
          <a:effectLst>
            <a:outerShdw blurRad="292100" dist="139700" dir="2700000" algn="tl" rotWithShape="0">
              <a:srgbClr val="333333">
                <a:alpha val="65000"/>
              </a:srgbClr>
            </a:outerShdw>
          </a:effectLst>
          <a:extLst>
            <a:ext uri="{909E8E84-426E-40dd-AFC4-6F175D3DCCD1}"/>
          </a:extLst>
        </p:spPr>
      </p:pic>
    </p:spTree>
    <p:extLst>
      <p:ext uri="{BB962C8B-B14F-4D97-AF65-F5344CB8AC3E}">
        <p14:creationId xmlns:p14="http://schemas.microsoft.com/office/powerpoint/2010/main" val="42112769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93"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2374900" y="231556"/>
            <a:ext cx="6908800" cy="707886"/>
          </a:xfrm>
          <a:prstGeom prst="rect">
            <a:avLst/>
          </a:prstGeom>
          <a:noFill/>
        </p:spPr>
        <p:txBody>
          <a:bodyPr wrap="square" rtlCol="0">
            <a:spAutoFit/>
          </a:bodyPr>
          <a:lstStyle/>
          <a:p>
            <a:pPr algn="ctr"/>
            <a:r>
              <a:rPr lang="en-US" sz="4000" dirty="0" smtClean="0">
                <a:solidFill>
                  <a:srgbClr val="6AA2B8"/>
                </a:solidFill>
                <a:latin typeface="Arial" panose="020B0604020202020204" pitchFamily="34" charset="0"/>
                <a:cs typeface="Arial" panose="020B0604020202020204" pitchFamily="34" charset="0"/>
              </a:rPr>
              <a:t>Yesterday </a:t>
            </a:r>
            <a:r>
              <a:rPr lang="en-US" sz="4000" dirty="0">
                <a:solidFill>
                  <a:srgbClr val="6AA2B8"/>
                </a:solidFill>
                <a:latin typeface="Arial" panose="020B0604020202020204" pitchFamily="34" charset="0"/>
                <a:cs typeface="Arial" panose="020B0604020202020204" pitchFamily="34" charset="0"/>
              </a:rPr>
              <a:t>		</a:t>
            </a:r>
            <a:r>
              <a:rPr lang="en-US" sz="4000" dirty="0" smtClean="0">
                <a:solidFill>
                  <a:srgbClr val="6AA2B8"/>
                </a:solidFill>
                <a:latin typeface="Arial" panose="020B0604020202020204" pitchFamily="34" charset="0"/>
                <a:cs typeface="Arial" panose="020B0604020202020204" pitchFamily="34" charset="0"/>
              </a:rPr>
              <a:t>        Today </a:t>
            </a:r>
            <a:endParaRPr lang="en-US" sz="4000" dirty="0">
              <a:solidFill>
                <a:srgbClr val="6AA2B8"/>
              </a:solidFill>
              <a:latin typeface="Arial" panose="020B0604020202020204" pitchFamily="34" charset="0"/>
              <a:cs typeface="Arial" panose="020B0604020202020204" pitchFamily="34" charset="0"/>
            </a:endParaRP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6" descr="d81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809413" y="1340275"/>
            <a:ext cx="3733800" cy="3209925"/>
          </a:xfrm>
          <a:prstGeom prst="rect">
            <a:avLst/>
          </a:prstGeom>
        </p:spPr>
      </p:pic>
      <p:pic>
        <p:nvPicPr>
          <p:cNvPr id="10" name="Picture 5" descr="3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170998"/>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6527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592724" y="1162187"/>
            <a:ext cx="7770475" cy="4708981"/>
          </a:xfrm>
          <a:prstGeom prst="rect">
            <a:avLst/>
          </a:prstGeom>
          <a:noFill/>
        </p:spPr>
        <p:txBody>
          <a:bodyPr wrap="square" rtlCol="0">
            <a:spAutoFit/>
          </a:bodyPr>
          <a:lstStyle/>
          <a:p>
            <a:pPr marL="342900" indent="-342900">
              <a:buFont typeface="Wingdings" panose="05000000000000000000" pitchFamily="2" charset="2"/>
              <a:buChar char="§"/>
              <a:defRPr/>
            </a:pPr>
            <a:r>
              <a:rPr lang="en-US" sz="2000" dirty="0"/>
              <a:t>Donna A. Ford, MSN,RN-BC,CNOR–Chairperson</a:t>
            </a:r>
          </a:p>
          <a:p>
            <a:pPr>
              <a:defRPr/>
            </a:pPr>
            <a:endParaRPr lang="en-US" sz="2000" dirty="0"/>
          </a:p>
          <a:p>
            <a:pPr marL="342900" indent="-342900">
              <a:buFont typeface="Wingdings" panose="05000000000000000000" pitchFamily="2" charset="2"/>
              <a:buChar char="§"/>
              <a:defRPr/>
            </a:pPr>
            <a:r>
              <a:rPr lang="en-US" sz="2000" dirty="0"/>
              <a:t>Deborah G. Spratt, BSN,RN, MPA,CNOR,NEA-BC–Workgroup Lead</a:t>
            </a:r>
          </a:p>
          <a:p>
            <a:pPr marL="800100" lvl="1" indent="-342900">
              <a:buFont typeface="Courier New" panose="02070309020205020404" pitchFamily="49" charset="0"/>
              <a:buChar char="o"/>
              <a:defRPr/>
            </a:pPr>
            <a:r>
              <a:rPr lang="en-US" sz="2000" dirty="0"/>
              <a:t>Beth A. Beilein, BSN,RN,MSM,CNOR</a:t>
            </a:r>
          </a:p>
          <a:p>
            <a:pPr marL="800100" lvl="1" indent="-342900">
              <a:buFont typeface="Courier New" panose="02070309020205020404" pitchFamily="49" charset="0"/>
              <a:buChar char="o"/>
              <a:defRPr/>
            </a:pPr>
            <a:r>
              <a:rPr lang="en-US" sz="2000" dirty="0"/>
              <a:t>Nedra V. Brown, BSN,RN,MHA</a:t>
            </a:r>
          </a:p>
          <a:p>
            <a:pPr marL="800100" lvl="1" indent="-342900">
              <a:buFont typeface="Courier New" panose="02070309020205020404" pitchFamily="49" charset="0"/>
              <a:buChar char="o"/>
              <a:defRPr/>
            </a:pPr>
            <a:r>
              <a:rPr lang="en-US" sz="2000" dirty="0"/>
              <a:t>Trudy A. Kenyon, RN,CNOR</a:t>
            </a:r>
          </a:p>
          <a:p>
            <a:pPr marL="800100" lvl="1" indent="-342900">
              <a:buFont typeface="Courier New" panose="02070309020205020404" pitchFamily="49" charset="0"/>
              <a:buChar char="o"/>
              <a:defRPr/>
            </a:pPr>
            <a:r>
              <a:rPr lang="en-US" sz="2000" dirty="0"/>
              <a:t>Dawn M. Yost  BSN,RN,CNOR </a:t>
            </a:r>
          </a:p>
          <a:p>
            <a:pPr marL="800100" lvl="1" indent="-342900">
              <a:buFont typeface="Courier New" panose="02070309020205020404" pitchFamily="49" charset="0"/>
              <a:buChar char="o"/>
              <a:defRPr/>
            </a:pPr>
            <a:r>
              <a:rPr lang="en-US" sz="2000" dirty="0"/>
              <a:t>Ramon Berguer, MD</a:t>
            </a:r>
          </a:p>
          <a:p>
            <a:pPr marL="800100" lvl="1" indent="-342900">
              <a:buFont typeface="Courier New" panose="02070309020205020404" pitchFamily="49" charset="0"/>
              <a:buChar char="o"/>
              <a:defRPr/>
            </a:pPr>
            <a:r>
              <a:rPr lang="en-US" sz="2000" dirty="0"/>
              <a:t>Sherri Alexander, CST</a:t>
            </a:r>
          </a:p>
          <a:p>
            <a:pPr marL="342900" indent="-342900">
              <a:buFont typeface="Wingdings" panose="05000000000000000000" pitchFamily="2" charset="2"/>
              <a:buChar char="§"/>
              <a:defRPr/>
            </a:pPr>
            <a:r>
              <a:rPr lang="en-US" sz="2000" dirty="0"/>
              <a:t>Jane Kusler-Jensen, RN,MBA,CNOR–Board liaison</a:t>
            </a:r>
          </a:p>
          <a:p>
            <a:pPr>
              <a:defRPr/>
            </a:pPr>
            <a:endParaRPr lang="en-US" sz="2000" dirty="0"/>
          </a:p>
          <a:p>
            <a:pPr marL="342900" indent="-342900">
              <a:buFont typeface="Wingdings" panose="05000000000000000000" pitchFamily="2" charset="2"/>
              <a:buChar char="§"/>
              <a:defRPr/>
            </a:pPr>
            <a:r>
              <a:rPr lang="en-US" sz="2000" dirty="0"/>
              <a:t>Mary J. Ogg, MSN,RN,CNOR–Staff liaison</a:t>
            </a:r>
          </a:p>
          <a:p>
            <a:pPr>
              <a:defRPr/>
            </a:pPr>
            <a:endParaRPr lang="en-US" sz="2000" dirty="0"/>
          </a:p>
          <a:p>
            <a:pPr>
              <a:defRPr/>
            </a:pPr>
            <a:endParaRPr lang="en-US" sz="2000" dirty="0"/>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p:cNvSpPr txBox="1"/>
          <p:nvPr/>
        </p:nvSpPr>
        <p:spPr>
          <a:xfrm>
            <a:off x="673100" y="277722"/>
            <a:ext cx="11671299" cy="492443"/>
          </a:xfrm>
          <a:prstGeom prst="rect">
            <a:avLst/>
          </a:prstGeom>
          <a:noFill/>
        </p:spPr>
        <p:txBody>
          <a:bodyPr wrap="square" rtlCol="0">
            <a:spAutoFit/>
          </a:bodyPr>
          <a:lstStyle/>
          <a:p>
            <a:pPr algn="ctr"/>
            <a:r>
              <a:rPr lang="en-US" sz="2600" dirty="0">
                <a:solidFill>
                  <a:srgbClr val="6AA2B8"/>
                </a:solidFill>
                <a:latin typeface="Arial" panose="020B0604020202020204" pitchFamily="34" charset="0"/>
                <a:cs typeface="Arial" panose="020B0604020202020204" pitchFamily="34" charset="0"/>
              </a:rPr>
              <a:t>Clinical Nursing Practice </a:t>
            </a:r>
            <a:r>
              <a:rPr lang="en-US" sz="2600" dirty="0" smtClean="0">
                <a:solidFill>
                  <a:srgbClr val="6AA2B8"/>
                </a:solidFill>
                <a:latin typeface="Arial" panose="020B0604020202020204" pitchFamily="34" charset="0"/>
                <a:cs typeface="Arial" panose="020B0604020202020204" pitchFamily="34" charset="0"/>
              </a:rPr>
              <a:t>Committee Sharps </a:t>
            </a:r>
            <a:r>
              <a:rPr lang="en-US" sz="2600" dirty="0">
                <a:solidFill>
                  <a:srgbClr val="6AA2B8"/>
                </a:solidFill>
                <a:latin typeface="Arial" panose="020B0604020202020204" pitchFamily="34" charset="0"/>
                <a:cs typeface="Arial" panose="020B0604020202020204" pitchFamily="34" charset="0"/>
              </a:rPr>
              <a:t>Safety </a:t>
            </a:r>
            <a:r>
              <a:rPr lang="en-US" sz="2600" dirty="0" smtClean="0">
                <a:solidFill>
                  <a:srgbClr val="6AA2B8"/>
                </a:solidFill>
                <a:latin typeface="Arial" panose="020B0604020202020204" pitchFamily="34" charset="0"/>
                <a:cs typeface="Arial" panose="020B0604020202020204" pitchFamily="34" charset="0"/>
              </a:rPr>
              <a:t>Workgroup 2010-2012</a:t>
            </a:r>
            <a:endParaRPr lang="en-US" sz="2600" dirty="0">
              <a:solidFill>
                <a:srgbClr val="6AA2B8"/>
              </a:solidFill>
              <a:latin typeface="Arial" panose="020B0604020202020204" pitchFamily="34" charset="0"/>
              <a:cs typeface="Arial" panose="020B0604020202020204" pitchFamily="34" charset="0"/>
            </a:endParaRP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Tree>
    <p:extLst>
      <p:ext uri="{BB962C8B-B14F-4D97-AF65-F5344CB8AC3E}">
        <p14:creationId xmlns:p14="http://schemas.microsoft.com/office/powerpoint/2010/main" val="4220989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80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1336443" y="71055"/>
            <a:ext cx="9994900" cy="615553"/>
          </a:xfrm>
          <a:prstGeom prst="rect">
            <a:avLst/>
          </a:prstGeom>
          <a:noFill/>
        </p:spPr>
        <p:txBody>
          <a:bodyPr wrap="square" rtlCol="0">
            <a:spAutoFit/>
          </a:bodyPr>
          <a:lstStyle/>
          <a:p>
            <a:pPr algn="ctr"/>
            <a:r>
              <a:rPr lang="en-US" sz="3400" dirty="0">
                <a:solidFill>
                  <a:srgbClr val="6AA2B8"/>
                </a:solidFill>
                <a:latin typeface="Arial" panose="020B0604020202020204" pitchFamily="34" charset="0"/>
                <a:cs typeface="Arial" panose="020B0604020202020204" pitchFamily="34" charset="0"/>
              </a:rPr>
              <a:t>Locations: </a:t>
            </a:r>
            <a:r>
              <a:rPr lang="en-US" sz="3400" dirty="0" smtClean="0">
                <a:solidFill>
                  <a:srgbClr val="6AA2B8"/>
                </a:solidFill>
                <a:latin typeface="Arial" panose="020B0604020202020204" pitchFamily="34" charset="0"/>
                <a:cs typeface="Arial" panose="020B0604020202020204" pitchFamily="34" charset="0"/>
              </a:rPr>
              <a:t>Blood </a:t>
            </a:r>
            <a:r>
              <a:rPr lang="en-US" sz="3400" dirty="0">
                <a:solidFill>
                  <a:srgbClr val="6AA2B8"/>
                </a:solidFill>
                <a:latin typeface="Arial" panose="020B0604020202020204" pitchFamily="34" charset="0"/>
                <a:cs typeface="Arial" panose="020B0604020202020204" pitchFamily="34" charset="0"/>
              </a:rPr>
              <a:t>and Body Fluid Exposures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4" name="TextBox 3"/>
          <p:cNvSpPr txBox="1"/>
          <p:nvPr/>
        </p:nvSpPr>
        <p:spPr>
          <a:xfrm>
            <a:off x="2743200" y="1316463"/>
            <a:ext cx="3692293" cy="1934737"/>
          </a:xfrm>
          <a:prstGeom prst="rect">
            <a:avLst/>
          </a:prstGeom>
          <a:noFill/>
        </p:spPr>
        <p:txBody>
          <a:bodyPr wrap="square" rtlCol="0">
            <a:spAutoFit/>
          </a:bodyPr>
          <a:lstStyle/>
          <a:p>
            <a:endParaRPr lang="en-US" dirty="0"/>
          </a:p>
        </p:txBody>
      </p:sp>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935463"/>
            <a:ext cx="9245600" cy="41839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29212" y="5119424"/>
            <a:ext cx="8609361" cy="646331"/>
          </a:xfrm>
          <a:prstGeom prst="rect">
            <a:avLst/>
          </a:prstGeom>
          <a:noFill/>
        </p:spPr>
        <p:txBody>
          <a:bodyPr wrap="square" rtlCol="0">
            <a:spAutoFit/>
          </a:bodyPr>
          <a:lstStyle/>
          <a:p>
            <a:pPr algn="ctr"/>
            <a:r>
              <a:rPr lang="en-US" dirty="0"/>
              <a:t>http://www.cdc.gov/nhsn/PDFs/NaSH/NaSH-Report-6-2011.pdf</a:t>
            </a:r>
          </a:p>
          <a:p>
            <a:endParaRPr lang="en-US" dirty="0"/>
          </a:p>
        </p:txBody>
      </p:sp>
    </p:spTree>
    <p:extLst>
      <p:ext uri="{BB962C8B-B14F-4D97-AF65-F5344CB8AC3E}">
        <p14:creationId xmlns:p14="http://schemas.microsoft.com/office/powerpoint/2010/main" val="32161299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95950" y="1445150"/>
            <a:ext cx="5977054" cy="369332"/>
          </a:xfrm>
          <a:prstGeom prst="rect">
            <a:avLst/>
          </a:prstGeom>
          <a:noFill/>
        </p:spPr>
        <p:txBody>
          <a:bodyPr wrap="square" rtlCol="0">
            <a:spAutoFit/>
          </a:bodyPr>
          <a:lstStyle/>
          <a:p>
            <a:r>
              <a:rPr lang="en-US" dirty="0" smtClean="0"/>
              <a:t> </a:t>
            </a:r>
            <a:endParaRPr lang="en-US" dirty="0"/>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sp>
        <p:nvSpPr>
          <p:cNvPr id="4" name="TextBox 3"/>
          <p:cNvSpPr txBox="1"/>
          <p:nvPr/>
        </p:nvSpPr>
        <p:spPr>
          <a:xfrm>
            <a:off x="2019300" y="1968500"/>
            <a:ext cx="7048500" cy="1569660"/>
          </a:xfrm>
          <a:prstGeom prst="rect">
            <a:avLst/>
          </a:prstGeom>
          <a:noFill/>
        </p:spPr>
        <p:txBody>
          <a:bodyPr wrap="square" rtlCol="0">
            <a:spAutoFit/>
          </a:bodyPr>
          <a:lstStyle/>
          <a:p>
            <a:pPr algn="ctr"/>
            <a:r>
              <a:rPr lang="en-US" sz="9600" dirty="0" smtClean="0"/>
              <a:t>The End</a:t>
            </a:r>
            <a:endParaRPr lang="en-US" sz="9600" dirty="0"/>
          </a:p>
        </p:txBody>
      </p:sp>
      <p:sp>
        <p:nvSpPr>
          <p:cNvPr id="5" name="Rectangle 4"/>
          <p:cNvSpPr/>
          <p:nvPr/>
        </p:nvSpPr>
        <p:spPr>
          <a:xfrm>
            <a:off x="3275782" y="325347"/>
            <a:ext cx="4535537" cy="646331"/>
          </a:xfrm>
          <a:prstGeom prst="rect">
            <a:avLst/>
          </a:prstGeom>
        </p:spPr>
        <p:txBody>
          <a:bodyPr wrap="none">
            <a:spAutoFit/>
          </a:bodyPr>
          <a:lstStyle/>
          <a:p>
            <a:pPr algn="ctr"/>
            <a:r>
              <a:rPr lang="en-US" sz="3600" dirty="0">
                <a:solidFill>
                  <a:srgbClr val="6AA2B8"/>
                </a:solidFill>
                <a:cs typeface="Arial" panose="020B0604020202020204" pitchFamily="34" charset="0"/>
              </a:rPr>
              <a:t>Sharps Safety in the OR</a:t>
            </a:r>
          </a:p>
        </p:txBody>
      </p:sp>
    </p:spTree>
    <p:extLst>
      <p:ext uri="{BB962C8B-B14F-4D97-AF65-F5344CB8AC3E}">
        <p14:creationId xmlns:p14="http://schemas.microsoft.com/office/powerpoint/2010/main" val="1100682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0"/>
            <a:ext cx="12192000" cy="6858000"/>
          </a:xfrm>
          <a:prstGeom prst="rect">
            <a:avLst/>
          </a:prstGeom>
        </p:spPr>
      </p:pic>
      <p:sp>
        <p:nvSpPr>
          <p:cNvPr id="6" name="TextBox 5"/>
          <p:cNvSpPr txBox="1"/>
          <p:nvPr/>
        </p:nvSpPr>
        <p:spPr>
          <a:xfrm>
            <a:off x="356839" y="1494263"/>
            <a:ext cx="5977054"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1333500" y="216167"/>
            <a:ext cx="10375900" cy="584775"/>
          </a:xfrm>
          <a:prstGeom prst="rect">
            <a:avLst/>
          </a:prstGeom>
          <a:noFill/>
        </p:spPr>
        <p:txBody>
          <a:bodyPr wrap="square" rtlCol="0">
            <a:spAutoFit/>
          </a:bodyPr>
          <a:lstStyle/>
          <a:p>
            <a:pPr algn="ctr"/>
            <a:r>
              <a:rPr lang="en-US" sz="3200" dirty="0">
                <a:solidFill>
                  <a:srgbClr val="6AA2B8"/>
                </a:solidFill>
                <a:latin typeface="Arial" panose="020B0604020202020204" pitchFamily="34" charset="0"/>
                <a:cs typeface="Arial" panose="020B0604020202020204" pitchFamily="34" charset="0"/>
              </a:rPr>
              <a:t> Personnel: Exposed to Blood and Body Fluids</a:t>
            </a:r>
          </a:p>
        </p:txBody>
      </p:sp>
      <p:sp>
        <p:nvSpPr>
          <p:cNvPr id="2" name="TextBox 1"/>
          <p:cNvSpPr txBox="1"/>
          <p:nvPr/>
        </p:nvSpPr>
        <p:spPr>
          <a:xfrm>
            <a:off x="295950" y="400833"/>
            <a:ext cx="2860609" cy="369332"/>
          </a:xfrm>
          <a:prstGeom prst="rect">
            <a:avLst/>
          </a:prstGeom>
          <a:noFill/>
        </p:spPr>
        <p:txBody>
          <a:bodyPr wrap="square" rtlCol="0">
            <a:spAutoFit/>
          </a:bodyPr>
          <a:lstStyle/>
          <a:p>
            <a:pPr algn="ctr"/>
            <a:endParaRPr lang="en-US" dirty="0">
              <a:solidFill>
                <a:srgbClr val="6AA2B8"/>
              </a:solidFill>
              <a:latin typeface="Helvetica CondensedBlack" pitchFamily="34" charset="0"/>
            </a:endParaRP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17800" y="1050872"/>
            <a:ext cx="6718300" cy="40037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87600" y="5207000"/>
            <a:ext cx="7048500" cy="646331"/>
          </a:xfrm>
          <a:prstGeom prst="rect">
            <a:avLst/>
          </a:prstGeom>
          <a:noFill/>
        </p:spPr>
        <p:txBody>
          <a:bodyPr wrap="square" rtlCol="0">
            <a:spAutoFit/>
          </a:bodyPr>
          <a:lstStyle/>
          <a:p>
            <a:pPr algn="ctr"/>
            <a:r>
              <a:rPr lang="en-US" dirty="0"/>
              <a:t>http://www.cdc.gov/nhsn/PDFs/NaSH/NaSH-Report-6-2011.pdf</a:t>
            </a:r>
          </a:p>
          <a:p>
            <a:pPr algn="ctr"/>
            <a:endParaRPr lang="en-US" dirty="0"/>
          </a:p>
        </p:txBody>
      </p:sp>
    </p:spTree>
    <p:extLst>
      <p:ext uri="{BB962C8B-B14F-4D97-AF65-F5344CB8AC3E}">
        <p14:creationId xmlns:p14="http://schemas.microsoft.com/office/powerpoint/2010/main" val="2954031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p Sticks ppt template" id="{9453BFAC-2A4E-4749-85B3-7B410EA66BDD}" vid="{50EBD7CF-9AB2-4425-A3BF-87AF031C0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Stop Sticks ppt template</Template>
  <TotalTime>521</TotalTime>
  <Words>3748</Words>
  <Application>Microsoft Office PowerPoint</Application>
  <PresentationFormat>Widescreen</PresentationFormat>
  <Paragraphs>678</Paragraphs>
  <Slides>80</Slides>
  <Notes>48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91" baseType="lpstr">
      <vt:lpstr>Arial</vt:lpstr>
      <vt:lpstr>Calibri</vt:lpstr>
      <vt:lpstr>Calibri Light</vt:lpstr>
      <vt:lpstr>Courier New</vt:lpstr>
      <vt:lpstr>Helvetica</vt:lpstr>
      <vt:lpstr>Helvetica CondensedBlack</vt:lpstr>
      <vt:lpstr>Symbol</vt:lpstr>
      <vt:lpstr>Wingdings</vt:lpstr>
      <vt:lpstr>Office Theme</vt:lpstr>
      <vt:lpstr>Microsoft Excel Chart</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Alt</dc:creator>
  <cp:lastModifiedBy>Ellice Mellinger</cp:lastModifiedBy>
  <cp:revision>172</cp:revision>
  <dcterms:created xsi:type="dcterms:W3CDTF">2014-02-19T23:48:04Z</dcterms:created>
  <dcterms:modified xsi:type="dcterms:W3CDTF">2014-03-12T17:41:40Z</dcterms:modified>
</cp:coreProperties>
</file>