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58" r:id="rId14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y Ogg" initials="MO" lastIdx="2" clrIdx="0">
    <p:extLst>
      <p:ext uri="{19B8F6BF-5375-455C-9EA6-DF929625EA0E}">
        <p15:presenceInfo xmlns:p15="http://schemas.microsoft.com/office/powerpoint/2012/main" userId="S-1-5-21-2049858745-1877413546-945835055-4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8D"/>
    <a:srgbClr val="4AB4BF"/>
    <a:srgbClr val="0087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3471D06A-9B76-463E-9A42-4A2F7E2C8AE3}" type="datetimeFigureOut">
              <a:rPr lang="en-US" smtClean="0"/>
              <a:t>11/14/2018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0124F745-A758-454C-83A9-2898740614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6223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68100D03-E21D-44DB-ACA2-22E38A576F7B}" type="datetimeFigureOut">
              <a:rPr lang="en-US" smtClean="0"/>
              <a:t>11/14/2018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3513" y="1171575"/>
            <a:ext cx="4219575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40E810C3-A3C5-443B-9C2E-354A476AC2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594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E810C3-A3C5-443B-9C2E-354A476AC25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191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BED1B-5D3E-4954-AE7F-744386DFAF2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444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BED1B-5D3E-4954-AE7F-744386DFAF2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8754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BED1B-5D3E-4954-AE7F-744386DFAF2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8891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E810C3-A3C5-443B-9C2E-354A476AC25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73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BED1B-5D3E-4954-AE7F-744386DFAF2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808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BED1B-5D3E-4954-AE7F-744386DFAF2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896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BED1B-5D3E-4954-AE7F-744386DFAF2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990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BED1B-5D3E-4954-AE7F-744386DFAF2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804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BED1B-5D3E-4954-AE7F-744386DFAF2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6805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BED1B-5D3E-4954-AE7F-744386DFAF2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277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BED1B-5D3E-4954-AE7F-744386DFAF2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5712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BED1B-5D3E-4954-AE7F-744386DFAF2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093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" y="4267199"/>
            <a:ext cx="8619066" cy="97737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99" y="5312307"/>
            <a:ext cx="8619067" cy="74135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4AB4B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53999" y="5312308"/>
            <a:ext cx="86190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540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254001" y="597428"/>
            <a:ext cx="8610599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254000" y="3153306"/>
            <a:ext cx="86106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4AB4B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54000" y="3061235"/>
            <a:ext cx="8610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205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467" y="253998"/>
            <a:ext cx="8619066" cy="1003836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467" y="1524000"/>
            <a:ext cx="8619066" cy="4652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262467" y="1308636"/>
            <a:ext cx="8619066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1557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001" y="1515533"/>
            <a:ext cx="4260849" cy="46614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15533"/>
            <a:ext cx="4243916" cy="466143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62467" y="253998"/>
            <a:ext cx="8619066" cy="1003836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262467" y="1308636"/>
            <a:ext cx="8619066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132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62467" y="253998"/>
            <a:ext cx="8619066" cy="1003836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262467" y="1308636"/>
            <a:ext cx="8619066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0487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086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467" y="279400"/>
            <a:ext cx="3316552" cy="145626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279400"/>
            <a:ext cx="4968742" cy="59012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467" y="1735667"/>
            <a:ext cx="3316552" cy="435876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6336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4001" y="365126"/>
            <a:ext cx="861906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4001" y="1825625"/>
            <a:ext cx="861906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80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64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00668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668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AB4B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877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066" y="4907757"/>
            <a:ext cx="8619066" cy="775228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Management of Surgical </a:t>
            </a:r>
            <a:r>
              <a:rPr lang="en-US" altLang="en-US" dirty="0" smtClean="0"/>
              <a:t>Smoke</a:t>
            </a:r>
            <a:br>
              <a:rPr lang="en-US" altLang="en-US" dirty="0" smtClean="0"/>
            </a:br>
            <a:r>
              <a:rPr lang="en-US" altLang="en-US" dirty="0" smtClean="0"/>
              <a:t> Tool Kit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866" y="5244572"/>
            <a:ext cx="8619067" cy="876826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en-US" altLang="en-US" sz="6000" b="1" dirty="0"/>
              <a:t>Pretest</a:t>
            </a:r>
          </a:p>
        </p:txBody>
      </p:sp>
    </p:spTree>
    <p:extLst>
      <p:ext uri="{BB962C8B-B14F-4D97-AF65-F5344CB8AC3E}">
        <p14:creationId xmlns:p14="http://schemas.microsoft.com/office/powerpoint/2010/main" val="234890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dirty="0" smtClean="0"/>
              <a:t>What is the first line of protection from surgical smoke?</a:t>
            </a:r>
          </a:p>
          <a:p>
            <a:pPr marL="0" indent="0">
              <a:buNone/>
            </a:pPr>
            <a:endParaRPr lang="en-US" altLang="en-US" dirty="0"/>
          </a:p>
          <a:p>
            <a:pPr marL="914400" lvl="1" indent="-457200">
              <a:buAutoNum type="alphaLcPeriod"/>
            </a:pPr>
            <a:r>
              <a:rPr lang="en-US" altLang="en-US" dirty="0" smtClean="0"/>
              <a:t>High-filtration surgical mask</a:t>
            </a:r>
          </a:p>
          <a:p>
            <a:pPr marL="914400" lvl="1" indent="-457200">
              <a:buAutoNum type="alphaLcPeriod"/>
            </a:pPr>
            <a:r>
              <a:rPr lang="en-US" altLang="en-US" dirty="0" smtClean="0"/>
              <a:t>Smoke evacuation</a:t>
            </a:r>
          </a:p>
          <a:p>
            <a:pPr marL="914400" lvl="1" indent="-457200">
              <a:buFont typeface="Arial" pitchFamily="34" charset="0"/>
              <a:buAutoNum type="alphaLcPeriod"/>
            </a:pPr>
            <a:r>
              <a:rPr lang="en-US" altLang="en-US" dirty="0"/>
              <a:t>N95 or higher respirator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62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9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After completing a procedure, all smoke evacuation tubing and filters must </a:t>
            </a:r>
            <a:r>
              <a:rPr lang="en-US" dirty="0"/>
              <a:t>be </a:t>
            </a:r>
          </a:p>
          <a:p>
            <a:pPr marL="0" indent="0">
              <a:buNone/>
            </a:pPr>
            <a:endParaRPr lang="en-US" dirty="0" smtClean="0"/>
          </a:p>
          <a:p>
            <a:pPr marL="914400" lvl="1" indent="-457200">
              <a:buAutoNum type="alphaLcPeriod"/>
            </a:pPr>
            <a:r>
              <a:rPr lang="en-US" dirty="0" smtClean="0"/>
              <a:t>considered </a:t>
            </a:r>
            <a:r>
              <a:rPr lang="en-US" dirty="0"/>
              <a:t>infectious </a:t>
            </a:r>
            <a:r>
              <a:rPr lang="en-US" dirty="0" smtClean="0"/>
              <a:t>waste. </a:t>
            </a:r>
          </a:p>
          <a:p>
            <a:pPr marL="914400" lvl="1" indent="-457200">
              <a:buAutoNum type="alphaLcPeriod"/>
            </a:pPr>
            <a:r>
              <a:rPr lang="en-US" dirty="0" smtClean="0"/>
              <a:t>disposed of following standard precautions.</a:t>
            </a:r>
          </a:p>
          <a:p>
            <a:pPr marL="914400" lvl="1" indent="-457200">
              <a:buAutoNum type="alphaLcPeriod"/>
            </a:pPr>
            <a:r>
              <a:rPr lang="en-US" dirty="0" smtClean="0"/>
              <a:t>replaced on a regular basis and by following the written manufacturer’s instructions for use.</a:t>
            </a:r>
          </a:p>
          <a:p>
            <a:pPr marL="914400" lvl="1" indent="-457200">
              <a:buAutoNum type="alphaLcPeriod"/>
            </a:pPr>
            <a:r>
              <a:rPr lang="en-US" dirty="0" smtClean="0"/>
              <a:t>All of the above</a:t>
            </a:r>
          </a:p>
          <a:p>
            <a:pPr marL="457200" indent="-45720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22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10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patient </a:t>
            </a:r>
            <a:r>
              <a:rPr lang="en-US" dirty="0" smtClean="0"/>
              <a:t>is </a:t>
            </a:r>
            <a:r>
              <a:rPr lang="en-US" dirty="0"/>
              <a:t>scheduled </a:t>
            </a:r>
            <a:r>
              <a:rPr lang="en-US" dirty="0" smtClean="0"/>
              <a:t>for “bronchoscopy, a biopsy </a:t>
            </a:r>
            <a:r>
              <a:rPr lang="en-US" dirty="0"/>
              <a:t>to rule out </a:t>
            </a:r>
            <a:r>
              <a:rPr lang="en-US" i="1" dirty="0" smtClean="0"/>
              <a:t>Mycobacterium tuberculosis </a:t>
            </a:r>
            <a:r>
              <a:rPr lang="en-US" dirty="0" smtClean="0"/>
              <a:t>and a right thoracotomy.” In addition to planning to use a smoke evacuator during the surgery, the perioperative RN should instruct all team members participating in the procedure to wear a</a:t>
            </a:r>
          </a:p>
          <a:p>
            <a:pPr marL="914400" lvl="1" indent="-457200">
              <a:buAutoNum type="alphaLcPeriod"/>
            </a:pPr>
            <a:endParaRPr lang="en-US" altLang="ja-JP" dirty="0" smtClean="0"/>
          </a:p>
          <a:p>
            <a:pPr marL="914400" lvl="1" indent="-450850">
              <a:buAutoNum type="alphaLcPeriod"/>
            </a:pPr>
            <a:r>
              <a:rPr lang="en-US" altLang="ja-JP" dirty="0" smtClean="0"/>
              <a:t>fit-tested </a:t>
            </a:r>
            <a:r>
              <a:rPr lang="en-US" altLang="ja-JP" dirty="0"/>
              <a:t>surgical N95 filtering face piece </a:t>
            </a:r>
            <a:r>
              <a:rPr lang="en-US" altLang="ja-JP" dirty="0" smtClean="0"/>
              <a:t>respirator. </a:t>
            </a:r>
          </a:p>
          <a:p>
            <a:pPr marL="914400" lvl="1" indent="-450850">
              <a:buAutoNum type="alphaLcPeriod"/>
            </a:pPr>
            <a:r>
              <a:rPr lang="en-US" dirty="0" smtClean="0"/>
              <a:t>high-filtration mask.</a:t>
            </a:r>
          </a:p>
          <a:p>
            <a:pPr marL="914400" lvl="1" indent="-450850">
              <a:buAutoNum type="alphaLcPeriod"/>
            </a:pPr>
            <a:r>
              <a:rPr lang="en-US" dirty="0" smtClean="0"/>
              <a:t>high-filtration mask or a fit-tested surgical N95 filtering face piece respirator.</a:t>
            </a:r>
          </a:p>
          <a:p>
            <a:pPr marL="914400" lvl="1" indent="-450850">
              <a:buAutoNum type="alphaLcPeriod"/>
            </a:pPr>
            <a:r>
              <a:rPr lang="en-US" dirty="0" smtClean="0"/>
              <a:t>procedure mask.</a:t>
            </a:r>
          </a:p>
          <a:p>
            <a:pPr marL="457200" indent="-45720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98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8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Answers</a:t>
            </a:r>
            <a:endParaRPr lang="en-US" dirty="0"/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2558779"/>
              </p:ext>
            </p:extLst>
          </p:nvPr>
        </p:nvGraphicFramePr>
        <p:xfrm>
          <a:off x="1032934" y="1888067"/>
          <a:ext cx="5562600" cy="407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1300"/>
                <a:gridCol w="2781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Question</a:t>
                      </a:r>
                      <a:endParaRPr lang="en-US" dirty="0"/>
                    </a:p>
                  </a:txBody>
                  <a:tcPr>
                    <a:solidFill>
                      <a:srgbClr val="00668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Answer</a:t>
                      </a:r>
                      <a:endParaRPr lang="en-US" dirty="0"/>
                    </a:p>
                  </a:txBody>
                  <a:tcPr>
                    <a:solidFill>
                      <a:srgbClr val="00668D"/>
                    </a:solidFil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false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165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Tips for Instructors 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b="1" dirty="0" smtClean="0"/>
              <a:t>Note: This pretest is an optional activity.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Instructors can present a Management of Surgical Smoke educational activity by using the content in the five slide decks available in this tool kit.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400" dirty="0" smtClean="0"/>
              <a:t>One way to use the pretest is to administer </a:t>
            </a:r>
            <a:r>
              <a:rPr lang="en-US" sz="2400" dirty="0"/>
              <a:t>the </a:t>
            </a:r>
            <a:r>
              <a:rPr lang="en-US" sz="2400" dirty="0" smtClean="0"/>
              <a:t>pretest to the learners before presenting the </a:t>
            </a:r>
            <a:r>
              <a:rPr lang="en-US" sz="2400" dirty="0"/>
              <a:t>content of the </a:t>
            </a:r>
            <a:r>
              <a:rPr lang="en-US" sz="2400" dirty="0" smtClean="0"/>
              <a:t>five slide decks.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Instructors should present the content in the slide decks in order. Start with Part I, then Part 2, Part 3, Part 4, and Part 5.</a:t>
            </a:r>
          </a:p>
          <a:p>
            <a:pPr marL="514350" indent="-514350">
              <a:buAutoNum type="arabicPeriod"/>
            </a:pPr>
            <a:r>
              <a:rPr lang="en-US" sz="2400" dirty="0" smtClean="0"/>
              <a:t>Review the answers to the pretest with your learners after teaching the content in the five slide decks.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Clr>
                <a:srgbClr val="0D948F"/>
              </a:buClr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21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ct val="0"/>
              </a:spcBef>
              <a:buNone/>
            </a:pPr>
            <a:endParaRPr lang="en-US" altLang="en-US" dirty="0" smtClean="0"/>
          </a:p>
          <a:p>
            <a:pPr marL="0" indent="0">
              <a:spcBef>
                <a:spcPct val="0"/>
              </a:spcBef>
              <a:buNone/>
            </a:pPr>
            <a:r>
              <a:rPr lang="en-US" altLang="en-US" dirty="0" smtClean="0"/>
              <a:t>Please answer the following TRUE or FALSE:</a:t>
            </a:r>
          </a:p>
          <a:p>
            <a:pPr marL="0" indent="0">
              <a:spcBef>
                <a:spcPct val="0"/>
              </a:spcBef>
              <a:buNone/>
            </a:pPr>
            <a:endParaRPr lang="en-US" altLang="en-US" dirty="0"/>
          </a:p>
          <a:p>
            <a:pPr marL="0" indent="0">
              <a:spcBef>
                <a:spcPct val="0"/>
              </a:spcBef>
              <a:buNone/>
            </a:pPr>
            <a:r>
              <a:rPr lang="en-US" altLang="en-US" dirty="0" smtClean="0"/>
              <a:t>Exposure to surgical smoke is hazardous to surgical patients and health care providers.</a:t>
            </a: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32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en-US" dirty="0"/>
              <a:t>Please </a:t>
            </a:r>
            <a:r>
              <a:rPr lang="en-US" altLang="en-US" dirty="0" smtClean="0"/>
              <a:t>answer the following </a:t>
            </a:r>
            <a:r>
              <a:rPr lang="en-US" altLang="en-US" dirty="0"/>
              <a:t>TRUE or </a:t>
            </a:r>
            <a:r>
              <a:rPr lang="en-US" altLang="en-US" dirty="0" smtClean="0"/>
              <a:t>FALSE: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The </a:t>
            </a:r>
            <a:r>
              <a:rPr lang="en-US" altLang="ja-JP" dirty="0"/>
              <a:t>Occupational Safety and Health Administration (OSHA) </a:t>
            </a:r>
            <a:r>
              <a:rPr lang="en-US" altLang="ja-JP" dirty="0" smtClean="0"/>
              <a:t>has specific </a:t>
            </a:r>
            <a:r>
              <a:rPr lang="en-US" altLang="ja-JP" dirty="0"/>
              <a:t>standards that </a:t>
            </a:r>
            <a:r>
              <a:rPr lang="en-US" altLang="ja-JP" dirty="0" smtClean="0"/>
              <a:t>address surgical smoke evacuation.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44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en-US" dirty="0" smtClean="0"/>
          </a:p>
          <a:p>
            <a:pPr marL="0" lvl="0" indent="0">
              <a:buNone/>
            </a:pPr>
            <a:r>
              <a:rPr lang="en-US" dirty="0"/>
              <a:t>Please answer the following TRUE or </a:t>
            </a:r>
            <a:r>
              <a:rPr lang="en-US" dirty="0" smtClean="0"/>
              <a:t>FALSE: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airflow rate of a facility’s wall suction is comparable to a smoke evacuator and can generally suction at an airflow rate of 25 to 50 cubic feet per minute.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37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dirty="0" smtClean="0"/>
          </a:p>
          <a:p>
            <a:pPr marL="0" lvl="0" indent="0">
              <a:buNone/>
            </a:pPr>
            <a:r>
              <a:rPr lang="en-US" dirty="0" smtClean="0"/>
              <a:t>Please </a:t>
            </a:r>
            <a:r>
              <a:rPr lang="en-US" dirty="0"/>
              <a:t>answer the following TRUE or </a:t>
            </a:r>
            <a:r>
              <a:rPr lang="en-US" dirty="0" smtClean="0"/>
              <a:t>FALSE: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Electrosurgical </a:t>
            </a:r>
            <a:r>
              <a:rPr lang="en-US" dirty="0"/>
              <a:t>devices produce the same type of airborne contaminants as lasers. </a:t>
            </a:r>
          </a:p>
          <a:p>
            <a:pPr marL="0" indent="0">
              <a:buNone/>
            </a:pPr>
            <a:endParaRPr lang="en-US" altLang="en-US" dirty="0" smtClean="0"/>
          </a:p>
          <a:p>
            <a:pPr marL="457200" indent="-457200">
              <a:buAutoNum type="alphaLcPeriod"/>
            </a:pP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84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spcBef>
                <a:spcPct val="0"/>
              </a:spcBef>
              <a:buNone/>
            </a:pPr>
            <a:endParaRPr lang="en-US" altLang="en-US" dirty="0" smtClean="0"/>
          </a:p>
          <a:p>
            <a:pPr marL="0" lvl="0" indent="0">
              <a:buNone/>
            </a:pPr>
            <a:r>
              <a:rPr lang="en-US" dirty="0"/>
              <a:t>Please answer the following TRUE or </a:t>
            </a:r>
            <a:r>
              <a:rPr lang="en-US" dirty="0" smtClean="0"/>
              <a:t>FALSE: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Aerosolized </a:t>
            </a:r>
            <a:r>
              <a:rPr lang="en-US" dirty="0"/>
              <a:t>particulate matter in surgical smoke can contain bacteria, blood, and potential carcinogens.</a:t>
            </a:r>
          </a:p>
          <a:p>
            <a:pPr algn="ctr">
              <a:spcBef>
                <a:spcPct val="0"/>
              </a:spcBef>
              <a:buNone/>
            </a:pPr>
            <a:endParaRPr lang="en-US" alt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5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/>
              <a:t>The three </a:t>
            </a:r>
            <a:r>
              <a:rPr lang="en-US" altLang="en-US" dirty="0"/>
              <a:t>main hazards associated with surgical </a:t>
            </a:r>
            <a:r>
              <a:rPr lang="en-US" altLang="en-US" dirty="0" smtClean="0"/>
              <a:t>smoke include: </a:t>
            </a:r>
          </a:p>
          <a:p>
            <a:pPr marL="346075" lvl="1" indent="-346075">
              <a:buNone/>
              <a:tabLst>
                <a:tab pos="346075" algn="l"/>
              </a:tabLst>
            </a:pPr>
            <a:r>
              <a:rPr lang="en-US" altLang="en-US" dirty="0" smtClean="0"/>
              <a:t>a.	noncompliance of perioperative team members with recommended smoke evacuation practices, inhalation of the particulate matter, and the amount of surgical smoke produced by the energy device.</a:t>
            </a:r>
          </a:p>
          <a:p>
            <a:pPr marL="346075" lvl="1" indent="-346075">
              <a:buNone/>
            </a:pPr>
            <a:r>
              <a:rPr lang="en-US" altLang="en-US" dirty="0" smtClean="0"/>
              <a:t>b.</a:t>
            </a:r>
            <a:r>
              <a:rPr lang="en-US" altLang="en-US" dirty="0"/>
              <a:t> </a:t>
            </a:r>
            <a:r>
              <a:rPr lang="en-US" altLang="en-US" dirty="0" smtClean="0"/>
              <a:t>the odor, </a:t>
            </a:r>
            <a:r>
              <a:rPr lang="en-US" altLang="en-US" dirty="0"/>
              <a:t>the size of the particulate matter, and </a:t>
            </a:r>
            <a:r>
              <a:rPr lang="en-US" altLang="en-US" dirty="0" smtClean="0"/>
              <a:t>the viability </a:t>
            </a:r>
            <a:r>
              <a:rPr lang="en-US" altLang="en-US" dirty="0"/>
              <a:t>of the particulate matter</a:t>
            </a:r>
            <a:r>
              <a:rPr lang="en-US" altLang="en-US" dirty="0" smtClean="0"/>
              <a:t>.</a:t>
            </a:r>
          </a:p>
          <a:p>
            <a:pPr marL="346075" lvl="1" indent="-346075">
              <a:buNone/>
            </a:pPr>
            <a:r>
              <a:rPr lang="en-US" dirty="0" smtClean="0"/>
              <a:t>c.	unavailable smoke evacuation equipment, the amount of surgical smoke produced by the energy device, and the viability of the particulate matter.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55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5600" y="1456267"/>
            <a:ext cx="8153400" cy="4114799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 smtClean="0"/>
              <a:t>Which of the following statements is true?</a:t>
            </a:r>
          </a:p>
          <a:p>
            <a:pPr marL="914400" lvl="1" indent="-457200">
              <a:buAutoNum type="alphaLcPeriod"/>
            </a:pPr>
            <a:endParaRPr lang="en-US" altLang="en-US" dirty="0"/>
          </a:p>
          <a:p>
            <a:pPr marL="914400" lvl="1" indent="-457200">
              <a:buAutoNum type="alphaLcPeriod"/>
            </a:pPr>
            <a:r>
              <a:rPr lang="en-US" altLang="en-US" dirty="0" smtClean="0"/>
              <a:t>A procedure mask will protect the health care provider from being exposed to all of the particulate matter in surgical smoke.</a:t>
            </a:r>
          </a:p>
          <a:p>
            <a:pPr marL="914400" lvl="1" indent="-457200">
              <a:buFont typeface="Arial" pitchFamily="34" charset="0"/>
              <a:buAutoNum type="alphaLcPeriod"/>
            </a:pPr>
            <a:r>
              <a:rPr lang="en-US" altLang="en-US" dirty="0"/>
              <a:t>The particulate matter </a:t>
            </a:r>
            <a:r>
              <a:rPr lang="en-US" altLang="en-US" dirty="0" smtClean="0"/>
              <a:t>in </a:t>
            </a:r>
            <a:r>
              <a:rPr lang="en-US" altLang="en-US" dirty="0"/>
              <a:t>surgical smoke can be </a:t>
            </a:r>
            <a:r>
              <a:rPr lang="en-US" altLang="en-US" dirty="0" smtClean="0"/>
              <a:t>larger or smaller </a:t>
            </a:r>
            <a:r>
              <a:rPr lang="en-US" altLang="en-US" dirty="0"/>
              <a:t>than </a:t>
            </a:r>
            <a:r>
              <a:rPr lang="en-US" altLang="en-US" dirty="0" smtClean="0"/>
              <a:t>1 </a:t>
            </a:r>
            <a:r>
              <a:rPr lang="en-US" altLang="en-US" dirty="0"/>
              <a:t>micrometer</a:t>
            </a:r>
            <a:r>
              <a:rPr lang="en-US" altLang="en-US" dirty="0" smtClean="0"/>
              <a:t>.</a:t>
            </a:r>
          </a:p>
          <a:p>
            <a:pPr marL="914400" lvl="1" indent="-457200">
              <a:buFont typeface="Arial" pitchFamily="34" charset="0"/>
              <a:buAutoNum type="alphaLcPeriod"/>
            </a:pPr>
            <a:r>
              <a:rPr lang="en-US" altLang="en-US" dirty="0" smtClean="0"/>
              <a:t>No studies have been able to effectively determine the sizes of the particulate matter in surgical smoke.</a:t>
            </a:r>
            <a:endParaRPr lang="en-US" altLang="en-US" dirty="0"/>
          </a:p>
          <a:p>
            <a:pPr marL="457200" indent="-457200">
              <a:buAutoNum type="alphaLcPeriod"/>
            </a:pP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39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3 14 16 AORN Go Clear Award Template.potx [Read-Only]" id="{AC1A6089-E3A8-4CA7-8455-D8094B481FA6}" vid="{FD457092-5CDA-4CA3-B94F-AD38CBC95A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515</Words>
  <Application>Microsoft Office PowerPoint</Application>
  <PresentationFormat>On-screen Show (4:3)</PresentationFormat>
  <Paragraphs>103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ＭＳ Ｐゴシック</vt:lpstr>
      <vt:lpstr>Arial</vt:lpstr>
      <vt:lpstr>Calibri</vt:lpstr>
      <vt:lpstr>Office Theme</vt:lpstr>
      <vt:lpstr>Management of Surgical Smoke  Tool Kit </vt:lpstr>
      <vt:lpstr>Teaching Tips for Instructors  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Answers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Eckhart</dc:creator>
  <cp:lastModifiedBy>Ellice Mellinger</cp:lastModifiedBy>
  <cp:revision>27</cp:revision>
  <cp:lastPrinted>2016-06-06T16:43:48Z</cp:lastPrinted>
  <dcterms:created xsi:type="dcterms:W3CDTF">2016-05-19T16:54:40Z</dcterms:created>
  <dcterms:modified xsi:type="dcterms:W3CDTF">2018-11-14T20:07:18Z</dcterms:modified>
</cp:coreProperties>
</file>