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5" r:id="rId2"/>
    <p:sldId id="287" r:id="rId3"/>
    <p:sldId id="300" r:id="rId4"/>
    <p:sldId id="260" r:id="rId5"/>
    <p:sldId id="261" r:id="rId6"/>
    <p:sldId id="263" r:id="rId7"/>
    <p:sldId id="265" r:id="rId8"/>
    <p:sldId id="266" r:id="rId9"/>
    <p:sldId id="268" r:id="rId10"/>
    <p:sldId id="269" r:id="rId11"/>
    <p:sldId id="271" r:id="rId12"/>
    <p:sldId id="272" r:id="rId13"/>
    <p:sldId id="273" r:id="rId14"/>
    <p:sldId id="274" r:id="rId15"/>
    <p:sldId id="275" r:id="rId16"/>
    <p:sldId id="291" r:id="rId17"/>
    <p:sldId id="301" r:id="rId18"/>
    <p:sldId id="276" r:id="rId19"/>
    <p:sldId id="277" r:id="rId20"/>
    <p:sldId id="279" r:id="rId21"/>
    <p:sldId id="281" r:id="rId22"/>
    <p:sldId id="294" r:id="rId23"/>
    <p:sldId id="282" r:id="rId24"/>
    <p:sldId id="284" r:id="rId25"/>
    <p:sldId id="296" r:id="rId26"/>
    <p:sldId id="299" r:id="rId27"/>
    <p:sldId id="297" r:id="rId28"/>
    <p:sldId id="298" r:id="rId29"/>
    <p:sldId id="304" r:id="rId30"/>
    <p:sldId id="305" r:id="rId31"/>
    <p:sldId id="292" r:id="rId32"/>
    <p:sldId id="285" r:id="rId33"/>
    <p:sldId id="288" r:id="rId34"/>
    <p:sldId id="303" r:id="rId35"/>
    <p:sldId id="302" r:id="rId36"/>
    <p:sldId id="28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BA6"/>
    <a:srgbClr val="0B3865"/>
    <a:srgbClr val="CBCBCB"/>
    <a:srgbClr val="135BA6"/>
    <a:srgbClr val="0A16B2"/>
    <a:srgbClr val="6D77F7"/>
    <a:srgbClr val="BBC0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93" autoAdjust="0"/>
    <p:restoredTop sz="69379" autoAdjust="0"/>
  </p:normalViewPr>
  <p:slideViewPr>
    <p:cSldViewPr>
      <p:cViewPr varScale="1">
        <p:scale>
          <a:sx n="63" d="100"/>
          <a:sy n="63" d="100"/>
        </p:scale>
        <p:origin x="1590"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howGuides="1">
      <p:cViewPr varScale="1">
        <p:scale>
          <a:sx n="55" d="100"/>
          <a:sy n="55" d="100"/>
        </p:scale>
        <p:origin x="-247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Sheet1!$B$1</c:f>
              <c:strCache>
                <c:ptCount val="1"/>
                <c:pt idx="0">
                  <c:v>Percent</c:v>
                </c:pt>
              </c:strCache>
            </c:strRef>
          </c:tx>
          <c:spPr>
            <a:solidFill>
              <a:schemeClr val="accent6">
                <a:lumMod val="40000"/>
                <a:lumOff val="60000"/>
              </a:schemeClr>
            </a:solidFill>
          </c:spPr>
          <c:invertIfNegative val="0"/>
          <c:dPt>
            <c:idx val="0"/>
            <c:invertIfNegative val="0"/>
            <c:bubble3D val="0"/>
            <c:spPr>
              <a:solidFill>
                <a:schemeClr val="accent2">
                  <a:lumMod val="75000"/>
                </a:schemeClr>
              </a:solidFill>
            </c:spPr>
            <c:extLst>
              <c:ext xmlns:c16="http://schemas.microsoft.com/office/drawing/2014/chart" uri="{C3380CC4-5D6E-409C-BE32-E72D297353CC}">
                <c16:uniqueId val="{00000001-5944-4175-8000-AF6A6CFD2AA6}"/>
              </c:ext>
            </c:extLst>
          </c:dPt>
          <c:dPt>
            <c:idx val="1"/>
            <c:invertIfNegative val="0"/>
            <c:bubble3D val="0"/>
            <c:spPr>
              <a:solidFill>
                <a:schemeClr val="tx2">
                  <a:lumMod val="60000"/>
                  <a:lumOff val="40000"/>
                </a:schemeClr>
              </a:solidFill>
            </c:spPr>
            <c:extLst>
              <c:ext xmlns:c16="http://schemas.microsoft.com/office/drawing/2014/chart" uri="{C3380CC4-5D6E-409C-BE32-E72D297353CC}">
                <c16:uniqueId val="{00000003-5944-4175-8000-AF6A6CFD2AA6}"/>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Normthermic</c:v>
                </c:pt>
                <c:pt idx="1">
                  <c:v>Hypothermic</c:v>
                </c:pt>
              </c:strCache>
            </c:strRef>
          </c:cat>
          <c:val>
            <c:numRef>
              <c:f>Sheet1!$B$2:$B$3</c:f>
              <c:numCache>
                <c:formatCode>0%</c:formatCode>
                <c:ptCount val="2"/>
                <c:pt idx="0">
                  <c:v>0.06</c:v>
                </c:pt>
                <c:pt idx="1">
                  <c:v>0.19</c:v>
                </c:pt>
              </c:numCache>
            </c:numRef>
          </c:val>
          <c:extLst>
            <c:ext xmlns:c16="http://schemas.microsoft.com/office/drawing/2014/chart" uri="{C3380CC4-5D6E-409C-BE32-E72D297353CC}">
              <c16:uniqueId val="{00000004-5944-4175-8000-AF6A6CFD2AA6}"/>
            </c:ext>
          </c:extLst>
        </c:ser>
        <c:dLbls>
          <c:dLblPos val="outEnd"/>
          <c:showLegendKey val="0"/>
          <c:showVal val="1"/>
          <c:showCatName val="0"/>
          <c:showSerName val="0"/>
          <c:showPercent val="0"/>
          <c:showBubbleSize val="0"/>
        </c:dLbls>
        <c:gapWidth val="150"/>
        <c:axId val="105667584"/>
        <c:axId val="105669376"/>
      </c:barChart>
      <c:catAx>
        <c:axId val="105667584"/>
        <c:scaling>
          <c:orientation val="minMax"/>
        </c:scaling>
        <c:delete val="0"/>
        <c:axPos val="b"/>
        <c:numFmt formatCode="General" sourceLinked="0"/>
        <c:majorTickMark val="none"/>
        <c:minorTickMark val="none"/>
        <c:tickLblPos val="nextTo"/>
        <c:txPr>
          <a:bodyPr/>
          <a:lstStyle/>
          <a:p>
            <a:pPr>
              <a:defRPr sz="1400"/>
            </a:pPr>
            <a:endParaRPr lang="en-US"/>
          </a:p>
        </c:txPr>
        <c:crossAx val="105669376"/>
        <c:crosses val="autoZero"/>
        <c:auto val="1"/>
        <c:lblAlgn val="ctr"/>
        <c:lblOffset val="100"/>
        <c:noMultiLvlLbl val="0"/>
      </c:catAx>
      <c:valAx>
        <c:axId val="105669376"/>
        <c:scaling>
          <c:orientation val="minMax"/>
        </c:scaling>
        <c:delete val="0"/>
        <c:axPos val="l"/>
        <c:majorGridlines/>
        <c:numFmt formatCode="0%" sourceLinked="1"/>
        <c:majorTickMark val="none"/>
        <c:minorTickMark val="none"/>
        <c:tickLblPos val="nextTo"/>
        <c:crossAx val="105667584"/>
        <c:crosses val="autoZero"/>
        <c:crossBetween val="between"/>
        <c:majorUnit val="5.000000000000001E-2"/>
        <c:min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barChart>
        <c:barDir val="col"/>
        <c:grouping val="clustered"/>
        <c:varyColors val="0"/>
        <c:ser>
          <c:idx val="0"/>
          <c:order val="0"/>
          <c:tx>
            <c:strRef>
              <c:f>Sheet1!$B$1</c:f>
              <c:strCache>
                <c:ptCount val="1"/>
                <c:pt idx="0">
                  <c:v>Normothermic</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Cardiac Events</c:v>
                </c:pt>
                <c:pt idx="2">
                  <c:v>V Tach</c:v>
                </c:pt>
              </c:strCache>
            </c:strRef>
          </c:cat>
          <c:val>
            <c:numRef>
              <c:f>Sheet1!$B$2:$B$4</c:f>
              <c:numCache>
                <c:formatCode>General</c:formatCode>
                <c:ptCount val="3"/>
                <c:pt idx="0" formatCode="0.0%">
                  <c:v>1.4E-2</c:v>
                </c:pt>
                <c:pt idx="2" formatCode="0.0%">
                  <c:v>2.4E-2</c:v>
                </c:pt>
              </c:numCache>
            </c:numRef>
          </c:val>
          <c:extLst>
            <c:ext xmlns:c16="http://schemas.microsoft.com/office/drawing/2014/chart" uri="{C3380CC4-5D6E-409C-BE32-E72D297353CC}">
              <c16:uniqueId val="{00000000-2A28-42D2-B4AC-5EA898E3F407}"/>
            </c:ext>
          </c:extLst>
        </c:ser>
        <c:ser>
          <c:idx val="1"/>
          <c:order val="1"/>
          <c:tx>
            <c:strRef>
              <c:f>Sheet1!$C$1</c:f>
              <c:strCache>
                <c:ptCount val="1"/>
                <c:pt idx="0">
                  <c:v>Hypothermic</c:v>
                </c:pt>
              </c:strCache>
            </c:strRef>
          </c:tx>
          <c:spPr>
            <a:solidFill>
              <a:schemeClr val="tx2">
                <a:lumMod val="60000"/>
                <a:lumOff val="4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Cardiac Events</c:v>
                </c:pt>
                <c:pt idx="2">
                  <c:v>V Tach</c:v>
                </c:pt>
              </c:strCache>
            </c:strRef>
          </c:cat>
          <c:val>
            <c:numRef>
              <c:f>Sheet1!$C$2:$C$4</c:f>
              <c:numCache>
                <c:formatCode>General</c:formatCode>
                <c:ptCount val="3"/>
                <c:pt idx="0" formatCode="0.0%">
                  <c:v>6.3E-2</c:v>
                </c:pt>
                <c:pt idx="2" formatCode="0.0%">
                  <c:v>7.9000000000000001E-2</c:v>
                </c:pt>
              </c:numCache>
            </c:numRef>
          </c:val>
          <c:extLst>
            <c:ext xmlns:c16="http://schemas.microsoft.com/office/drawing/2014/chart" uri="{C3380CC4-5D6E-409C-BE32-E72D297353CC}">
              <c16:uniqueId val="{00000001-2A28-42D2-B4AC-5EA898E3F407}"/>
            </c:ext>
          </c:extLst>
        </c:ser>
        <c:dLbls>
          <c:showLegendKey val="0"/>
          <c:showVal val="1"/>
          <c:showCatName val="0"/>
          <c:showSerName val="0"/>
          <c:showPercent val="0"/>
          <c:showBubbleSize val="0"/>
        </c:dLbls>
        <c:gapWidth val="75"/>
        <c:axId val="108030208"/>
        <c:axId val="108040192"/>
      </c:barChart>
      <c:catAx>
        <c:axId val="108030208"/>
        <c:scaling>
          <c:orientation val="minMax"/>
        </c:scaling>
        <c:delete val="0"/>
        <c:axPos val="b"/>
        <c:numFmt formatCode="General" sourceLinked="0"/>
        <c:majorTickMark val="none"/>
        <c:minorTickMark val="none"/>
        <c:tickLblPos val="nextTo"/>
        <c:txPr>
          <a:bodyPr/>
          <a:lstStyle/>
          <a:p>
            <a:pPr>
              <a:defRPr sz="1600"/>
            </a:pPr>
            <a:endParaRPr lang="en-US"/>
          </a:p>
        </c:txPr>
        <c:crossAx val="108040192"/>
        <c:crosses val="autoZero"/>
        <c:auto val="1"/>
        <c:lblAlgn val="ctr"/>
        <c:lblOffset val="100"/>
        <c:noMultiLvlLbl val="0"/>
      </c:catAx>
      <c:valAx>
        <c:axId val="108040192"/>
        <c:scaling>
          <c:orientation val="minMax"/>
        </c:scaling>
        <c:delete val="0"/>
        <c:axPos val="l"/>
        <c:majorGridlines/>
        <c:numFmt formatCode="0.0%" sourceLinked="1"/>
        <c:majorTickMark val="none"/>
        <c:minorTickMark val="none"/>
        <c:tickLblPos val="nextTo"/>
        <c:crossAx val="108030208"/>
        <c:crosses val="autoZero"/>
        <c:crossBetween val="between"/>
        <c:majorUnit val="2.0000000000000004E-2"/>
        <c:minorUnit val="1.0000000000000002E-2"/>
      </c:valAx>
      <c:spPr>
        <a:noFill/>
      </c:spPr>
    </c:plotArea>
    <c:legend>
      <c:legendPos val="b"/>
      <c:layout/>
      <c:overlay val="0"/>
      <c:spPr>
        <a:noFill/>
      </c:sp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Sheet1!$B$1</c:f>
              <c:strCache>
                <c:ptCount val="1"/>
                <c:pt idx="0">
                  <c:v>Normothermic</c:v>
                </c:pt>
              </c:strCache>
            </c:strRef>
          </c:tx>
          <c:spPr>
            <a:solidFill>
              <a:schemeClr val="accent2">
                <a:lumMod val="75000"/>
              </a:schemeClr>
            </a:solidFill>
          </c:spPr>
          <c:invertIfNegative val="0"/>
          <c:dPt>
            <c:idx val="0"/>
            <c:invertIfNegative val="0"/>
            <c:bubble3D val="0"/>
            <c:extLst>
              <c:ext xmlns:c16="http://schemas.microsoft.com/office/drawing/2014/chart" uri="{C3380CC4-5D6E-409C-BE32-E72D297353CC}">
                <c16:uniqueId val="{00000000-CAD5-4207-ADD4-58810E4208E5}"/>
              </c:ext>
            </c:extLst>
          </c:dPt>
          <c:dPt>
            <c:idx val="1"/>
            <c:invertIfNegative val="0"/>
            <c:bubble3D val="0"/>
            <c:extLst>
              <c:ext xmlns:c16="http://schemas.microsoft.com/office/drawing/2014/chart" uri="{C3380CC4-5D6E-409C-BE32-E72D297353CC}">
                <c16:uniqueId val="{00000001-CAD5-4207-ADD4-58810E4208E5}"/>
              </c:ext>
            </c:extLst>
          </c:dPt>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Study 1</c:v>
                </c:pt>
                <c:pt idx="1">
                  <c:v>Study 2</c:v>
                </c:pt>
              </c:strCache>
            </c:strRef>
          </c:cat>
          <c:val>
            <c:numRef>
              <c:f>Sheet1!$B$2:$B$3</c:f>
              <c:numCache>
                <c:formatCode>0</c:formatCode>
                <c:ptCount val="2"/>
                <c:pt idx="0">
                  <c:v>488</c:v>
                </c:pt>
                <c:pt idx="1">
                  <c:v>1700</c:v>
                </c:pt>
              </c:numCache>
            </c:numRef>
          </c:val>
          <c:extLst>
            <c:ext xmlns:c16="http://schemas.microsoft.com/office/drawing/2014/chart" uri="{C3380CC4-5D6E-409C-BE32-E72D297353CC}">
              <c16:uniqueId val="{00000002-CAD5-4207-ADD4-58810E4208E5}"/>
            </c:ext>
          </c:extLst>
        </c:ser>
        <c:ser>
          <c:idx val="1"/>
          <c:order val="1"/>
          <c:tx>
            <c:strRef>
              <c:f>Sheet1!$C$1</c:f>
              <c:strCache>
                <c:ptCount val="1"/>
                <c:pt idx="0">
                  <c:v>Hypothermic</c:v>
                </c:pt>
              </c:strCache>
            </c:strRef>
          </c:tx>
          <c:spPr>
            <a:solidFill>
              <a:schemeClr val="tx2">
                <a:lumMod val="60000"/>
                <a:lumOff val="40000"/>
              </a:schemeClr>
            </a:solidFill>
          </c:spPr>
          <c:invertIfNegative val="0"/>
          <c:dLbls>
            <c:spPr>
              <a:noFill/>
              <a:ln>
                <a:noFill/>
              </a:ln>
              <a:effectLst/>
            </c:spPr>
            <c:txPr>
              <a:bodyPr/>
              <a:lstStyle/>
              <a:p>
                <a:pPr>
                  <a:defRPr sz="1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Study 1</c:v>
                </c:pt>
                <c:pt idx="1">
                  <c:v>Study 2</c:v>
                </c:pt>
              </c:strCache>
            </c:strRef>
          </c:cat>
          <c:val>
            <c:numRef>
              <c:f>Sheet1!$C$2:$C$3</c:f>
              <c:numCache>
                <c:formatCode>General</c:formatCode>
                <c:ptCount val="2"/>
                <c:pt idx="0">
                  <c:v>618</c:v>
                </c:pt>
                <c:pt idx="1">
                  <c:v>2200</c:v>
                </c:pt>
              </c:numCache>
            </c:numRef>
          </c:val>
          <c:extLst>
            <c:ext xmlns:c16="http://schemas.microsoft.com/office/drawing/2014/chart" uri="{C3380CC4-5D6E-409C-BE32-E72D297353CC}">
              <c16:uniqueId val="{00000003-CAD5-4207-ADD4-58810E4208E5}"/>
            </c:ext>
          </c:extLst>
        </c:ser>
        <c:dLbls>
          <c:dLblPos val="outEnd"/>
          <c:showLegendKey val="0"/>
          <c:showVal val="1"/>
          <c:showCatName val="0"/>
          <c:showSerName val="0"/>
          <c:showPercent val="0"/>
          <c:showBubbleSize val="0"/>
        </c:dLbls>
        <c:gapWidth val="150"/>
        <c:axId val="108544384"/>
        <c:axId val="108545920"/>
      </c:barChart>
      <c:catAx>
        <c:axId val="108544384"/>
        <c:scaling>
          <c:orientation val="minMax"/>
        </c:scaling>
        <c:delete val="0"/>
        <c:axPos val="b"/>
        <c:numFmt formatCode="General" sourceLinked="0"/>
        <c:majorTickMark val="none"/>
        <c:minorTickMark val="none"/>
        <c:tickLblPos val="nextTo"/>
        <c:txPr>
          <a:bodyPr/>
          <a:lstStyle/>
          <a:p>
            <a:pPr>
              <a:defRPr sz="1400"/>
            </a:pPr>
            <a:endParaRPr lang="en-US"/>
          </a:p>
        </c:txPr>
        <c:crossAx val="108545920"/>
        <c:crosses val="autoZero"/>
        <c:auto val="1"/>
        <c:lblAlgn val="ctr"/>
        <c:lblOffset val="100"/>
        <c:noMultiLvlLbl val="0"/>
      </c:catAx>
      <c:valAx>
        <c:axId val="108545920"/>
        <c:scaling>
          <c:orientation val="minMax"/>
        </c:scaling>
        <c:delete val="0"/>
        <c:axPos val="l"/>
        <c:majorGridlines>
          <c:spPr>
            <a:ln>
              <a:noFill/>
            </a:ln>
          </c:spPr>
        </c:majorGridlines>
        <c:minorGridlines/>
        <c:numFmt formatCode="0" sourceLinked="1"/>
        <c:majorTickMark val="out"/>
        <c:minorTickMark val="none"/>
        <c:tickLblPos val="nextTo"/>
        <c:crossAx val="108544384"/>
        <c:crosses val="autoZero"/>
        <c:crossBetween val="between"/>
      </c:valAx>
      <c:spPr>
        <a:noFill/>
        <a:ln w="25400">
          <a:noFill/>
        </a:ln>
      </c:spPr>
    </c:plotArea>
    <c:legend>
      <c:legendPos val="b"/>
      <c:layout/>
      <c:overlay val="0"/>
    </c:legend>
    <c:plotVisOnly val="1"/>
    <c:dispBlanksAs val="gap"/>
    <c:showDLblsOverMax val="0"/>
  </c:chart>
  <c:spPr>
    <a:noFill/>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barChart>
        <c:barDir val="col"/>
        <c:grouping val="clustered"/>
        <c:varyColors val="0"/>
        <c:ser>
          <c:idx val="0"/>
          <c:order val="0"/>
          <c:tx>
            <c:strRef>
              <c:f>Sheet1!$B$1</c:f>
              <c:strCache>
                <c:ptCount val="1"/>
                <c:pt idx="0">
                  <c:v>Minutes</c:v>
                </c:pt>
              </c:strCache>
            </c:strRef>
          </c:tx>
          <c:spPr>
            <a:solidFill>
              <a:schemeClr val="accent6">
                <a:lumMod val="40000"/>
                <a:lumOff val="60000"/>
              </a:schemeClr>
            </a:solidFill>
          </c:spPr>
          <c:invertIfNegative val="0"/>
          <c:dPt>
            <c:idx val="0"/>
            <c:invertIfNegative val="0"/>
            <c:bubble3D val="0"/>
            <c:spPr>
              <a:solidFill>
                <a:schemeClr val="accent2">
                  <a:lumMod val="75000"/>
                </a:schemeClr>
              </a:solidFill>
            </c:spPr>
            <c:extLst>
              <c:ext xmlns:c16="http://schemas.microsoft.com/office/drawing/2014/chart" uri="{C3380CC4-5D6E-409C-BE32-E72D297353CC}">
                <c16:uniqueId val="{00000001-DCE8-402A-ABA5-5A8C8D6CF631}"/>
              </c:ext>
            </c:extLst>
          </c:dPt>
          <c:dPt>
            <c:idx val="1"/>
            <c:invertIfNegative val="0"/>
            <c:bubble3D val="0"/>
            <c:spPr>
              <a:solidFill>
                <a:schemeClr val="tx2">
                  <a:lumMod val="60000"/>
                  <a:lumOff val="40000"/>
                </a:schemeClr>
              </a:solidFill>
            </c:spPr>
            <c:extLst>
              <c:ext xmlns:c16="http://schemas.microsoft.com/office/drawing/2014/chart" uri="{C3380CC4-5D6E-409C-BE32-E72D297353CC}">
                <c16:uniqueId val="{00000003-DCE8-402A-ABA5-5A8C8D6CF631}"/>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Normthermic</c:v>
                </c:pt>
                <c:pt idx="1">
                  <c:v>Hypothermic</c:v>
                </c:pt>
              </c:strCache>
            </c:strRef>
          </c:cat>
          <c:val>
            <c:numRef>
              <c:f>Sheet1!$B$2:$B$3</c:f>
              <c:numCache>
                <c:formatCode>0</c:formatCode>
                <c:ptCount val="2"/>
                <c:pt idx="0">
                  <c:v>53</c:v>
                </c:pt>
                <c:pt idx="1">
                  <c:v>94</c:v>
                </c:pt>
              </c:numCache>
            </c:numRef>
          </c:val>
          <c:extLst>
            <c:ext xmlns:c16="http://schemas.microsoft.com/office/drawing/2014/chart" uri="{C3380CC4-5D6E-409C-BE32-E72D297353CC}">
              <c16:uniqueId val="{00000004-DCE8-402A-ABA5-5A8C8D6CF631}"/>
            </c:ext>
          </c:extLst>
        </c:ser>
        <c:dLbls>
          <c:dLblPos val="outEnd"/>
          <c:showLegendKey val="0"/>
          <c:showVal val="1"/>
          <c:showCatName val="0"/>
          <c:showSerName val="0"/>
          <c:showPercent val="0"/>
          <c:showBubbleSize val="0"/>
        </c:dLbls>
        <c:gapWidth val="150"/>
        <c:axId val="108669568"/>
        <c:axId val="108691840"/>
      </c:barChart>
      <c:catAx>
        <c:axId val="108669568"/>
        <c:scaling>
          <c:orientation val="minMax"/>
        </c:scaling>
        <c:delete val="0"/>
        <c:axPos val="b"/>
        <c:numFmt formatCode="General" sourceLinked="0"/>
        <c:majorTickMark val="none"/>
        <c:minorTickMark val="none"/>
        <c:tickLblPos val="nextTo"/>
        <c:txPr>
          <a:bodyPr/>
          <a:lstStyle/>
          <a:p>
            <a:pPr>
              <a:defRPr sz="1400"/>
            </a:pPr>
            <a:endParaRPr lang="en-US"/>
          </a:p>
        </c:txPr>
        <c:crossAx val="108691840"/>
        <c:crosses val="autoZero"/>
        <c:auto val="1"/>
        <c:lblAlgn val="ctr"/>
        <c:lblOffset val="100"/>
        <c:noMultiLvlLbl val="0"/>
      </c:catAx>
      <c:valAx>
        <c:axId val="108691840"/>
        <c:scaling>
          <c:orientation val="minMax"/>
          <c:max val="100"/>
        </c:scaling>
        <c:delete val="0"/>
        <c:axPos val="l"/>
        <c:majorGridlines/>
        <c:numFmt formatCode="0" sourceLinked="1"/>
        <c:majorTickMark val="none"/>
        <c:minorTickMark val="none"/>
        <c:tickLblPos val="nextTo"/>
        <c:crossAx val="108669568"/>
        <c:crosses val="autoZero"/>
        <c:crossBetween val="between"/>
        <c:majorUnit val="10"/>
        <c:minorUnit val="1"/>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9AE6999-EFE4-4102-AEB4-935A4931CDFE}" type="datetimeFigureOut">
              <a:rPr lang="en-US" smtClean="0"/>
              <a:pPr/>
              <a:t>12/7/2018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DAA265-B30F-4B90-BA0B-524B683136D1}" type="slidenum">
              <a:rPr lang="en-US" smtClean="0"/>
              <a:pPr/>
              <a:t>‹#›</a:t>
            </a:fld>
            <a:endParaRPr lang="en-US" dirty="0"/>
          </a:p>
        </p:txBody>
      </p:sp>
    </p:spTree>
    <p:extLst>
      <p:ext uri="{BB962C8B-B14F-4D97-AF65-F5344CB8AC3E}">
        <p14:creationId xmlns:p14="http://schemas.microsoft.com/office/powerpoint/2010/main" val="3066309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educational program is about perioperative</a:t>
            </a:r>
            <a:r>
              <a:rPr lang="en-US" baseline="0" dirty="0" smtClean="0"/>
              <a:t> hypothermia</a:t>
            </a:r>
            <a:r>
              <a:rPr lang="en-US" dirty="0" smtClean="0"/>
              <a:t> </a:t>
            </a:r>
            <a:r>
              <a:rPr lang="en-US" baseline="0" dirty="0" smtClean="0"/>
              <a:t> and best practices for prevention.</a:t>
            </a:r>
          </a:p>
          <a:p>
            <a:endParaRPr lang="en-US" dirty="0"/>
          </a:p>
          <a:p>
            <a:r>
              <a:rPr lang="en-US" dirty="0" smtClean="0"/>
              <a:t>Note: To best use these slides, insert comments from key leaders on the following slides:</a:t>
            </a:r>
          </a:p>
          <a:p>
            <a:r>
              <a:rPr lang="en-US" dirty="0" smtClean="0"/>
              <a:t>3: surgeon leader/medical director</a:t>
            </a:r>
          </a:p>
          <a:p>
            <a:r>
              <a:rPr lang="en-US" dirty="0" smtClean="0"/>
              <a:t>17: anesthesia champion</a:t>
            </a:r>
          </a:p>
          <a:p>
            <a:r>
              <a:rPr lang="en-US" dirty="0" smtClean="0"/>
              <a:t>32: perioperative nurse executive</a:t>
            </a:r>
          </a:p>
          <a:p>
            <a:endParaRPr lang="en-US" dirty="0"/>
          </a:p>
          <a:p>
            <a:r>
              <a:rPr lang="en-US" dirty="0" smtClean="0"/>
              <a:t>Have these individuals demonstrate support for prevention of perioperative hypothermia will improve the successful implementation of changes. </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a:t>
            </a:fld>
            <a:endParaRPr lang="en-US" dirty="0"/>
          </a:p>
        </p:txBody>
      </p:sp>
    </p:spTree>
    <p:extLst>
      <p:ext uri="{BB962C8B-B14F-4D97-AF65-F5344CB8AC3E}">
        <p14:creationId xmlns:p14="http://schemas.microsoft.com/office/powerpoint/2010/main" val="3693096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Perioperative hypothermia is usually defined as a core temperature &lt;36</a:t>
            </a:r>
            <a:r>
              <a:rPr lang="en-US" baseline="30000" dirty="0" smtClean="0"/>
              <a:t>o</a:t>
            </a:r>
            <a:r>
              <a:rPr lang="en-US" dirty="0" smtClean="0"/>
              <a:t>C. </a:t>
            </a:r>
          </a:p>
          <a:p>
            <a:endParaRPr lang="en-US" dirty="0" smtClean="0"/>
          </a:p>
          <a:p>
            <a:r>
              <a:rPr lang="en-US" dirty="0" smtClean="0"/>
              <a:t>So, how does perioperative hypothermia</a:t>
            </a:r>
            <a:r>
              <a:rPr lang="en-US" baseline="0" dirty="0" smtClean="0"/>
              <a:t> occur? </a:t>
            </a:r>
          </a:p>
          <a:p>
            <a:r>
              <a:rPr lang="en-US" baseline="0" dirty="0" smtClean="0"/>
              <a:t>It occurs in three phases. The first phase occurs upon induction of anesthesia. During this phase, heat shifts from the core to the cooler peripheral tissues upon induction of anesthesia. The peripheral tissues are about </a:t>
            </a:r>
            <a:r>
              <a:rPr lang="en-US" dirty="0" smtClean="0"/>
              <a:t>4</a:t>
            </a:r>
            <a:r>
              <a:rPr lang="en-US" baseline="30000" dirty="0" smtClean="0"/>
              <a:t>o</a:t>
            </a:r>
            <a:r>
              <a:rPr lang="en-US" dirty="0" smtClean="0"/>
              <a:t>C cooler than the core. So, this shift of heat is very significant.</a:t>
            </a:r>
            <a:endParaRPr lang="en-US" baseline="0" dirty="0" smtClean="0"/>
          </a:p>
          <a:p>
            <a:endParaRPr lang="en-US" baseline="0" dirty="0" smtClean="0"/>
          </a:p>
          <a:p>
            <a:endParaRPr lang="en-US" baseline="0" dirty="0" smtClean="0"/>
          </a:p>
          <a:p>
            <a:r>
              <a:rPr lang="en-US" baseline="0" dirty="0" smtClean="0"/>
              <a:t>From one to three hours after induction of anesthesia, the decrease in temperature slows, but the core temperature continues to go down. This occurs because the heat loss is more than heat production.</a:t>
            </a:r>
          </a:p>
          <a:p>
            <a:endParaRPr lang="en-US" baseline="0" dirty="0" smtClean="0"/>
          </a:p>
          <a:p>
            <a:pPr defTabSz="931774">
              <a:defRPr/>
            </a:pPr>
            <a:r>
              <a:rPr lang="en-US" baseline="0" dirty="0" smtClean="0"/>
              <a:t>The third phase is a temperature plateau and occurs from about 3 to 6 hours after induction of anesthesia. </a:t>
            </a:r>
            <a:r>
              <a:rPr lang="en-US" baseline="0" dirty="0" err="1" smtClean="0"/>
              <a:t>A</a:t>
            </a:r>
            <a:r>
              <a:rPr lang="en-US" dirty="0" err="1" smtClean="0"/>
              <a:t>rteriovenous</a:t>
            </a:r>
            <a:r>
              <a:rPr lang="en-US" dirty="0" smtClean="0"/>
              <a:t>-shunt tone is reestablished and the core temperature of patients who become hypothermic during the first two phases reaches a plateau. </a:t>
            </a:r>
            <a:r>
              <a:rPr lang="en-US" baseline="0" dirty="0" smtClean="0"/>
              <a:t>During this phase there is little change in the core temperature.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0DAA265-B30F-4B90-BA0B-524B683136D1}" type="slidenum">
              <a:rPr lang="en-US" smtClean="0"/>
              <a:pPr/>
              <a:t>10</a:t>
            </a:fld>
            <a:endParaRPr lang="en-US" dirty="0"/>
          </a:p>
        </p:txBody>
      </p:sp>
    </p:spTree>
    <p:extLst>
      <p:ext uri="{BB962C8B-B14F-4D97-AF65-F5344CB8AC3E}">
        <p14:creationId xmlns:p14="http://schemas.microsoft.com/office/powerpoint/2010/main" val="2170324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Perioperative hypothermia increases the risk of serious adverse outcomes, including:</a:t>
            </a:r>
          </a:p>
          <a:p>
            <a:pPr lvl="1"/>
            <a:r>
              <a:rPr lang="en-US" dirty="0" smtClean="0"/>
              <a:t>Surgical site infection </a:t>
            </a:r>
          </a:p>
          <a:p>
            <a:pPr lvl="1"/>
            <a:r>
              <a:rPr lang="en-US" dirty="0" smtClean="0"/>
              <a:t>Morbid cardiac events </a:t>
            </a:r>
          </a:p>
          <a:p>
            <a:pPr lvl="1"/>
            <a:r>
              <a:rPr lang="en-US" dirty="0" smtClean="0"/>
              <a:t>Increased blood loss</a:t>
            </a:r>
          </a:p>
          <a:p>
            <a:pPr lvl="1"/>
            <a:r>
              <a:rPr lang="en-US" dirty="0" smtClean="0"/>
              <a:t>Increased duration of action of anesthetic &amp; neuromuscular blocking agents </a:t>
            </a:r>
          </a:p>
          <a:p>
            <a:pPr lvl="1"/>
            <a:r>
              <a:rPr lang="en-US" dirty="0" smtClean="0"/>
              <a:t>Extended postanesthesia recovery </a:t>
            </a:r>
          </a:p>
          <a:p>
            <a:pPr lvl="1"/>
            <a:r>
              <a:rPr lang="en-US" dirty="0" smtClean="0"/>
              <a:t>Increased cost of care</a:t>
            </a:r>
          </a:p>
          <a:p>
            <a:r>
              <a:rPr lang="en-US" dirty="0" smtClean="0"/>
              <a:t>We are going to discuss these in more detail</a:t>
            </a:r>
            <a:r>
              <a:rPr lang="en-US" baseline="0" dirty="0" smtClean="0"/>
              <a:t> next. </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11</a:t>
            </a:fld>
            <a:endParaRPr lang="en-US" dirty="0"/>
          </a:p>
        </p:txBody>
      </p:sp>
    </p:spTree>
    <p:extLst>
      <p:ext uri="{BB962C8B-B14F-4D97-AF65-F5344CB8AC3E}">
        <p14:creationId xmlns:p14="http://schemas.microsoft.com/office/powerpoint/2010/main" val="1400533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Perioperative hypothermia increases the risk of surgical site infection</a:t>
            </a:r>
            <a:r>
              <a:rPr lang="en-US" baseline="0" dirty="0" smtClean="0"/>
              <a:t>. This occurs as a chain of events, starting with:</a:t>
            </a:r>
          </a:p>
          <a:p>
            <a:pPr lvl="0"/>
            <a:r>
              <a:rPr lang="en-US" dirty="0" smtClean="0"/>
              <a:t>vasoconstriction and decreased tissue oxygenation. Neutrophil activity is decreased, which</a:t>
            </a:r>
            <a:r>
              <a:rPr lang="en-US" baseline="0" dirty="0" smtClean="0"/>
              <a:t> impairs the body’s ability to fight off infection.</a:t>
            </a:r>
            <a:endParaRPr lang="en-US" dirty="0" smtClean="0"/>
          </a:p>
          <a:p>
            <a:pPr lvl="0"/>
            <a:r>
              <a:rPr lang="en-US" dirty="0" smtClean="0"/>
              <a:t>Collagen deposition decreases,</a:t>
            </a:r>
            <a:r>
              <a:rPr lang="en-US" baseline="0" dirty="0" smtClean="0"/>
              <a:t> </a:t>
            </a:r>
            <a:r>
              <a:rPr lang="en-US" dirty="0" smtClean="0"/>
              <a:t>which impedes wound healing.</a:t>
            </a:r>
            <a:r>
              <a:rPr lang="en-US" baseline="0" dirty="0" smtClean="0"/>
              <a:t> And, the immune function is decreased. </a:t>
            </a:r>
          </a:p>
          <a:p>
            <a:pPr lvl="0"/>
            <a:r>
              <a:rPr lang="en-US" baseline="0" dirty="0" smtClean="0"/>
              <a:t>The end result is an inability to effectively ward off infection, and triple the risk of </a:t>
            </a:r>
            <a:r>
              <a:rPr lang="en-US" dirty="0" smtClean="0"/>
              <a:t>surgical site infection. </a:t>
            </a:r>
          </a:p>
          <a:p>
            <a:pPr lvl="0"/>
            <a:endParaRPr lang="en-US" dirty="0" smtClean="0"/>
          </a:p>
        </p:txBody>
      </p:sp>
      <p:sp>
        <p:nvSpPr>
          <p:cNvPr id="4" name="Slide Number Placeholder 3"/>
          <p:cNvSpPr>
            <a:spLocks noGrp="1"/>
          </p:cNvSpPr>
          <p:nvPr>
            <p:ph type="sldNum" sz="quarter" idx="10"/>
          </p:nvPr>
        </p:nvSpPr>
        <p:spPr/>
        <p:txBody>
          <a:bodyPr/>
          <a:lstStyle/>
          <a:p>
            <a:fld id="{70DAA265-B30F-4B90-BA0B-524B683136D1}" type="slidenum">
              <a:rPr lang="en-US" smtClean="0"/>
              <a:pPr/>
              <a:t>12</a:t>
            </a:fld>
            <a:endParaRPr lang="en-US" dirty="0"/>
          </a:p>
        </p:txBody>
      </p:sp>
    </p:spTree>
    <p:extLst>
      <p:ext uri="{BB962C8B-B14F-4D97-AF65-F5344CB8AC3E}">
        <p14:creationId xmlns:p14="http://schemas.microsoft.com/office/powerpoint/2010/main" val="3823190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increased risk of infection is not the only adverse outcome</a:t>
            </a:r>
            <a:r>
              <a:rPr lang="en-US" baseline="0" dirty="0" smtClean="0"/>
              <a:t>.</a:t>
            </a:r>
          </a:p>
          <a:p>
            <a:pPr marL="0" lvl="1" defTabSz="931774">
              <a:defRPr/>
            </a:pPr>
            <a:r>
              <a:rPr lang="en-US" baseline="0" dirty="0" smtClean="0"/>
              <a:t>Perioperative hypothermia increases the risk of morbid cardiac events, including ventricular tachycardia. </a:t>
            </a:r>
            <a:r>
              <a:rPr lang="en-US" dirty="0" smtClean="0"/>
              <a:t>Thermoregulatory responses effect cold stress on the cardiovascular system. You can see from the figure on the right that this</a:t>
            </a:r>
            <a:r>
              <a:rPr lang="en-US" baseline="0" dirty="0" smtClean="0"/>
              <a:t> more than quadruples the risk of morbid cardiac events.</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13</a:t>
            </a:fld>
            <a:endParaRPr lang="en-US" dirty="0"/>
          </a:p>
        </p:txBody>
      </p:sp>
    </p:spTree>
    <p:extLst>
      <p:ext uri="{BB962C8B-B14F-4D97-AF65-F5344CB8AC3E}">
        <p14:creationId xmlns:p14="http://schemas.microsoft.com/office/powerpoint/2010/main" val="2105532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Perioperative hypothermia</a:t>
            </a:r>
            <a:r>
              <a:rPr lang="en-US" baseline="0" dirty="0" smtClean="0"/>
              <a:t> also increases blood loss and the need for transfusion. Platelet function and the coagulation cascade are impaired. The figure on the right shows the results of two different studies of blood loss during hip arthroplasty.</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14</a:t>
            </a:fld>
            <a:endParaRPr lang="en-US" dirty="0"/>
          </a:p>
        </p:txBody>
      </p:sp>
    </p:spTree>
    <p:extLst>
      <p:ext uri="{BB962C8B-B14F-4D97-AF65-F5344CB8AC3E}">
        <p14:creationId xmlns:p14="http://schemas.microsoft.com/office/powerpoint/2010/main" val="1928203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Hypothermia also impairs drug metabolism. So,</a:t>
            </a:r>
            <a:r>
              <a:rPr lang="en-US" baseline="0" dirty="0" smtClean="0"/>
              <a:t> it takes the patient longer to metabolize anesthetic agents and neuromuscular blocking agents. This results in a longer period of time before the patient meets criteria for safe discharge from the postanesthesia care unit. You can see from the figure on the right, that this extension of time is significant. </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15</a:t>
            </a:fld>
            <a:endParaRPr lang="en-US" dirty="0"/>
          </a:p>
        </p:txBody>
      </p:sp>
    </p:spTree>
    <p:extLst>
      <p:ext uri="{BB962C8B-B14F-4D97-AF65-F5344CB8AC3E}">
        <p14:creationId xmlns:p14="http://schemas.microsoft.com/office/powerpoint/2010/main" val="1065919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combination of extended time in the postanesthesia care unit and treatment</a:t>
            </a:r>
            <a:r>
              <a:rPr lang="en-US" baseline="0" dirty="0" smtClean="0"/>
              <a:t> of adverse events increases the cost of patient care. In 1999, this cost was calculated to be between $2500 and $7000 per patient. It may be higher, now.</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16</a:t>
            </a:fld>
            <a:endParaRPr lang="en-US" dirty="0"/>
          </a:p>
        </p:txBody>
      </p:sp>
    </p:spTree>
    <p:extLst>
      <p:ext uri="{BB962C8B-B14F-4D97-AF65-F5344CB8AC3E}">
        <p14:creationId xmlns:p14="http://schemas.microsoft.com/office/powerpoint/2010/main" val="847824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dirty="0" smtClean="0"/>
              <a:t>Anesthesia Champion:</a:t>
            </a:r>
          </a:p>
          <a:p>
            <a:r>
              <a:rPr lang="en-US" dirty="0" smtClean="0"/>
              <a:t>These reports aren’t just about patients in research studies. Patients here at __________________ have also become hypothermic.</a:t>
            </a:r>
          </a:p>
          <a:p>
            <a:endParaRPr lang="en-US" dirty="0" smtClean="0"/>
          </a:p>
          <a:p>
            <a:r>
              <a:rPr lang="en-US" dirty="0" smtClean="0"/>
              <a:t>Describe a case report from local facility</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17</a:t>
            </a:fld>
            <a:endParaRPr lang="en-US" dirty="0"/>
          </a:p>
        </p:txBody>
      </p:sp>
    </p:spTree>
    <p:extLst>
      <p:ext uri="{BB962C8B-B14F-4D97-AF65-F5344CB8AC3E}">
        <p14:creationId xmlns:p14="http://schemas.microsoft.com/office/powerpoint/2010/main" val="3736601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r>
              <a:rPr lang="en-US" dirty="0" smtClean="0"/>
              <a:t>Some interventions have been found</a:t>
            </a:r>
            <a:r>
              <a:rPr lang="en-US" baseline="0" dirty="0" smtClean="0"/>
              <a:t> to be ineffective at preventing perioperative hypothermia. To understand why this is, we need to remember that anesthesia impairs heat production and causes redistribution hypothermia as the heat shifts from the warm core to the cooler peripheral tissues. So, interventions that could retain heat in the non-anesthetized patient are not going to be effective in the anesthetized patient. </a:t>
            </a:r>
          </a:p>
          <a:p>
            <a:endParaRPr lang="en-US" baseline="0" dirty="0" smtClean="0"/>
          </a:p>
          <a:p>
            <a:r>
              <a:rPr lang="en-US" baseline="0" dirty="0" smtClean="0"/>
              <a:t>First, is increasing the ambient temperature of the operating room. We cannot increase the environmental temperature enough to heat the patient’s peripheral tissues and prevent redistribution hypothermia. </a:t>
            </a:r>
          </a:p>
          <a:p>
            <a:endParaRPr lang="en-US" baseline="0" dirty="0" smtClean="0"/>
          </a:p>
          <a:p>
            <a:r>
              <a:rPr lang="en-US" baseline="0" dirty="0" smtClean="0"/>
              <a:t>Secondly, is passive warming with blankets. This is ineffective because the body is not generating enough heat. </a:t>
            </a:r>
          </a:p>
          <a:p>
            <a:endParaRPr lang="en-US" baseline="0" dirty="0" smtClean="0"/>
          </a:p>
          <a:p>
            <a:r>
              <a:rPr lang="en-US" baseline="0" dirty="0" smtClean="0"/>
              <a:t>Third, is a circulating water mattress. This intervention has been studied numerous times and found to be ineffective at preventing hypothermia, likely because of the limited skin surface contact. These mattresses also increase the risk of pressure injuries.</a:t>
            </a:r>
          </a:p>
          <a:p>
            <a:endParaRPr lang="en-US" baseline="0" dirty="0" smtClean="0"/>
          </a:p>
          <a:p>
            <a:r>
              <a:rPr lang="en-US" baseline="0" dirty="0" smtClean="0"/>
              <a:t>Last, a 2011 meta-analysis by Birch and colleagues studied the potential benefits of heating intra-abdominal gases. </a:t>
            </a:r>
            <a:r>
              <a:rPr lang="en-US" dirty="0" smtClean="0"/>
              <a:t>Sixteen studies were included in the analysis. There was no effect found on core temperature or other variables</a:t>
            </a:r>
            <a:r>
              <a:rPr lang="en-US" baseline="0" dirty="0" smtClean="0"/>
              <a:t>, </a:t>
            </a:r>
            <a:r>
              <a:rPr lang="en-US" dirty="0" smtClean="0"/>
              <a:t>with heated compared to cold gas insufflation, with or without humidification.</a:t>
            </a:r>
            <a:r>
              <a:rPr lang="en-US" baseline="0" dirty="0" smtClean="0"/>
              <a:t>  This is an ineffective method of preventing perioperative hypothermia.</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18</a:t>
            </a:fld>
            <a:endParaRPr lang="en-US" dirty="0"/>
          </a:p>
        </p:txBody>
      </p:sp>
    </p:spTree>
    <p:extLst>
      <p:ext uri="{BB962C8B-B14F-4D97-AF65-F5344CB8AC3E}">
        <p14:creationId xmlns:p14="http://schemas.microsoft.com/office/powerpoint/2010/main" val="2069677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u="sng" dirty="0" smtClean="0"/>
              <a:t>Active</a:t>
            </a:r>
            <a:r>
              <a:rPr lang="en-US" dirty="0" smtClean="0"/>
              <a:t> warming is required to prevent perioperative hypothermia.  Peripheral tissues are heated, decreasing the temperature gradient between the core and periphery. </a:t>
            </a:r>
          </a:p>
          <a:p>
            <a:endParaRPr lang="en-US" dirty="0" smtClean="0"/>
          </a:p>
          <a:p>
            <a:r>
              <a:rPr lang="en-US" dirty="0" smtClean="0"/>
              <a:t>There</a:t>
            </a:r>
            <a:r>
              <a:rPr lang="en-US" baseline="0" dirty="0" smtClean="0"/>
              <a:t> are five t</a:t>
            </a:r>
            <a:r>
              <a:rPr lang="en-US" dirty="0" smtClean="0"/>
              <a:t>ypes of active warming available:</a:t>
            </a:r>
          </a:p>
          <a:p>
            <a:pPr lvl="1"/>
            <a:r>
              <a:rPr lang="en-US" dirty="0" smtClean="0"/>
              <a:t>Forced-air warming</a:t>
            </a:r>
          </a:p>
          <a:p>
            <a:pPr lvl="1"/>
            <a:r>
              <a:rPr lang="en-US" dirty="0" smtClean="0"/>
              <a:t>Radiant warming</a:t>
            </a:r>
          </a:p>
          <a:p>
            <a:pPr lvl="1"/>
            <a:r>
              <a:rPr lang="en-US" dirty="0" smtClean="0"/>
              <a:t>A</a:t>
            </a:r>
            <a:r>
              <a:rPr lang="en-US" baseline="0" dirty="0" smtClean="0"/>
              <a:t> c</a:t>
            </a:r>
            <a:r>
              <a:rPr lang="en-US" dirty="0" smtClean="0"/>
              <a:t>irculating water garment</a:t>
            </a:r>
          </a:p>
          <a:p>
            <a:pPr lvl="1"/>
            <a:r>
              <a:rPr lang="en-US" dirty="0" smtClean="0"/>
              <a:t>Energy transfer</a:t>
            </a:r>
            <a:r>
              <a:rPr lang="en-US" baseline="0" dirty="0" smtClean="0"/>
              <a:t> pads, and </a:t>
            </a:r>
            <a:endParaRPr lang="en-US" dirty="0" smtClean="0"/>
          </a:p>
          <a:p>
            <a:pPr lvl="1"/>
            <a:r>
              <a:rPr lang="en-US" dirty="0" smtClean="0"/>
              <a:t>Resistive electric modalities</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19</a:t>
            </a:fld>
            <a:endParaRPr lang="en-US" dirty="0"/>
          </a:p>
        </p:txBody>
      </p:sp>
    </p:spTree>
    <p:extLst>
      <p:ext uri="{BB962C8B-B14F-4D97-AF65-F5344CB8AC3E}">
        <p14:creationId xmlns:p14="http://schemas.microsoft.com/office/powerpoint/2010/main" val="8599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Unplanned perioperative hypothermia is a common complication of surgery. </a:t>
            </a:r>
          </a:p>
          <a:p>
            <a:pPr defTabSz="931774">
              <a:defRPr/>
            </a:pPr>
            <a:r>
              <a:rPr lang="en-US" dirty="0" smtClean="0"/>
              <a:t>It can lead to serious, negative patient outcomes. </a:t>
            </a:r>
          </a:p>
          <a:p>
            <a:pPr defTabSz="931774">
              <a:defRPr/>
            </a:pPr>
            <a:r>
              <a:rPr lang="en-US" dirty="0" smtClean="0"/>
              <a:t>This educational program will discuss normal thermal regulation, the pathophysiology of perioperative hypothermia, adverse patient outcomes associated with hypothermia, and evidence-based interventions for prevention.</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a:t>
            </a:fld>
            <a:endParaRPr lang="en-US" dirty="0"/>
          </a:p>
        </p:txBody>
      </p:sp>
    </p:spTree>
    <p:extLst>
      <p:ext uri="{BB962C8B-B14F-4D97-AF65-F5344CB8AC3E}">
        <p14:creationId xmlns:p14="http://schemas.microsoft.com/office/powerpoint/2010/main" val="3516684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most commonly used form of active warming is forced air warming.  Heat is transferred by convection and radiation by warm air blowing over a large</a:t>
            </a:r>
            <a:r>
              <a:rPr lang="en-US" b="0" baseline="0" dirty="0" smtClean="0"/>
              <a:t> skin surface area</a:t>
            </a:r>
            <a:r>
              <a:rPr lang="en-US" b="0" dirty="0" smtClean="0"/>
              <a:t>.  </a:t>
            </a:r>
          </a:p>
          <a:p>
            <a:endParaRPr lang="en-US" dirty="0" smtClean="0"/>
          </a:p>
          <a:p>
            <a:r>
              <a:rPr lang="en-US" dirty="0" smtClean="0"/>
              <a:t>Numerous clinical trials have demonstrated that intraoperative forced</a:t>
            </a:r>
            <a:r>
              <a:rPr lang="en-US" baseline="0" dirty="0" smtClean="0"/>
              <a:t> air warming</a:t>
            </a:r>
            <a:r>
              <a:rPr lang="en-US" dirty="0" smtClean="0"/>
              <a:t> is an effective intervention for preventing perioperative hypothermia.  These studies have found that intraoperative forced</a:t>
            </a:r>
            <a:r>
              <a:rPr lang="en-US" baseline="0" dirty="0" smtClean="0"/>
              <a:t> air warming</a:t>
            </a:r>
            <a:r>
              <a:rPr lang="en-US" dirty="0" smtClean="0"/>
              <a:t> is more effective in maintaining core body temperature than:</a:t>
            </a:r>
          </a:p>
          <a:p>
            <a:pPr lvl="2"/>
            <a:r>
              <a:rPr lang="en-US" dirty="0" smtClean="0"/>
              <a:t>cotton blankets</a:t>
            </a:r>
            <a:r>
              <a:rPr lang="en-US" baseline="30000" dirty="0" smtClean="0"/>
              <a:t> </a:t>
            </a:r>
            <a:r>
              <a:rPr lang="en-US" dirty="0" smtClean="0"/>
              <a:t> </a:t>
            </a:r>
          </a:p>
          <a:p>
            <a:pPr lvl="2"/>
            <a:r>
              <a:rPr lang="en-US" dirty="0" smtClean="0"/>
              <a:t>reflective blankets, or   </a:t>
            </a:r>
          </a:p>
          <a:p>
            <a:pPr lvl="2"/>
            <a:r>
              <a:rPr lang="en-US" dirty="0" smtClean="0"/>
              <a:t>thermo-lite® insulation</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20</a:t>
            </a:fld>
            <a:endParaRPr lang="en-US" dirty="0"/>
          </a:p>
        </p:txBody>
      </p:sp>
    </p:spTree>
    <p:extLst>
      <p:ext uri="{BB962C8B-B14F-4D97-AF65-F5344CB8AC3E}">
        <p14:creationId xmlns:p14="http://schemas.microsoft.com/office/powerpoint/2010/main" val="2602822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31864" y="930227"/>
            <a:ext cx="4145243" cy="318683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617" tIns="41809" rIns="83617" bIns="41809" anchor="ctr"/>
          <a:lstStyle/>
          <a:p>
            <a:endParaRPr lang="en-US" dirty="0"/>
          </a:p>
        </p:txBody>
      </p:sp>
      <p:sp>
        <p:nvSpPr>
          <p:cNvPr id="4098" name="Text Box 2"/>
          <p:cNvSpPr txBox="1">
            <a:spLocks noGrp="1" noChangeArrowheads="1"/>
          </p:cNvSpPr>
          <p:nvPr>
            <p:ph type="body"/>
          </p:nvPr>
        </p:nvSpPr>
        <p:spPr bwMode="auto">
          <a:xfrm>
            <a:off x="1069602" y="4425181"/>
            <a:ext cx="4876924" cy="35360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200">
                <a:solidFill>
                  <a:srgbClr val="000000"/>
                </a:solidFill>
                <a:latin typeface="Times New Roman" pitchFamily="16" charset="0"/>
              </a:defRPr>
            </a:lvl9pPr>
          </a:lstStyle>
          <a:p>
            <a:pPr marL="87354" indent="-87354" defTabSz="931774">
              <a:tabLst>
                <a:tab pos="737654" algn="l"/>
                <a:tab pos="1475308" algn="l"/>
                <a:tab pos="2212962" algn="l"/>
                <a:tab pos="2950616" algn="l"/>
                <a:tab pos="3688271" algn="l"/>
                <a:tab pos="4425925" algn="l"/>
                <a:tab pos="5163579" algn="l"/>
              </a:tabLst>
              <a:defRPr/>
            </a:pPr>
            <a:r>
              <a:rPr lang="en-US" b="0" dirty="0" smtClean="0">
                <a:solidFill>
                  <a:schemeClr val="tx1"/>
                </a:solidFill>
              </a:rPr>
              <a:t>The</a:t>
            </a:r>
            <a:r>
              <a:rPr lang="en-US" b="0" baseline="0" dirty="0" smtClean="0">
                <a:solidFill>
                  <a:schemeClr val="tx1"/>
                </a:solidFill>
              </a:rPr>
              <a:t> effectiveness of forced air warming has been demonstrated by many randomized clinical trials. </a:t>
            </a:r>
            <a:endParaRPr lang="en-GB" b="0" dirty="0" smtClean="0">
              <a:solidFill>
                <a:schemeClr val="tx1"/>
              </a:solidFill>
              <a:latin typeface="Arial" charset="0"/>
              <a:ea typeface="msgothic" charset="0"/>
              <a:cs typeface="msgothic" charset="0"/>
            </a:endParaRPr>
          </a:p>
          <a:p>
            <a:r>
              <a:rPr lang="en-GB" dirty="0" smtClean="0">
                <a:solidFill>
                  <a:schemeClr val="tx1"/>
                </a:solidFill>
              </a:rPr>
              <a:t>The figure to the right shows the results of just one of these studies.</a:t>
            </a:r>
            <a:r>
              <a:rPr lang="en-GB" baseline="0" dirty="0" smtClean="0">
                <a:solidFill>
                  <a:schemeClr val="tx1"/>
                </a:solidFill>
              </a:rPr>
              <a:t> It depicts the </a:t>
            </a:r>
            <a:r>
              <a:rPr lang="en-GB" dirty="0" smtClean="0">
                <a:solidFill>
                  <a:schemeClr val="tx1"/>
                </a:solidFill>
              </a:rPr>
              <a:t>mean temperature of patients from induction room to the postanesthesia care unit for three groups:</a:t>
            </a:r>
          </a:p>
          <a:p>
            <a:pPr marL="1106481" lvl="1" indent="-349415">
              <a:buFont typeface="+mj-lt"/>
              <a:buAutoNum type="arabicPeriod"/>
            </a:pPr>
            <a:r>
              <a:rPr lang="en-GB" dirty="0" smtClean="0">
                <a:solidFill>
                  <a:schemeClr val="tx1"/>
                </a:solidFill>
              </a:rPr>
              <a:t>Those receiving two-cotton-blankets</a:t>
            </a:r>
          </a:p>
          <a:p>
            <a:pPr marL="1106481" lvl="1" indent="-349415">
              <a:buFont typeface="+mj-lt"/>
              <a:buAutoNum type="arabicPeriod"/>
            </a:pPr>
            <a:r>
              <a:rPr lang="en-GB" dirty="0" smtClean="0">
                <a:solidFill>
                  <a:schemeClr val="tx1"/>
                </a:solidFill>
              </a:rPr>
              <a:t>Those receiving a reflective-blanket, and </a:t>
            </a:r>
          </a:p>
          <a:p>
            <a:pPr marL="1106481" lvl="1" indent="-349415">
              <a:buFont typeface="+mj-lt"/>
              <a:buAutoNum type="arabicPeriod"/>
            </a:pPr>
            <a:r>
              <a:rPr lang="en-GB" dirty="0" smtClean="0">
                <a:solidFill>
                  <a:schemeClr val="tx1"/>
                </a:solidFill>
              </a:rPr>
              <a:t>Those receiving forced-air-warming</a:t>
            </a:r>
          </a:p>
          <a:p>
            <a:pPr marL="1106481" lvl="1" indent="-349415">
              <a:buFont typeface="+mj-lt"/>
              <a:buAutoNum type="arabicPeriod"/>
            </a:pPr>
            <a:endParaRPr lang="en-GB" b="0" dirty="0" smtClean="0">
              <a:solidFill>
                <a:schemeClr val="tx1"/>
              </a:solidFill>
            </a:endParaRPr>
          </a:p>
          <a:p>
            <a:pPr marL="378533" indent="0"/>
            <a:r>
              <a:rPr lang="en-US" b="0" dirty="0" smtClean="0">
                <a:solidFill>
                  <a:schemeClr val="tx1"/>
                </a:solidFill>
              </a:rPr>
              <a:t>Forced air warming was more effective in preventing hypothermia than passive warming with either cotton or reflective blankets. </a:t>
            </a:r>
            <a:endParaRPr lang="en-US" dirty="0" smtClean="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effectiveness of forced air warming has also been compared with warmed cotton blankets. The treatment group received forced air warming and the control group received heated cotton blankets. You can see from the figure on the right, that forced air warming is much more effective than warmed cotton blankets. These warmed blankets </a:t>
            </a:r>
            <a:r>
              <a:rPr lang="en-US" b="1" baseline="0" dirty="0" smtClean="0"/>
              <a:t>do not prevent hypothermia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22</a:t>
            </a:fld>
            <a:endParaRPr lang="en-US" dirty="0"/>
          </a:p>
        </p:txBody>
      </p:sp>
    </p:spTree>
    <p:extLst>
      <p:ext uri="{BB962C8B-B14F-4D97-AF65-F5344CB8AC3E}">
        <p14:creationId xmlns:p14="http://schemas.microsoft.com/office/powerpoint/2010/main" val="1398779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has also examined</a:t>
            </a:r>
            <a:r>
              <a:rPr lang="en-US" baseline="0" dirty="0" smtClean="0"/>
              <a:t> the timing of application of forced air warming. </a:t>
            </a:r>
          </a:p>
          <a:p>
            <a:r>
              <a:rPr lang="en-US" baseline="0" dirty="0" smtClean="0"/>
              <a:t>To be most eff</a:t>
            </a:r>
            <a:r>
              <a:rPr lang="en-US" dirty="0" smtClean="0"/>
              <a:t>ective, forced air warming should be applied for at least 30 minutes preoperatively. We need to heat the patient’s peripheral tissues enough</a:t>
            </a:r>
            <a:r>
              <a:rPr lang="en-US" baseline="0" dirty="0" smtClean="0"/>
              <a:t> that the gradient between the core and peripheral tissues is small. </a:t>
            </a:r>
            <a:endParaRPr lang="en-US" dirty="0" smtClean="0"/>
          </a:p>
          <a:p>
            <a:r>
              <a:rPr lang="en-US" baseline="0" dirty="0" smtClean="0"/>
              <a:t>So, when heat is shifted from the core to the peripheral tissues upon induction of anesthesia, the temperature drop is very small, preventing redistribution hypothermia. Let’s look at the research about this, because this is very important to understand.</a:t>
            </a:r>
            <a:endParaRPr lang="en-US" dirty="0" smtClean="0"/>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23</a:t>
            </a:fld>
            <a:endParaRPr lang="en-US" dirty="0"/>
          </a:p>
        </p:txBody>
      </p:sp>
    </p:spTree>
    <p:extLst>
      <p:ext uri="{BB962C8B-B14F-4D97-AF65-F5344CB8AC3E}">
        <p14:creationId xmlns:p14="http://schemas.microsoft.com/office/powerpoint/2010/main" val="25149707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Researchers have evaluated the effectiveness of using preoperative warming </a:t>
            </a:r>
            <a:r>
              <a:rPr lang="en-GB" b="1" u="sng" dirty="0" smtClean="0"/>
              <a:t>in addition </a:t>
            </a:r>
            <a:r>
              <a:rPr lang="en-GB" dirty="0" smtClean="0"/>
              <a:t>to intraoperative warming.</a:t>
            </a:r>
          </a:p>
          <a:p>
            <a:r>
              <a:rPr lang="en-GB" dirty="0" smtClean="0"/>
              <a:t> </a:t>
            </a:r>
          </a:p>
          <a:p>
            <a:pPr defTabSz="931774">
              <a:defRPr/>
            </a:pPr>
            <a:r>
              <a:rPr lang="en-GB" dirty="0" smtClean="0"/>
              <a:t>The figure at the right shows the results of one study.</a:t>
            </a:r>
            <a:r>
              <a:rPr lang="en-GB" baseline="0" dirty="0" smtClean="0"/>
              <a:t> One group received prewarming. One group did not. </a:t>
            </a:r>
            <a:r>
              <a:rPr lang="en-GB" dirty="0" smtClean="0"/>
              <a:t>Both groups received intraoperative warming. </a:t>
            </a:r>
            <a:r>
              <a:rPr lang="en-GB" baseline="0" dirty="0" smtClean="0"/>
              <a:t> </a:t>
            </a:r>
            <a:r>
              <a:rPr lang="en-GB" dirty="0" smtClean="0"/>
              <a:t>The percentage of patients who became hypothermic at each interval of post-induction are depicted. You can see that the</a:t>
            </a:r>
            <a:r>
              <a:rPr lang="en-GB" baseline="0" dirty="0" smtClean="0"/>
              <a:t> </a:t>
            </a:r>
            <a:r>
              <a:rPr lang="en-GB" baseline="0" dirty="0" err="1" smtClean="0"/>
              <a:t>percent</a:t>
            </a:r>
            <a:r>
              <a:rPr lang="en-GB" baseline="0" dirty="0" smtClean="0"/>
              <a:t> of patients who became hypothermic was much less in the group that received prewarming in addition to intraoperative warming. </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24</a:t>
            </a:fld>
            <a:endParaRPr lang="en-US" dirty="0"/>
          </a:p>
        </p:txBody>
      </p:sp>
    </p:spTree>
    <p:extLst>
      <p:ext uri="{BB962C8B-B14F-4D97-AF65-F5344CB8AC3E}">
        <p14:creationId xmlns:p14="http://schemas.microsoft.com/office/powerpoint/2010/main" val="225643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researchers have also evaluated the effectiveness of using preoperative warming </a:t>
            </a:r>
            <a:r>
              <a:rPr lang="en-GB" b="1" u="sng" dirty="0" smtClean="0"/>
              <a:t>in addition </a:t>
            </a:r>
            <a:r>
              <a:rPr lang="en-GB" dirty="0" smtClean="0"/>
              <a:t>to intraoperative warming.</a:t>
            </a:r>
          </a:p>
          <a:p>
            <a:r>
              <a:rPr lang="en-GB" dirty="0" smtClean="0"/>
              <a:t> </a:t>
            </a:r>
          </a:p>
          <a:p>
            <a:r>
              <a:rPr lang="en-GB" dirty="0" smtClean="0"/>
              <a:t>The figure at the right shows the temperature changes in patients receiving prewarming and only intraoperative warming. </a:t>
            </a:r>
          </a:p>
          <a:p>
            <a:endParaRPr lang="en-GB" dirty="0" smtClean="0"/>
          </a:p>
          <a:p>
            <a:r>
              <a:rPr lang="en-GB" b="1" dirty="0" smtClean="0">
                <a:solidFill>
                  <a:srgbClr val="FF0000"/>
                </a:solidFill>
              </a:rPr>
              <a:t>To be most effective, forced air warming should be applied for 30 minutes preoperatively, in addition to intraoperatively.</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25</a:t>
            </a:fld>
            <a:endParaRPr lang="en-US" dirty="0"/>
          </a:p>
        </p:txBody>
      </p:sp>
    </p:spTree>
    <p:extLst>
      <p:ext uri="{BB962C8B-B14F-4D97-AF65-F5344CB8AC3E}">
        <p14:creationId xmlns:p14="http://schemas.microsoft.com/office/powerpoint/2010/main" val="476902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Forced air warming is the most commonly used active warming technology. However, there are four other types of active warming:</a:t>
            </a:r>
          </a:p>
          <a:p>
            <a:pPr marL="291179" indent="-291179">
              <a:buFont typeface="Arial" pitchFamily="34" charset="0"/>
              <a:buChar char="•"/>
            </a:pPr>
            <a:r>
              <a:rPr lang="en-US" dirty="0" smtClean="0"/>
              <a:t>Radiant warming</a:t>
            </a:r>
          </a:p>
          <a:p>
            <a:pPr marL="291179" indent="-291179">
              <a:buFont typeface="Arial" pitchFamily="34" charset="0"/>
              <a:buChar char="•"/>
            </a:pPr>
            <a:r>
              <a:rPr lang="en-US" dirty="0" smtClean="0"/>
              <a:t>Circulating Water Garment</a:t>
            </a:r>
          </a:p>
          <a:p>
            <a:pPr marL="291179" indent="-291179">
              <a:buFont typeface="Arial" pitchFamily="34" charset="0"/>
              <a:buChar char="•"/>
            </a:pPr>
            <a:r>
              <a:rPr lang="en-US" dirty="0" smtClean="0"/>
              <a:t>Energy transfer pads, and </a:t>
            </a:r>
          </a:p>
          <a:p>
            <a:pPr marL="291179" indent="-291179">
              <a:buFont typeface="Arial" pitchFamily="34" charset="0"/>
              <a:buChar char="•"/>
            </a:pPr>
            <a:r>
              <a:rPr lang="en-US" dirty="0" smtClean="0"/>
              <a:t>Carbon fiber resistive warming</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26</a:t>
            </a:fld>
            <a:endParaRPr lang="en-US" dirty="0"/>
          </a:p>
        </p:txBody>
      </p:sp>
    </p:spTree>
    <p:extLst>
      <p:ext uri="{BB962C8B-B14F-4D97-AF65-F5344CB8AC3E}">
        <p14:creationId xmlns:p14="http://schemas.microsoft.com/office/powerpoint/2010/main" val="2799507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Radiant Warming</a:t>
            </a:r>
          </a:p>
          <a:p>
            <a:r>
              <a:rPr lang="en-US" dirty="0" smtClean="0"/>
              <a:t>A radiant warmer is available for active warming of the face during surgery.</a:t>
            </a:r>
          </a:p>
          <a:p>
            <a:pPr marL="291179" indent="-291179">
              <a:buFont typeface="Arial" pitchFamily="34" charset="0"/>
              <a:buChar char="•"/>
            </a:pPr>
            <a:r>
              <a:rPr lang="en-US" dirty="0" smtClean="0"/>
              <a:t>Clinical trials have compared the effectiveness of this technology to forced air warming. </a:t>
            </a:r>
          </a:p>
          <a:p>
            <a:pPr marL="291179" indent="-291179">
              <a:buFont typeface="Arial" pitchFamily="34" charset="0"/>
              <a:buChar char="•"/>
            </a:pPr>
            <a:r>
              <a:rPr lang="en-US" dirty="0" smtClean="0"/>
              <a:t>No prewarming was used. The results were inconsistent. </a:t>
            </a:r>
          </a:p>
          <a:p>
            <a:pPr marL="291179" indent="-291179">
              <a:buFont typeface="Arial" pitchFamily="34" charset="0"/>
              <a:buChar char="•"/>
            </a:pPr>
            <a:r>
              <a:rPr lang="en-US" dirty="0" smtClean="0"/>
              <a:t>This technology is not commonly used in the United States.  </a:t>
            </a:r>
          </a:p>
          <a:p>
            <a:pPr marL="291179" indent="-291179">
              <a:buFont typeface="Arial" pitchFamily="34" charset="0"/>
              <a:buChar char="•"/>
            </a:pPr>
            <a:endParaRPr lang="en-US" dirty="0" smtClean="0"/>
          </a:p>
          <a:p>
            <a:r>
              <a:rPr lang="en-US" b="1" dirty="0" smtClean="0"/>
              <a:t>Circulating Water Garment</a:t>
            </a:r>
          </a:p>
          <a:p>
            <a:r>
              <a:rPr lang="en-US" dirty="0" smtClean="0"/>
              <a:t>A circulating water garment is available. </a:t>
            </a:r>
          </a:p>
          <a:p>
            <a:pPr marL="291179" indent="-291179">
              <a:buFont typeface="Arial" pitchFamily="34" charset="0"/>
              <a:buChar char="•"/>
            </a:pPr>
            <a:r>
              <a:rPr lang="en-US" dirty="0" smtClean="0"/>
              <a:t>This technology was found to be effective in preventing perioperative hypothermia in long off-pump cardiac cases. </a:t>
            </a:r>
          </a:p>
          <a:p>
            <a:pPr marL="291179" indent="-291179">
              <a:buFont typeface="Arial" pitchFamily="34" charset="0"/>
              <a:buChar char="•"/>
            </a:pPr>
            <a:r>
              <a:rPr lang="en-US" dirty="0" smtClean="0"/>
              <a:t>This technology is also not commonly used in the United States.  </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27</a:t>
            </a:fld>
            <a:endParaRPr lang="en-US" dirty="0"/>
          </a:p>
        </p:txBody>
      </p:sp>
    </p:spTree>
    <p:extLst>
      <p:ext uri="{BB962C8B-B14F-4D97-AF65-F5344CB8AC3E}">
        <p14:creationId xmlns:p14="http://schemas.microsoft.com/office/powerpoint/2010/main" val="292824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Energy transfer pads are available for use. Only one study has been evaluated the effectiveness of this technology, and the sample size was too small for conclusions.</a:t>
            </a:r>
          </a:p>
          <a:p>
            <a:pPr marL="291179" indent="-291179">
              <a:buFont typeface="Arial" pitchFamily="34" charset="0"/>
              <a:buChar char="•"/>
            </a:pPr>
            <a:endParaRPr lang="en-US" dirty="0" smtClean="0"/>
          </a:p>
          <a:p>
            <a:r>
              <a:rPr lang="en-US" dirty="0" smtClean="0"/>
              <a:t>Carbon fiber technology is available for active warming. This technology has been found to be as effective as forced air warming for prevention of hypothermia.</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28</a:t>
            </a:fld>
            <a:endParaRPr lang="en-US" dirty="0"/>
          </a:p>
        </p:txBody>
      </p:sp>
    </p:spTree>
    <p:extLst>
      <p:ext uri="{BB962C8B-B14F-4D97-AF65-F5344CB8AC3E}">
        <p14:creationId xmlns:p14="http://schemas.microsoft.com/office/powerpoint/2010/main" val="3773294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When patients receive</a:t>
            </a:r>
            <a:r>
              <a:rPr lang="en-US" baseline="0" dirty="0" smtClean="0"/>
              <a:t> neuraxial anesthesia (spinal or epidural), they are unable to judge temperature and often report that they are warm enough even when hypothermic. A recent meta-analysis of 16 studies found that for patients undergoing neuraxial anesthesia, the risk of hypothermia is less.</a:t>
            </a:r>
            <a:endParaRPr lang="en-US" dirty="0" smtClean="0"/>
          </a:p>
          <a:p>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Shaw CA, Steelman VM, </a:t>
            </a:r>
            <a:r>
              <a:rPr lang="en-US" sz="1200" dirty="0" err="1" smtClean="0"/>
              <a:t>DeBerg</a:t>
            </a:r>
            <a:r>
              <a:rPr lang="en-US" sz="1200" dirty="0" smtClean="0"/>
              <a:t> J, Schweizer ML. Effectiveness of active and passive warming for the prevention of inadvertent hypothermia in patients receiving neuraxial anesthesia: A systematic review and meta-analysis of randomized controlled trials. J Clin Anesth 2017;38:93-104.</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29</a:t>
            </a:fld>
            <a:endParaRPr lang="en-US" dirty="0"/>
          </a:p>
        </p:txBody>
      </p:sp>
    </p:spTree>
    <p:extLst>
      <p:ext uri="{BB962C8B-B14F-4D97-AF65-F5344CB8AC3E}">
        <p14:creationId xmlns:p14="http://schemas.microsoft.com/office/powerpoint/2010/main" val="412687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Physician/Surgeon leader:</a:t>
            </a:r>
          </a:p>
          <a:p>
            <a:r>
              <a:rPr lang="en-US" dirty="0" smtClean="0"/>
              <a:t>I am  (insert name of perioperative leader), (insert role).</a:t>
            </a:r>
          </a:p>
          <a:p>
            <a:r>
              <a:rPr lang="en-US" dirty="0" smtClean="0"/>
              <a:t>Prevention of perioperative hypothermia is an important safety initiative here at _______________. By preventing hypothermia, we can decrease our patients’ risks of:</a:t>
            </a:r>
          </a:p>
          <a:p>
            <a:r>
              <a:rPr lang="en-US" dirty="0" smtClean="0"/>
              <a:t>Surgical site infection</a:t>
            </a:r>
          </a:p>
          <a:p>
            <a:r>
              <a:rPr lang="en-US" dirty="0" smtClean="0"/>
              <a:t>Morbid cardiac events</a:t>
            </a:r>
          </a:p>
          <a:p>
            <a:r>
              <a:rPr lang="en-US" dirty="0" smtClean="0"/>
              <a:t>Blood loss and the need for blood transfusion</a:t>
            </a:r>
          </a:p>
          <a:p>
            <a:r>
              <a:rPr lang="en-US" dirty="0" smtClean="0"/>
              <a:t>Prolonged recovery, and </a:t>
            </a:r>
          </a:p>
          <a:p>
            <a:r>
              <a:rPr lang="en-US" dirty="0" smtClean="0"/>
              <a:t>The cost of patient care.</a:t>
            </a:r>
          </a:p>
          <a:p>
            <a:endParaRPr lang="en-US" dirty="0"/>
          </a:p>
          <a:p>
            <a:r>
              <a:rPr lang="en-US" dirty="0" smtClean="0"/>
              <a:t>Thank you for attending this educational program. By all of us working together, we can continuously improve patient care. </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a:t>
            </a:fld>
            <a:endParaRPr lang="en-US" dirty="0"/>
          </a:p>
        </p:txBody>
      </p:sp>
    </p:spTree>
    <p:extLst>
      <p:ext uri="{BB962C8B-B14F-4D97-AF65-F5344CB8AC3E}">
        <p14:creationId xmlns:p14="http://schemas.microsoft.com/office/powerpoint/2010/main" val="1652295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meta-analysis of patients</a:t>
            </a:r>
            <a:r>
              <a:rPr lang="en-US" baseline="0" dirty="0" smtClean="0"/>
              <a:t> undergoing C-Section found that active warming reduced the temperature drop, resulted in higher end of surgery temperatures, resulted in less shivering, improved thermal comfort and decreased the incidence of hypothermia.</a:t>
            </a:r>
          </a:p>
          <a:p>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Sultan P, Habib AS, Cho Y, </a:t>
            </a:r>
            <a:r>
              <a:rPr lang="en-US" sz="1200" dirty="0" err="1" smtClean="0"/>
              <a:t>Carvalho</a:t>
            </a:r>
            <a:r>
              <a:rPr lang="en-US" sz="1200" dirty="0" smtClean="0"/>
              <a:t> B. The Effect of patient warming during Caesarean delivery on maternal and neonatal outcomes: a meta-analysis. Br J Anaesth 2015;115:500-10.</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30</a:t>
            </a:fld>
            <a:endParaRPr lang="en-US" dirty="0"/>
          </a:p>
        </p:txBody>
      </p:sp>
    </p:spTree>
    <p:extLst>
      <p:ext uri="{BB962C8B-B14F-4D97-AF65-F5344CB8AC3E}">
        <p14:creationId xmlns:p14="http://schemas.microsoft.com/office/powerpoint/2010/main" val="17533394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5887" lvl="1"/>
            <a:r>
              <a:rPr lang="en-US" dirty="0" smtClean="0"/>
              <a:t>Active warming is required to prevent perioperative hypothermia.</a:t>
            </a:r>
          </a:p>
          <a:p>
            <a:pPr lvl="1"/>
            <a:r>
              <a:rPr lang="en-US" dirty="0" smtClean="0"/>
              <a:t>However, adjunct measures should also be used to minimize heat loss. These include warming of intravenous fluids and irrigation solutions.</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31</a:t>
            </a:fld>
            <a:endParaRPr lang="en-US" dirty="0"/>
          </a:p>
        </p:txBody>
      </p:sp>
    </p:spTree>
    <p:extLst>
      <p:ext uri="{BB962C8B-B14F-4D97-AF65-F5344CB8AC3E}">
        <p14:creationId xmlns:p14="http://schemas.microsoft.com/office/powerpoint/2010/main" val="16479874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Administering</a:t>
            </a:r>
            <a:r>
              <a:rPr lang="en-US" baseline="0" dirty="0" smtClean="0"/>
              <a:t> </a:t>
            </a:r>
            <a:r>
              <a:rPr lang="en-US" dirty="0" smtClean="0"/>
              <a:t>1 liter of room temperature IV solution decreases the core temperature .25</a:t>
            </a:r>
            <a:r>
              <a:rPr lang="en-US" baseline="30000" dirty="0" smtClean="0"/>
              <a:t>o</a:t>
            </a:r>
            <a:r>
              <a:rPr lang="en-US" dirty="0" smtClean="0"/>
              <a:t>C. Prewarming IV fluids mitigates heat loss. </a:t>
            </a:r>
          </a:p>
          <a:p>
            <a:pPr lvl="1"/>
            <a:r>
              <a:rPr lang="en-US" dirty="0" smtClean="0"/>
              <a:t>Surgical patients receiving warmed IV fluids were found to be 0.4 - 0.9</a:t>
            </a:r>
            <a:r>
              <a:rPr lang="en-US" baseline="30000" dirty="0" smtClean="0"/>
              <a:t>o</a:t>
            </a:r>
            <a:r>
              <a:rPr lang="en-US" dirty="0" smtClean="0"/>
              <a:t>C warmer than those receiving cool fluids. Researchers</a:t>
            </a:r>
            <a:r>
              <a:rPr lang="en-US" baseline="0" dirty="0" smtClean="0"/>
              <a:t> have compared warming IV fluids in a w</a:t>
            </a:r>
            <a:r>
              <a:rPr lang="en-US" dirty="0" smtClean="0"/>
              <a:t>arming cabinet compared to an in-line fluid warmer.</a:t>
            </a:r>
            <a:r>
              <a:rPr lang="en-US" baseline="0" dirty="0" smtClean="0"/>
              <a:t> Both methods of warming IV fluids</a:t>
            </a:r>
            <a:r>
              <a:rPr lang="en-US" dirty="0" smtClean="0"/>
              <a:t> are effective. So, warming</a:t>
            </a:r>
            <a:r>
              <a:rPr lang="en-US" baseline="0" dirty="0" smtClean="0"/>
              <a:t> of IV fluids should be used when more than one liter of fluid is administered. This is adjunct therapy to prevent heat loss, and alone will not prevent perioperative hypothermia.</a:t>
            </a:r>
            <a:r>
              <a:rPr lang="en-US" dirty="0" smtClean="0"/>
              <a:t> </a:t>
            </a:r>
            <a:endParaRPr lang="en-US" baseline="30000" dirty="0" smtClean="0"/>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32</a:t>
            </a:fld>
            <a:endParaRPr lang="en-US" dirty="0"/>
          </a:p>
        </p:txBody>
      </p:sp>
    </p:spTree>
    <p:extLst>
      <p:ext uri="{BB962C8B-B14F-4D97-AF65-F5344CB8AC3E}">
        <p14:creationId xmlns:p14="http://schemas.microsoft.com/office/powerpoint/2010/main" val="2681264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solidFill>
                  <a:schemeClr val="tx1">
                    <a:lumMod val="65000"/>
                    <a:lumOff val="35000"/>
                  </a:schemeClr>
                </a:solidFill>
              </a:rPr>
              <a:t>Irrigation fluids used in body cavities should be warmed. However, this intervention alone is inadequate to prevent perioperative hypothermia. It should be used as an adjunct to active warming preoperatively and intraoperatively.</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33</a:t>
            </a:fld>
            <a:endParaRPr lang="en-US" dirty="0"/>
          </a:p>
        </p:txBody>
      </p:sp>
    </p:spTree>
    <p:extLst>
      <p:ext uri="{BB962C8B-B14F-4D97-AF65-F5344CB8AC3E}">
        <p14:creationId xmlns:p14="http://schemas.microsoft.com/office/powerpoint/2010/main" val="3809504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meta-analysis combining the results of 6 research studies found that warming irrigation fluids for shoulder and hip arthroscopy reduced the risk of hypothermia, minimized the drop in core temperature, the lowest body temperature was higher, and that shivering was less. The reason for this is that the fluid extravasates into the surrounding tissue, which is close to the core. We know from this that warming of irrigation fluids for shoulder and hip arthroscopy </a:t>
            </a:r>
            <a:r>
              <a:rPr lang="en-US" baseline="0" dirty="0" err="1" smtClean="0"/>
              <a:t>ures</a:t>
            </a:r>
            <a:r>
              <a:rPr lang="en-US" baseline="0" dirty="0" smtClean="0"/>
              <a:t> is important. However, this cannot be generalized to knee arthroscopy. </a:t>
            </a:r>
          </a:p>
          <a:p>
            <a:endParaRPr lang="en-US" baseline="0" dirty="0" smtClean="0"/>
          </a:p>
          <a:p>
            <a:endParaRPr lang="en-US" baseline="0" dirty="0" smtClean="0"/>
          </a:p>
          <a:p>
            <a:endParaRPr lang="en-US" baseline="0" dirty="0" smtClean="0"/>
          </a:p>
          <a:p>
            <a:r>
              <a:rPr lang="en-US" sz="1200" kern="1200" dirty="0" smtClean="0">
                <a:solidFill>
                  <a:schemeClr val="tx1"/>
                </a:solidFill>
                <a:effectLst/>
                <a:latin typeface="+mn-lt"/>
                <a:ea typeface="+mn-ea"/>
                <a:cs typeface="+mn-cs"/>
              </a:rPr>
              <a:t>Steelman VM, Chae S, Duff J, Anderson MJ, Zaidi A. Warming of Irrigation Fluids for Prevention of Perioperative Hypothermia During Arthroscopy: A Systematic Review and Meta-analysis. Arthroscopy 2018;34(3):930-42 e2.</a:t>
            </a:r>
            <a:endParaRPr lang="en-US" dirty="0"/>
          </a:p>
        </p:txBody>
      </p:sp>
      <p:sp>
        <p:nvSpPr>
          <p:cNvPr id="4" name="Slide Number Placeholder 3"/>
          <p:cNvSpPr>
            <a:spLocks noGrp="1"/>
          </p:cNvSpPr>
          <p:nvPr>
            <p:ph type="sldNum" sz="quarter" idx="10"/>
          </p:nvPr>
        </p:nvSpPr>
        <p:spPr/>
        <p:txBody>
          <a:bodyPr/>
          <a:lstStyle/>
          <a:p>
            <a:fld id="{ADE6292E-BA1B-40AF-8CDC-B308A34921F8}" type="slidenum">
              <a:rPr lang="en-US" smtClean="0"/>
              <a:t>34</a:t>
            </a:fld>
            <a:endParaRPr lang="en-US" dirty="0"/>
          </a:p>
        </p:txBody>
      </p:sp>
    </p:spTree>
    <p:extLst>
      <p:ext uri="{BB962C8B-B14F-4D97-AF65-F5344CB8AC3E}">
        <p14:creationId xmlns:p14="http://schemas.microsoft.com/office/powerpoint/2010/main" val="9848080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Nurse Executive:</a:t>
            </a:r>
          </a:p>
          <a:p>
            <a:r>
              <a:rPr lang="en-US" dirty="0" smtClean="0"/>
              <a:t>Because of the importance of preventing perioperative hypothermia, we will be making changes in our practice, including:</a:t>
            </a:r>
          </a:p>
          <a:p>
            <a:r>
              <a:rPr lang="en-US" dirty="0" smtClean="0"/>
              <a:t>(list changes here, </a:t>
            </a:r>
            <a:r>
              <a:rPr lang="en-US" dirty="0" err="1" smtClean="0"/>
              <a:t>eg</a:t>
            </a:r>
            <a:r>
              <a:rPr lang="en-US" dirty="0" smtClean="0"/>
              <a:t>. </a:t>
            </a:r>
          </a:p>
          <a:p>
            <a:pPr marL="171450" indent="-171450">
              <a:buFont typeface="Arial" panose="020B0604020202020204" pitchFamily="34" charset="0"/>
              <a:buChar char="•"/>
            </a:pPr>
            <a:r>
              <a:rPr lang="en-US" dirty="0" smtClean="0"/>
              <a:t>initiating forced air warming before anesthesia start</a:t>
            </a:r>
          </a:p>
          <a:p>
            <a:pPr marL="171450" indent="-171450">
              <a:buFont typeface="Arial" panose="020B0604020202020204" pitchFamily="34" charset="0"/>
              <a:buChar char="•"/>
            </a:pPr>
            <a:r>
              <a:rPr lang="en-US" dirty="0" smtClean="0"/>
              <a:t>implementing preoperative warming for 30 minutes in the </a:t>
            </a:r>
            <a:r>
              <a:rPr lang="en-US" dirty="0" err="1" smtClean="0"/>
              <a:t>preop</a:t>
            </a:r>
            <a:r>
              <a:rPr lang="en-US" dirty="0" smtClean="0"/>
              <a:t> area and holding area</a:t>
            </a:r>
          </a:p>
          <a:p>
            <a:pPr marL="171450" indent="-171450">
              <a:buFont typeface="Arial" panose="020B0604020202020204" pitchFamily="34" charset="0"/>
              <a:buChar char="•"/>
            </a:pPr>
            <a:r>
              <a:rPr lang="en-US" dirty="0" smtClean="0"/>
              <a:t>Implementing pre-warming of IV fluids used in the </a:t>
            </a:r>
            <a:r>
              <a:rPr lang="en-US" dirty="0" err="1" smtClean="0"/>
              <a:t>preop</a:t>
            </a:r>
            <a:r>
              <a:rPr lang="en-US" dirty="0" smtClean="0"/>
              <a:t> area and operating room)</a:t>
            </a:r>
          </a:p>
          <a:p>
            <a:pPr marL="171450" indent="-171450">
              <a:buFont typeface="Arial" panose="020B0604020202020204" pitchFamily="34" charset="0"/>
              <a:buChar char="•"/>
            </a:pPr>
            <a:endParaRPr lang="en-US" dirty="0"/>
          </a:p>
          <a:p>
            <a:r>
              <a:rPr lang="en-US" dirty="0" smtClean="0"/>
              <a:t>On behalf of our steering committee, we thank you in advance for your support of this important project. We will be measuring adherence and rates of hypothermia and giving you progress reports.</a:t>
            </a:r>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35</a:t>
            </a:fld>
            <a:endParaRPr lang="en-US" dirty="0"/>
          </a:p>
        </p:txBody>
      </p:sp>
    </p:spTree>
    <p:extLst>
      <p:ext uri="{BB962C8B-B14F-4D97-AF65-F5344CB8AC3E}">
        <p14:creationId xmlns:p14="http://schemas.microsoft.com/office/powerpoint/2010/main" val="28121221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Anesthesia impairs thermoregulation. </a:t>
            </a:r>
          </a:p>
          <a:p>
            <a:r>
              <a:rPr lang="en-US" dirty="0" smtClean="0"/>
              <a:t>Most patients undergoing surgery under general or regional anesthesia will experience hypothermia unless effective interventions</a:t>
            </a:r>
            <a:r>
              <a:rPr lang="en-US" baseline="0" dirty="0" smtClean="0"/>
              <a:t> are used.</a:t>
            </a:r>
            <a:endParaRPr lang="en-US" dirty="0" smtClean="0"/>
          </a:p>
          <a:p>
            <a:r>
              <a:rPr lang="en-US" dirty="0" smtClean="0"/>
              <a:t>Perioperative hypothermia is associated with serious, negative outcomes. </a:t>
            </a:r>
          </a:p>
          <a:p>
            <a:r>
              <a:rPr lang="en-US" dirty="0" smtClean="0"/>
              <a:t>Research has shown that prevention of hypothermia requires active warming. The most commonly used active warming is forced air warming.</a:t>
            </a:r>
          </a:p>
          <a:p>
            <a:r>
              <a:rPr lang="en-US" dirty="0" smtClean="0"/>
              <a:t>To be more effective, forced air warming should be initiated for 30 minutes preoperatively</a:t>
            </a:r>
          </a:p>
          <a:p>
            <a:r>
              <a:rPr lang="en-US" dirty="0" smtClean="0"/>
              <a:t>In addition to this</a:t>
            </a:r>
            <a:r>
              <a:rPr lang="en-US" baseline="0" dirty="0" smtClean="0"/>
              <a:t> evidence-based intervention, h</a:t>
            </a:r>
            <a:r>
              <a:rPr lang="en-US" dirty="0" smtClean="0"/>
              <a:t>eat loss should be minimized by adjunct therapy, including warming of IV fluids when more than one liter</a:t>
            </a:r>
            <a:r>
              <a:rPr lang="en-US" baseline="0" dirty="0" smtClean="0"/>
              <a:t> is administered and w</a:t>
            </a:r>
            <a:r>
              <a:rPr lang="en-US" dirty="0" smtClean="0"/>
              <a:t>arming of irrigation fluids used in body cavities.</a:t>
            </a:r>
          </a:p>
          <a:p>
            <a:endParaRPr lang="en-US" dirty="0"/>
          </a:p>
          <a:p>
            <a:r>
              <a:rPr lang="en-US" dirty="0" smtClean="0"/>
              <a:t>We have also highlighted leadership support for preventing perioperative hypothermia and changes that we are making here in our operating room and preoperative areas.</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36</a:t>
            </a:fld>
            <a:endParaRPr lang="en-US" dirty="0"/>
          </a:p>
        </p:txBody>
      </p:sp>
    </p:spTree>
    <p:extLst>
      <p:ext uri="{BB962C8B-B14F-4D97-AF65-F5344CB8AC3E}">
        <p14:creationId xmlns:p14="http://schemas.microsoft.com/office/powerpoint/2010/main" val="153491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15302" indent="-524123"/>
            <a:r>
              <a:rPr lang="en-US" dirty="0" smtClean="0"/>
              <a:t>The objectives for this program are to:</a:t>
            </a:r>
          </a:p>
          <a:p>
            <a:pPr marL="1281189" lvl="1" indent="-524123"/>
            <a:r>
              <a:rPr lang="en-US" dirty="0" smtClean="0"/>
              <a:t>Describe the physiology of thermal regulation</a:t>
            </a:r>
          </a:p>
          <a:p>
            <a:pPr marL="1281189" lvl="1" indent="-524123"/>
            <a:r>
              <a:rPr lang="en-US" dirty="0" smtClean="0"/>
              <a:t>Describe the pathophysiology of perioperative hypothermia</a:t>
            </a:r>
          </a:p>
          <a:p>
            <a:pPr marL="1281189" lvl="1" indent="-524123"/>
            <a:r>
              <a:rPr lang="en-US" dirty="0" smtClean="0"/>
              <a:t>Identify adverse outcomes of perioperative hypothermia</a:t>
            </a:r>
          </a:p>
          <a:p>
            <a:pPr marL="1281189" lvl="1" indent="-524123"/>
            <a:r>
              <a:rPr lang="en-US" dirty="0" smtClean="0"/>
              <a:t>Describe evidence-based practices for the prevention of perioperative hypothermia</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4</a:t>
            </a:fld>
            <a:endParaRPr lang="en-US" dirty="0"/>
          </a:p>
        </p:txBody>
      </p:sp>
    </p:spTree>
    <p:extLst>
      <p:ext uri="{BB962C8B-B14F-4D97-AF65-F5344CB8AC3E}">
        <p14:creationId xmlns:p14="http://schemas.microsoft.com/office/powerpoint/2010/main" val="3027548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human thermoregulatory system usually maintains a core body temperature near 37°C,</a:t>
            </a:r>
            <a:r>
              <a:rPr lang="en-US" baseline="0" dirty="0" smtClean="0"/>
              <a:t> which is </a:t>
            </a:r>
            <a:r>
              <a:rPr lang="en-US" dirty="0" smtClean="0"/>
              <a:t>98.6</a:t>
            </a:r>
            <a:r>
              <a:rPr lang="en-US" baseline="30000" dirty="0" smtClean="0"/>
              <a:t>o</a:t>
            </a:r>
            <a:r>
              <a:rPr lang="en-US" dirty="0" smtClean="0"/>
              <a:t>F. The</a:t>
            </a:r>
            <a:r>
              <a:rPr lang="en-US" baseline="0" dirty="0" smtClean="0"/>
              <a:t> peripheral tissues are usually about </a:t>
            </a:r>
            <a:r>
              <a:rPr lang="en-US" dirty="0" smtClean="0"/>
              <a:t>2-4</a:t>
            </a:r>
            <a:r>
              <a:rPr lang="en-US" baseline="30000" dirty="0" smtClean="0"/>
              <a:t>o</a:t>
            </a:r>
            <a:r>
              <a:rPr lang="en-US" dirty="0" smtClean="0"/>
              <a:t>C cooler.</a:t>
            </a:r>
          </a:p>
          <a:p>
            <a:endParaRPr lang="en-US" dirty="0" smtClean="0"/>
          </a:p>
          <a:p>
            <a:endParaRPr lang="en-US" dirty="0" smtClean="0"/>
          </a:p>
          <a:p>
            <a:pPr defTabSz="931774">
              <a:defRPr/>
            </a:pPr>
            <a:r>
              <a:rPr lang="en-US" dirty="0" smtClean="0"/>
              <a:t>Although there is not complete</a:t>
            </a:r>
            <a:r>
              <a:rPr lang="en-US" baseline="0" dirty="0" smtClean="0"/>
              <a:t> consensus on the definition of hypothermia, it is generally accepted to be a temperature below </a:t>
            </a:r>
            <a:r>
              <a:rPr lang="en-US" dirty="0" smtClean="0"/>
              <a:t>36</a:t>
            </a:r>
            <a:r>
              <a:rPr lang="en-US" baseline="30000" dirty="0" smtClean="0"/>
              <a:t>o</a:t>
            </a:r>
            <a:r>
              <a:rPr lang="en-US" dirty="0" smtClean="0"/>
              <a:t>C.</a:t>
            </a:r>
          </a:p>
          <a:p>
            <a:pPr defTabSz="931774">
              <a:defRPr/>
            </a:pPr>
            <a:endParaRPr lang="en-US" dirty="0" smtClean="0"/>
          </a:p>
          <a:p>
            <a:pPr defTabSz="931774">
              <a:defRPr/>
            </a:pPr>
            <a:r>
              <a:rPr lang="en-US" dirty="0" smtClean="0"/>
              <a:t>The body regulates</a:t>
            </a:r>
            <a:r>
              <a:rPr lang="en-US" baseline="0" dirty="0" smtClean="0"/>
              <a:t> temperature in two ways, through either autonomic responses or behavioral responses.</a:t>
            </a:r>
          </a:p>
          <a:p>
            <a:pPr defTabSz="931774">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0DAA265-B30F-4B90-BA0B-524B683136D1}" type="slidenum">
              <a:rPr lang="en-US" smtClean="0"/>
              <a:pPr/>
              <a:t>5</a:t>
            </a:fld>
            <a:endParaRPr lang="en-US" dirty="0"/>
          </a:p>
        </p:txBody>
      </p:sp>
    </p:spTree>
    <p:extLst>
      <p:ext uri="{BB962C8B-B14F-4D97-AF65-F5344CB8AC3E}">
        <p14:creationId xmlns:p14="http://schemas.microsoft.com/office/powerpoint/2010/main" val="1024054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human thermoregulatory system maintains core temperature within a range 0.2</a:t>
            </a:r>
            <a:r>
              <a:rPr lang="en-US" baseline="30000" dirty="0" smtClean="0"/>
              <a:t>o</a:t>
            </a:r>
            <a:r>
              <a:rPr lang="en-US" dirty="0" smtClean="0"/>
              <a:t>C above or below 36</a:t>
            </a:r>
            <a:r>
              <a:rPr lang="en-US" baseline="30000" dirty="0" smtClean="0"/>
              <a:t>o</a:t>
            </a:r>
            <a:r>
              <a:rPr lang="en-US" dirty="0" smtClean="0"/>
              <a:t>C.  This is called the interthreshold.</a:t>
            </a:r>
          </a:p>
          <a:p>
            <a:r>
              <a:rPr lang="en-US" dirty="0" smtClean="0"/>
              <a:t>When receptors perceive a change in core temperature beyond this threshold, they trigger the hypothalamus to initiate cooling or warming.</a:t>
            </a:r>
          </a:p>
          <a:p>
            <a:endParaRPr lang="en-US" dirty="0" smtClean="0"/>
          </a:p>
          <a:p>
            <a:pPr defTabSz="931774">
              <a:defRPr/>
            </a:pPr>
            <a:r>
              <a:rPr lang="en-US" dirty="0" smtClean="0"/>
              <a:t>Thermoreceptors</a:t>
            </a:r>
            <a:r>
              <a:rPr lang="en-US" baseline="0" dirty="0" smtClean="0"/>
              <a:t> triggering autonomic responses are located in the:</a:t>
            </a:r>
            <a:endParaRPr lang="en-US" dirty="0" smtClean="0"/>
          </a:p>
          <a:p>
            <a:endParaRPr lang="en-US" dirty="0" smtClean="0"/>
          </a:p>
          <a:p>
            <a:pPr lvl="1"/>
            <a:r>
              <a:rPr lang="en-US" dirty="0" smtClean="0"/>
              <a:t>Skin surface</a:t>
            </a:r>
          </a:p>
          <a:p>
            <a:pPr lvl="1"/>
            <a:r>
              <a:rPr lang="en-US" dirty="0" smtClean="0"/>
              <a:t>Deep abdominal and thoracic tissue</a:t>
            </a:r>
          </a:p>
          <a:p>
            <a:pPr lvl="1"/>
            <a:r>
              <a:rPr lang="en-US" dirty="0" smtClean="0"/>
              <a:t>Spinal cord</a:t>
            </a:r>
          </a:p>
          <a:p>
            <a:pPr lvl="1"/>
            <a:r>
              <a:rPr lang="en-US" dirty="0" smtClean="0"/>
              <a:t>Hypothalamus</a:t>
            </a:r>
          </a:p>
          <a:p>
            <a:pPr lvl="1"/>
            <a:r>
              <a:rPr lang="en-US" dirty="0" smtClean="0"/>
              <a:t>Other parts of the brain</a:t>
            </a:r>
          </a:p>
          <a:p>
            <a:pPr lvl="1"/>
            <a:endParaRPr lang="en-US" dirty="0" smtClean="0"/>
          </a:p>
          <a:p>
            <a:pPr lvl="0"/>
            <a:r>
              <a:rPr lang="en-US" dirty="0" smtClean="0"/>
              <a:t>Autonomic responses to cold are vasoconstriction</a:t>
            </a:r>
            <a:r>
              <a:rPr lang="en-US" baseline="0" dirty="0" smtClean="0"/>
              <a:t> and shivering</a:t>
            </a:r>
            <a:endParaRPr lang="en-US" dirty="0" smtClean="0"/>
          </a:p>
        </p:txBody>
      </p:sp>
      <p:sp>
        <p:nvSpPr>
          <p:cNvPr id="4" name="Slide Number Placeholder 3"/>
          <p:cNvSpPr>
            <a:spLocks noGrp="1"/>
          </p:cNvSpPr>
          <p:nvPr>
            <p:ph type="sldNum" sz="quarter" idx="10"/>
          </p:nvPr>
        </p:nvSpPr>
        <p:spPr/>
        <p:txBody>
          <a:bodyPr/>
          <a:lstStyle/>
          <a:p>
            <a:fld id="{70DAA265-B30F-4B90-BA0B-524B683136D1}" type="slidenum">
              <a:rPr lang="en-US" smtClean="0"/>
              <a:pPr/>
              <a:t>6</a:t>
            </a:fld>
            <a:endParaRPr lang="en-US" dirty="0"/>
          </a:p>
        </p:txBody>
      </p:sp>
    </p:spTree>
    <p:extLst>
      <p:ext uri="{BB962C8B-B14F-4D97-AF65-F5344CB8AC3E}">
        <p14:creationId xmlns:p14="http://schemas.microsoft.com/office/powerpoint/2010/main" val="2606040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Behavioral</a:t>
            </a:r>
            <a:r>
              <a:rPr lang="en-US" baseline="0" dirty="0" smtClean="0"/>
              <a:t> responses are triggered by a perceived change in skin temperature, not core temperature. The individual responses by:</a:t>
            </a:r>
          </a:p>
          <a:p>
            <a:pPr lvl="1"/>
            <a:r>
              <a:rPr lang="en-US" dirty="0" smtClean="0"/>
              <a:t>Adding clothing or blankets</a:t>
            </a:r>
          </a:p>
          <a:p>
            <a:pPr lvl="1"/>
            <a:r>
              <a:rPr lang="en-US" dirty="0" smtClean="0"/>
              <a:t>Adjusting room temperature</a:t>
            </a:r>
          </a:p>
          <a:p>
            <a:pPr lvl="1"/>
            <a:r>
              <a:rPr lang="en-US" dirty="0" smtClean="0"/>
              <a:t>Moving to a warmer location (e.g. indoors)</a:t>
            </a:r>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7</a:t>
            </a:fld>
            <a:endParaRPr lang="en-US" dirty="0"/>
          </a:p>
        </p:txBody>
      </p:sp>
    </p:spTree>
    <p:extLst>
      <p:ext uri="{BB962C8B-B14F-4D97-AF65-F5344CB8AC3E}">
        <p14:creationId xmlns:p14="http://schemas.microsoft.com/office/powerpoint/2010/main" val="45053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So, how does </a:t>
            </a:r>
            <a:r>
              <a:rPr lang="en-US" dirty="0" err="1" smtClean="0"/>
              <a:t>periopeprative</a:t>
            </a:r>
            <a:r>
              <a:rPr lang="en-US" dirty="0" smtClean="0"/>
              <a:t> hypothermia occur?</a:t>
            </a:r>
          </a:p>
          <a:p>
            <a:r>
              <a:rPr lang="en-US" dirty="0" smtClean="0"/>
              <a:t>The combination of anesthesia and cool environment result in hypothermia unless it is prevented.</a:t>
            </a:r>
          </a:p>
          <a:p>
            <a:endParaRPr lang="en-US" dirty="0" smtClean="0"/>
          </a:p>
          <a:p>
            <a:r>
              <a:rPr lang="en-US" dirty="0" smtClean="0"/>
              <a:t>First, general</a:t>
            </a:r>
            <a:r>
              <a:rPr lang="en-US" baseline="0" dirty="0" smtClean="0"/>
              <a:t> anesthesia removes the ability to employ behavioral responses to cold. </a:t>
            </a:r>
          </a:p>
          <a:p>
            <a:r>
              <a:rPr lang="en-US" baseline="0" dirty="0" smtClean="0"/>
              <a:t>Secondly, general anesthesia widens the </a:t>
            </a:r>
            <a:r>
              <a:rPr lang="en-US" b="1" baseline="0" dirty="0" smtClean="0"/>
              <a:t>interthreshold </a:t>
            </a:r>
            <a:r>
              <a:rPr lang="en-US" baseline="0" dirty="0" smtClean="0"/>
              <a:t>range, the change in temperature that triggers a response, by </a:t>
            </a:r>
            <a:r>
              <a:rPr lang="en-US" b="1" baseline="0" dirty="0" smtClean="0"/>
              <a:t>20 fold</a:t>
            </a:r>
            <a:r>
              <a:rPr lang="en-US" baseline="0" dirty="0" smtClean="0"/>
              <a:t>. So, instead of initiating a response when the core temperature decreases by </a:t>
            </a:r>
            <a:r>
              <a:rPr lang="en-US" b="1" baseline="0" dirty="0" smtClean="0"/>
              <a:t>0.2</a:t>
            </a:r>
            <a:r>
              <a:rPr lang="en-US" b="1" baseline="30000" dirty="0" smtClean="0"/>
              <a:t>o</a:t>
            </a:r>
            <a:r>
              <a:rPr lang="en-US" b="1" dirty="0" smtClean="0"/>
              <a:t>C,</a:t>
            </a:r>
            <a:r>
              <a:rPr lang="en-US" dirty="0" smtClean="0"/>
              <a:t> the</a:t>
            </a:r>
            <a:r>
              <a:rPr lang="en-US" baseline="0" dirty="0" smtClean="0"/>
              <a:t> response isn’t</a:t>
            </a:r>
            <a:r>
              <a:rPr lang="en-US" dirty="0" smtClean="0"/>
              <a:t> triggered until the temperature drops</a:t>
            </a:r>
            <a:r>
              <a:rPr lang="en-US" baseline="0" dirty="0" smtClean="0"/>
              <a:t> 4</a:t>
            </a:r>
            <a:r>
              <a:rPr lang="en-US" baseline="30000" dirty="0" smtClean="0"/>
              <a:t>o</a:t>
            </a:r>
            <a:r>
              <a:rPr lang="en-US" dirty="0" smtClean="0"/>
              <a:t>C.</a:t>
            </a:r>
          </a:p>
          <a:p>
            <a:r>
              <a:rPr lang="en-US" dirty="0" smtClean="0"/>
              <a:t>And, third, the hypothalmic</a:t>
            </a:r>
            <a:r>
              <a:rPr lang="en-US" baseline="0" dirty="0" smtClean="0"/>
              <a:t> response is diminished.</a:t>
            </a:r>
          </a:p>
          <a:p>
            <a:endParaRPr lang="en-US" baseline="0" dirty="0" smtClean="0"/>
          </a:p>
          <a:p>
            <a:r>
              <a:rPr lang="en-US" baseline="0" dirty="0" smtClean="0"/>
              <a:t>Perioperative hypothermia is also common when the patient receives spinal or epidural anesthesia.</a:t>
            </a:r>
          </a:p>
          <a:p>
            <a:r>
              <a:rPr lang="en-US" dirty="0" smtClean="0"/>
              <a:t>Regional anesthesia impairs both peripheral and central thermoregulation. </a:t>
            </a:r>
            <a:endParaRPr lang="en-US" baseline="0" dirty="0" smtClean="0"/>
          </a:p>
          <a:p>
            <a:r>
              <a:rPr lang="en-US" baseline="0" dirty="0" smtClean="0"/>
              <a:t>It impairs normal activation of regional responses, such as sweating or shivering.  </a:t>
            </a:r>
          </a:p>
          <a:p>
            <a:r>
              <a:rPr lang="en-US" baseline="0" dirty="0" smtClean="0"/>
              <a:t>It impairs the central control of thermoregulation and causes the body to incorrectly judge </a:t>
            </a:r>
            <a:r>
              <a:rPr lang="en-US" b="1" baseline="0" dirty="0" smtClean="0"/>
              <a:t>skin</a:t>
            </a:r>
            <a:r>
              <a:rPr lang="en-US" baseline="0" dirty="0" smtClean="0"/>
              <a:t> temperature. So, patients often feel warmer than they are.  </a:t>
            </a:r>
          </a:p>
          <a:p>
            <a:r>
              <a:rPr lang="en-US" baseline="0" dirty="0" smtClean="0"/>
              <a:t>Regional anesthesia also increases the </a:t>
            </a:r>
            <a:r>
              <a:rPr lang="en-US" b="1" baseline="0" dirty="0" smtClean="0"/>
              <a:t>interthreshold</a:t>
            </a:r>
            <a:r>
              <a:rPr lang="en-US" baseline="0" dirty="0" smtClean="0"/>
              <a:t> range for triggering a response to a change in temperature, the response to cold does not occur at the normal drop in temperature. A drop </a:t>
            </a:r>
            <a:r>
              <a:rPr lang="en-US" b="0" baseline="0" dirty="0" smtClean="0"/>
              <a:t>of 0.6</a:t>
            </a:r>
            <a:r>
              <a:rPr lang="en-US" b="0" baseline="30000" dirty="0" smtClean="0"/>
              <a:t>o</a:t>
            </a:r>
            <a:r>
              <a:rPr lang="en-US" b="0" dirty="0" smtClean="0"/>
              <a:t>C is needed</a:t>
            </a:r>
            <a:r>
              <a:rPr lang="en-US" b="0" baseline="0" dirty="0" smtClean="0"/>
              <a:t> to trigger a thermoregulatory response.</a:t>
            </a:r>
          </a:p>
          <a:p>
            <a:endParaRPr lang="en-US" baseline="0" dirty="0" smtClean="0"/>
          </a:p>
          <a:p>
            <a:r>
              <a:rPr lang="en-US" baseline="0" dirty="0" smtClean="0"/>
              <a:t>So, anesthesia plays the major role in perioperative hypothermia. Understanding this is essential to effective prevention</a:t>
            </a:r>
            <a:r>
              <a:rPr lang="en-US" baseline="0" dirty="0" smtClean="0"/>
              <a:t>.</a:t>
            </a:r>
          </a:p>
          <a:p>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Sessler DI. Perioperative thermoregulation and heat balance. Lancet 2016;387:2655-64.</a:t>
            </a:r>
          </a:p>
          <a:p>
            <a:endParaRPr lang="en-US" baseline="0" dirty="0" smtClean="0"/>
          </a:p>
        </p:txBody>
      </p:sp>
      <p:sp>
        <p:nvSpPr>
          <p:cNvPr id="4" name="Slide Number Placeholder 3"/>
          <p:cNvSpPr>
            <a:spLocks noGrp="1"/>
          </p:cNvSpPr>
          <p:nvPr>
            <p:ph type="sldNum" sz="quarter" idx="10"/>
          </p:nvPr>
        </p:nvSpPr>
        <p:spPr/>
        <p:txBody>
          <a:bodyPr/>
          <a:lstStyle/>
          <a:p>
            <a:fld id="{70DAA265-B30F-4B90-BA0B-524B683136D1}" type="slidenum">
              <a:rPr lang="en-US" smtClean="0"/>
              <a:pPr/>
              <a:t>8</a:t>
            </a:fld>
            <a:endParaRPr lang="en-US" dirty="0"/>
          </a:p>
        </p:txBody>
      </p:sp>
    </p:spTree>
    <p:extLst>
      <p:ext uri="{BB962C8B-B14F-4D97-AF65-F5344CB8AC3E}">
        <p14:creationId xmlns:p14="http://schemas.microsoft.com/office/powerpoint/2010/main" val="1023212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general and regional anesthesia impair the patient’s response to a change in temperature, the cool environment results in heat loss as heat is transferred from the patient to the cool environment.</a:t>
            </a:r>
          </a:p>
          <a:p>
            <a:r>
              <a:rPr lang="en-US" baseline="0" dirty="0" smtClean="0"/>
              <a:t>Factors contributing to heat loss include the skin exposure during prepping and draping, exposure of internal organs to the cool environment, and administration of cool fluids, either intravenously or irrigation of the wound. </a:t>
            </a:r>
          </a:p>
          <a:p>
            <a:endParaRPr lang="en-US" baseline="0" dirty="0" smtClean="0"/>
          </a:p>
          <a:p>
            <a:r>
              <a:rPr lang="en-US" baseline="0" dirty="0" smtClean="0"/>
              <a:t>The </a:t>
            </a:r>
            <a:r>
              <a:rPr lang="en-US" baseline="0" dirty="0" smtClean="0"/>
              <a:t>result of thermoregulatory impairment caused by anesthesia and this heat loss result in hypothermia unless it is effectively prevented. </a:t>
            </a:r>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recent study found that 72% of orthopedic surgery patients were hypothermic. So,</a:t>
            </a:r>
            <a:r>
              <a:rPr lang="en-US" baseline="0" dirty="0" smtClean="0"/>
              <a:t> the problem is not just patients undergoing abdominal surgery.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t>Kleimeyer</a:t>
            </a:r>
            <a:r>
              <a:rPr lang="en-US" sz="1200" dirty="0" smtClean="0"/>
              <a:t> JP, Harris AHS, Sanford J, et al. Incidence and Risk Factors for Postoperative Hypothermia After Orthopaedic Surgery. J Am </a:t>
            </a:r>
            <a:r>
              <a:rPr lang="en-US" sz="1200" dirty="0" err="1" smtClean="0"/>
              <a:t>Acad</a:t>
            </a:r>
            <a:r>
              <a:rPr lang="en-US" sz="1200" dirty="0" smtClean="0"/>
              <a:t> </a:t>
            </a:r>
            <a:r>
              <a:rPr lang="en-US" sz="1200" dirty="0" err="1" smtClean="0"/>
              <a:t>Orthop</a:t>
            </a:r>
            <a:r>
              <a:rPr lang="en-US" sz="1200" dirty="0" smtClean="0"/>
              <a:t> Surg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0DAA265-B30F-4B90-BA0B-524B683136D1}" type="slidenum">
              <a:rPr lang="en-US" smtClean="0"/>
              <a:pPr/>
              <a:t>9</a:t>
            </a:fld>
            <a:endParaRPr lang="en-US" dirty="0"/>
          </a:p>
        </p:txBody>
      </p:sp>
    </p:spTree>
    <p:extLst>
      <p:ext uri="{BB962C8B-B14F-4D97-AF65-F5344CB8AC3E}">
        <p14:creationId xmlns:p14="http://schemas.microsoft.com/office/powerpoint/2010/main" val="322753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0649CB14-D1DD-4A1D-8673-93931514E97A}" type="slidenum">
              <a:rPr lang="en-US" smtClean="0"/>
              <a:pPr/>
              <a:t>‹#›</a:t>
            </a:fld>
            <a:endParaRPr lang="en-US" dirty="0"/>
          </a:p>
        </p:txBody>
      </p:sp>
      <p:sp>
        <p:nvSpPr>
          <p:cNvPr id="2" name="Title 1"/>
          <p:cNvSpPr>
            <a:spLocks noGrp="1"/>
          </p:cNvSpPr>
          <p:nvPr>
            <p:ph type="ctrTitle"/>
          </p:nvPr>
        </p:nvSpPr>
        <p:spPr>
          <a:xfrm>
            <a:off x="1143000" y="2133600"/>
            <a:ext cx="7543800" cy="1470025"/>
          </a:xfrm>
        </p:spPr>
        <p:txBody>
          <a:bodyPr>
            <a:normAutofit/>
          </a:bodyPr>
          <a:lstStyle>
            <a:lvl1pPr>
              <a:defRPr sz="4800">
                <a:solidFill>
                  <a:srgbClr val="095BA6"/>
                </a:solidFil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rgbClr val="095BA6"/>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6" name="Slide Number Placeholder 5"/>
          <p:cNvSpPr>
            <a:spLocks noGrp="1"/>
          </p:cNvSpPr>
          <p:nvPr>
            <p:ph type="sldNum" sz="quarter" idx="12"/>
          </p:nvPr>
        </p:nvSpPr>
        <p:spPr/>
        <p:txBody>
          <a:bodyPr/>
          <a:lstStyle/>
          <a:p>
            <a:fld id="{0649CB14-D1DD-4A1D-8673-93931514E97A}" type="slidenum">
              <a:rPr lang="en-US" smtClean="0"/>
              <a:pPr/>
              <a:t>‹#›</a:t>
            </a:fld>
            <a:endParaRPr lang="en-US" dirty="0"/>
          </a:p>
        </p:txBody>
      </p:sp>
      <p:sp>
        <p:nvSpPr>
          <p:cNvPr id="7" name="Block Arc 6"/>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4800" b="1">
                <a:solidFill>
                  <a:srgbClr val="095BA6"/>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6" name="Slide Number Placeholder 5"/>
          <p:cNvSpPr>
            <a:spLocks noGrp="1"/>
          </p:cNvSpPr>
          <p:nvPr>
            <p:ph type="sldNum" sz="quarter" idx="12"/>
          </p:nvPr>
        </p:nvSpPr>
        <p:spPr/>
        <p:txBody>
          <a:bodyPr/>
          <a:lstStyle/>
          <a:p>
            <a:fld id="{0649CB14-D1DD-4A1D-8673-93931514E97A}" type="slidenum">
              <a:rPr lang="en-US" smtClean="0"/>
              <a:pPr/>
              <a:t>‹#›</a:t>
            </a:fld>
            <a:endParaRPr lang="en-US" dirty="0"/>
          </a:p>
        </p:txBody>
      </p:sp>
      <p:sp>
        <p:nvSpPr>
          <p:cNvPr id="7" name="Block Arc 6"/>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TextBox 11"/>
          <p:cNvSpPr txBox="1"/>
          <p:nvPr userDrawn="1"/>
        </p:nvSpPr>
        <p:spPr>
          <a:xfrm>
            <a:off x="19050" y="161925"/>
            <a:ext cx="8915400" cy="769441"/>
          </a:xfrm>
          <a:prstGeom prst="rect">
            <a:avLst/>
          </a:prstGeom>
          <a:noFill/>
        </p:spPr>
        <p:txBody>
          <a:bodyPr wrap="square" rtlCol="0">
            <a:spAutoFit/>
          </a:bodyPr>
          <a:lstStyle/>
          <a:p>
            <a:r>
              <a:rPr lang="en-US" sz="4400" dirty="0" smtClean="0">
                <a:solidFill>
                  <a:srgbClr val="0B3865"/>
                </a:solidFill>
                <a:latin typeface="Adobe Gothic Std B" pitchFamily="34" charset="-128"/>
                <a:ea typeface="Adobe Gothic Std B" pitchFamily="34" charset="-128"/>
              </a:rPr>
              <a:t>Perioperative Hypothermia</a:t>
            </a:r>
            <a:endParaRPr lang="en-US" sz="4400" dirty="0">
              <a:solidFill>
                <a:srgbClr val="0B3865"/>
              </a:solidFill>
              <a:latin typeface="Adobe Gothic Std B" pitchFamily="34" charset="-128"/>
              <a:ea typeface="Adobe Gothic Std B" pitchFamily="34" charset="-128"/>
            </a:endParaRPr>
          </a:p>
        </p:txBody>
      </p:sp>
      <p:sp>
        <p:nvSpPr>
          <p:cNvPr id="3" name="Content Placeholder 2"/>
          <p:cNvSpPr>
            <a:spLocks noGrp="1"/>
          </p:cNvSpPr>
          <p:nvPr>
            <p:ph idx="1"/>
          </p:nvPr>
        </p:nvSpPr>
        <p:spPr>
          <a:xfrm>
            <a:off x="457200" y="1600201"/>
            <a:ext cx="8229600" cy="4495800"/>
          </a:xfrm>
        </p:spPr>
        <p:txBody>
          <a:bodyPr>
            <a:normAutofit/>
          </a:bodyPr>
          <a:lstStyle>
            <a:lvl1pPr marL="0" indent="0">
              <a:buNone/>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76200" y="1096962"/>
            <a:ext cx="8610600" cy="503238"/>
          </a:xfrm>
        </p:spPr>
        <p:txBody>
          <a:bodyPr>
            <a:noAutofit/>
          </a:bodyPr>
          <a:lstStyle>
            <a:lvl1pPr algn="l">
              <a:defRPr sz="2400" b="1">
                <a:solidFill>
                  <a:srgbClr val="095BA6"/>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sz="1050"/>
            </a:lvl1pPr>
          </a:lstStyle>
          <a:p>
            <a:r>
              <a:rPr lang="en-US" smtClean="0"/>
              <a:t>©2019 The University of Iowa. All rights reserved.</a:t>
            </a:r>
            <a:endParaRPr lang="en-US" dirty="0"/>
          </a:p>
        </p:txBody>
      </p:sp>
      <p:sp>
        <p:nvSpPr>
          <p:cNvPr id="6" name="Slide Number Placeholder 5"/>
          <p:cNvSpPr>
            <a:spLocks noGrp="1"/>
          </p:cNvSpPr>
          <p:nvPr>
            <p:ph type="sldNum" sz="quarter" idx="12"/>
          </p:nvPr>
        </p:nvSpPr>
        <p:spPr/>
        <p:txBody>
          <a:bodyPr/>
          <a:lstStyle/>
          <a:p>
            <a:fld id="{0649CB14-D1DD-4A1D-8673-93931514E97A}" type="slidenum">
              <a:rPr lang="en-US" smtClean="0"/>
              <a:pPr/>
              <a:t>‹#›</a:t>
            </a:fld>
            <a:endParaRPr lang="en-US" dirty="0"/>
          </a:p>
        </p:txBody>
      </p:sp>
      <p:sp>
        <p:nvSpPr>
          <p:cNvPr id="11" name="TextBox 10"/>
          <p:cNvSpPr txBox="1"/>
          <p:nvPr userDrawn="1"/>
        </p:nvSpPr>
        <p:spPr>
          <a:xfrm>
            <a:off x="-9525" y="152400"/>
            <a:ext cx="8915400" cy="769441"/>
          </a:xfrm>
          <a:prstGeom prst="rect">
            <a:avLst/>
          </a:prstGeom>
          <a:noFill/>
        </p:spPr>
        <p:txBody>
          <a:bodyPr wrap="square" rtlCol="0">
            <a:spAutoFit/>
          </a:bodyPr>
          <a:lstStyle/>
          <a:p>
            <a:r>
              <a:rPr lang="en-US" sz="4400" dirty="0" smtClean="0">
                <a:solidFill>
                  <a:schemeClr val="tx1">
                    <a:lumMod val="50000"/>
                    <a:lumOff val="50000"/>
                  </a:schemeClr>
                </a:solidFill>
                <a:latin typeface="Adobe Gothic Std B" pitchFamily="34" charset="-128"/>
                <a:ea typeface="Adobe Gothic Std B" pitchFamily="34" charset="-128"/>
              </a:rPr>
              <a:t>Perioperative Hypothermia</a:t>
            </a:r>
            <a:endParaRPr lang="en-US" sz="4400" dirty="0">
              <a:solidFill>
                <a:schemeClr val="tx1">
                  <a:lumMod val="50000"/>
                  <a:lumOff val="50000"/>
                </a:schemeClr>
              </a:solidFill>
              <a:latin typeface="Adobe Gothic Std B" pitchFamily="34" charset="-128"/>
              <a:ea typeface="Adobe Gothic Std B" pitchFamily="34" charset="-128"/>
            </a:endParaRPr>
          </a:p>
        </p:txBody>
      </p:sp>
      <p:cxnSp>
        <p:nvCxnSpPr>
          <p:cNvPr id="14" name="Straight Connector 13"/>
          <p:cNvCxnSpPr/>
          <p:nvPr userDrawn="1"/>
        </p:nvCxnSpPr>
        <p:spPr>
          <a:xfrm>
            <a:off x="0" y="895350"/>
            <a:ext cx="9144000" cy="0"/>
          </a:xfrm>
          <a:prstGeom prst="line">
            <a:avLst/>
          </a:prstGeom>
          <a:ln w="28575">
            <a:solidFill>
              <a:srgbClr val="095BA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95BA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6" name="Slide Number Placeholder 5"/>
          <p:cNvSpPr>
            <a:spLocks noGrp="1"/>
          </p:cNvSpPr>
          <p:nvPr>
            <p:ph type="sldNum" sz="quarter" idx="12"/>
          </p:nvPr>
        </p:nvSpPr>
        <p:spPr/>
        <p:txBody>
          <a:bodyPr/>
          <a:lstStyle/>
          <a:p>
            <a:fld id="{0649CB14-D1DD-4A1D-8673-93931514E97A}" type="slidenum">
              <a:rPr lang="en-US" smtClean="0"/>
              <a:pPr/>
              <a:t>‹#›</a:t>
            </a:fld>
            <a:endParaRPr lang="en-US" dirty="0"/>
          </a:p>
        </p:txBody>
      </p:sp>
      <p:sp>
        <p:nvSpPr>
          <p:cNvPr id="7" name="Block Arc 6"/>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rgbClr val="095BA6"/>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7" name="Slide Number Placeholder 6"/>
          <p:cNvSpPr>
            <a:spLocks noGrp="1"/>
          </p:cNvSpPr>
          <p:nvPr>
            <p:ph type="sldNum" sz="quarter" idx="12"/>
          </p:nvPr>
        </p:nvSpPr>
        <p:spPr/>
        <p:txBody>
          <a:bodyPr/>
          <a:lstStyle/>
          <a:p>
            <a:fld id="{0649CB14-D1DD-4A1D-8673-93931514E97A}" type="slidenum">
              <a:rPr lang="en-US" smtClean="0"/>
              <a:pPr/>
              <a:t>‹#›</a:t>
            </a:fld>
            <a:endParaRPr lang="en-US" dirty="0"/>
          </a:p>
        </p:txBody>
      </p:sp>
      <p:sp>
        <p:nvSpPr>
          <p:cNvPr id="8" name="Block Arc 7"/>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rgbClr val="095BA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9" name="Slide Number Placeholder 8"/>
          <p:cNvSpPr>
            <a:spLocks noGrp="1"/>
          </p:cNvSpPr>
          <p:nvPr>
            <p:ph type="sldNum" sz="quarter" idx="12"/>
          </p:nvPr>
        </p:nvSpPr>
        <p:spPr/>
        <p:txBody>
          <a:bodyPr/>
          <a:lstStyle/>
          <a:p>
            <a:fld id="{0649CB14-D1DD-4A1D-8673-93931514E97A}" type="slidenum">
              <a:rPr lang="en-US" smtClean="0"/>
              <a:pPr/>
              <a:t>‹#›</a:t>
            </a:fld>
            <a:endParaRPr lang="en-US" dirty="0"/>
          </a:p>
        </p:txBody>
      </p:sp>
      <p:sp>
        <p:nvSpPr>
          <p:cNvPr id="10" name="Block Arc 9"/>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Oval 10"/>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b="1">
                <a:solidFill>
                  <a:srgbClr val="095BA6"/>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5" name="Slide Number Placeholder 4"/>
          <p:cNvSpPr>
            <a:spLocks noGrp="1"/>
          </p:cNvSpPr>
          <p:nvPr>
            <p:ph type="sldNum" sz="quarter" idx="12"/>
          </p:nvPr>
        </p:nvSpPr>
        <p:spPr/>
        <p:txBody>
          <a:bodyPr/>
          <a:lstStyle/>
          <a:p>
            <a:fld id="{0649CB14-D1DD-4A1D-8673-93931514E97A}" type="slidenum">
              <a:rPr lang="en-US" smtClean="0"/>
              <a:pPr/>
              <a:t>‹#›</a:t>
            </a:fld>
            <a:endParaRPr lang="en-US" dirty="0"/>
          </a:p>
        </p:txBody>
      </p:sp>
      <p:sp>
        <p:nvSpPr>
          <p:cNvPr id="6" name="Block Arc 5"/>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Oval 6"/>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4" name="Slide Number Placeholder 3"/>
          <p:cNvSpPr>
            <a:spLocks noGrp="1"/>
          </p:cNvSpPr>
          <p:nvPr>
            <p:ph type="sldNum" sz="quarter" idx="12"/>
          </p:nvPr>
        </p:nvSpPr>
        <p:spPr/>
        <p:txBody>
          <a:bodyPr/>
          <a:lstStyle/>
          <a:p>
            <a:fld id="{0649CB14-D1DD-4A1D-8673-93931514E97A}" type="slidenum">
              <a:rPr lang="en-US" smtClean="0"/>
              <a:pPr/>
              <a:t>‹#›</a:t>
            </a:fld>
            <a:endParaRPr lang="en-US" dirty="0"/>
          </a:p>
        </p:txBody>
      </p:sp>
      <p:sp>
        <p:nvSpPr>
          <p:cNvPr id="5" name="Block Arc 4"/>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Oval 5"/>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95BA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7" name="Slide Number Placeholder 6"/>
          <p:cNvSpPr>
            <a:spLocks noGrp="1"/>
          </p:cNvSpPr>
          <p:nvPr>
            <p:ph type="sldNum" sz="quarter" idx="12"/>
          </p:nvPr>
        </p:nvSpPr>
        <p:spPr/>
        <p:txBody>
          <a:bodyPr/>
          <a:lstStyle/>
          <a:p>
            <a:fld id="{0649CB14-D1DD-4A1D-8673-93931514E97A}" type="slidenum">
              <a:rPr lang="en-US" smtClean="0"/>
              <a:pPr/>
              <a:t>‹#›</a:t>
            </a:fld>
            <a:endParaRPr lang="en-US" dirty="0"/>
          </a:p>
        </p:txBody>
      </p:sp>
      <p:sp>
        <p:nvSpPr>
          <p:cNvPr id="8" name="Block Arc 7"/>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95BA6"/>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©2019 The University of Iowa. All rights reserved.</a:t>
            </a:r>
            <a:endParaRPr lang="en-US" dirty="0"/>
          </a:p>
        </p:txBody>
      </p:sp>
      <p:sp>
        <p:nvSpPr>
          <p:cNvPr id="7" name="Slide Number Placeholder 6"/>
          <p:cNvSpPr>
            <a:spLocks noGrp="1"/>
          </p:cNvSpPr>
          <p:nvPr>
            <p:ph type="sldNum" sz="quarter" idx="12"/>
          </p:nvPr>
        </p:nvSpPr>
        <p:spPr/>
        <p:txBody>
          <a:bodyPr/>
          <a:lstStyle/>
          <a:p>
            <a:fld id="{0649CB14-D1DD-4A1D-8673-93931514E97A}" type="slidenum">
              <a:rPr lang="en-US" smtClean="0"/>
              <a:pPr/>
              <a:t>‹#›</a:t>
            </a:fld>
            <a:endParaRPr lang="en-US" dirty="0"/>
          </a:p>
        </p:txBody>
      </p:sp>
      <p:sp>
        <p:nvSpPr>
          <p:cNvPr id="8" name="Block Arc 7"/>
          <p:cNvSpPr/>
          <p:nvPr userDrawn="1"/>
        </p:nvSpPr>
        <p:spPr>
          <a:xfrm rot="3347058">
            <a:off x="-1212740" y="4807060"/>
            <a:ext cx="3165474" cy="3165474"/>
          </a:xfrm>
          <a:prstGeom prst="blockArc">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Oval 8"/>
          <p:cNvSpPr/>
          <p:nvPr userDrawn="1"/>
        </p:nvSpPr>
        <p:spPr>
          <a:xfrm>
            <a:off x="533400" y="5334000"/>
            <a:ext cx="762000" cy="762000"/>
          </a:xfrm>
          <a:prstGeom prst="ellipse">
            <a:avLst/>
          </a:prstGeom>
          <a:noFill/>
          <a:ln w="76200">
            <a:solidFill>
              <a:srgbClr val="095B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457200" y="5486400"/>
            <a:ext cx="1371600" cy="13716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533400" y="5791200"/>
            <a:ext cx="1295400" cy="1295400"/>
          </a:xfrm>
          <a:prstGeom prst="ellipse">
            <a:avLst/>
          </a:prstGeom>
          <a:noFill/>
          <a:ln w="38100">
            <a:solidFill>
              <a:srgbClr val="CB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9CB14-D1DD-4A1D-8673-93931514E97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772400" cy="1470025"/>
          </a:xfrm>
        </p:spPr>
        <p:txBody>
          <a:bodyPr>
            <a:normAutofit/>
          </a:bodyPr>
          <a:lstStyle/>
          <a:p>
            <a:r>
              <a:rPr lang="en-US" dirty="0" smtClean="0">
                <a:solidFill>
                  <a:srgbClr val="0070C0"/>
                </a:solidFill>
                <a:effectLst>
                  <a:outerShdw blurRad="38100" dist="38100" dir="2700000" algn="tl">
                    <a:srgbClr val="000000">
                      <a:alpha val="43137"/>
                    </a:srgbClr>
                  </a:outerShdw>
                </a:effectLst>
              </a:rPr>
              <a:t>Perioperative Hypothermia</a:t>
            </a:r>
            <a:endParaRPr lang="en-US" dirty="0">
              <a:solidFill>
                <a:srgbClr val="0070C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19100" y="3505200"/>
            <a:ext cx="8305800" cy="609600"/>
          </a:xfrm>
        </p:spPr>
        <p:txBody>
          <a:bodyPr>
            <a:normAutofit/>
          </a:bodyPr>
          <a:lstStyle/>
          <a:p>
            <a:r>
              <a:rPr lang="en-US" sz="2800" dirty="0" smtClean="0">
                <a:solidFill>
                  <a:schemeClr val="tx2">
                    <a:lumMod val="60000"/>
                    <a:lumOff val="40000"/>
                  </a:schemeClr>
                </a:solidFill>
              </a:rPr>
              <a:t>Victoria M. Steelman, PhD, RN, CNOR, FAAN</a:t>
            </a:r>
            <a:endParaRPr lang="en-US" sz="2800" dirty="0">
              <a:solidFill>
                <a:schemeClr val="tx2">
                  <a:lumMod val="60000"/>
                  <a:lumOff val="40000"/>
                </a:schemeClr>
              </a:solidFill>
            </a:endParaRPr>
          </a:p>
        </p:txBody>
      </p:sp>
      <p:pic>
        <p:nvPicPr>
          <p:cNvPr id="1032" name="Picture 8" descr="http://www.dreamstime.com/thermometer-thumb19050310.jpg"/>
          <p:cNvPicPr>
            <a:picLocks noChangeAspect="1" noChangeArrowheads="1"/>
          </p:cNvPicPr>
          <p:nvPr/>
        </p:nvPicPr>
        <p:blipFill rotWithShape="1">
          <a:blip r:embed="rId3">
            <a:extLst>
              <a:ext uri="{28A0092B-C50C-407E-A947-70E740481C1C}">
                <a14:useLocalDpi xmlns:a14="http://schemas.microsoft.com/office/drawing/2010/main" val="0"/>
              </a:ext>
            </a:extLst>
          </a:blip>
          <a:srcRect l="16177" t="3950" r="14706" b="5691"/>
          <a:stretch/>
        </p:blipFill>
        <p:spPr bwMode="auto">
          <a:xfrm>
            <a:off x="8058150" y="762000"/>
            <a:ext cx="895350" cy="3231472"/>
          </a:xfrm>
          <a:prstGeom prst="rect">
            <a:avLst/>
          </a:prstGeom>
          <a:noFill/>
          <a:effectLst>
            <a:reflection blurRad="6350" stA="50000" endA="300" endPos="90000" dir="5400000" sy="-100000" algn="bl" rotWithShape="0"/>
          </a:effectLst>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41489" y="6246257"/>
            <a:ext cx="4903395" cy="369332"/>
          </a:xfrm>
          <a:prstGeom prst="rect">
            <a:avLst/>
          </a:prstGeom>
          <a:noFill/>
        </p:spPr>
        <p:txBody>
          <a:bodyPr wrap="none" rtlCol="0">
            <a:spAutoFit/>
          </a:bodyPr>
          <a:lstStyle/>
          <a:p>
            <a:pPr algn="ctr"/>
            <a:r>
              <a:rPr lang="en-US" dirty="0" smtClean="0">
                <a:solidFill>
                  <a:schemeClr val="tx2">
                    <a:lumMod val="75000"/>
                  </a:schemeClr>
                </a:solidFill>
              </a:rPr>
              <a:t>© </a:t>
            </a:r>
            <a:r>
              <a:rPr lang="en-US" dirty="0" smtClean="0">
                <a:solidFill>
                  <a:schemeClr val="tx2">
                    <a:lumMod val="75000"/>
                  </a:schemeClr>
                </a:solidFill>
              </a:rPr>
              <a:t>2019 </a:t>
            </a:r>
            <a:r>
              <a:rPr lang="en-US" dirty="0" smtClean="0">
                <a:solidFill>
                  <a:schemeClr val="tx2">
                    <a:lumMod val="75000"/>
                  </a:schemeClr>
                </a:solidFill>
              </a:rPr>
              <a:t>The University of </a:t>
            </a:r>
            <a:r>
              <a:rPr lang="en-US" dirty="0" smtClean="0">
                <a:solidFill>
                  <a:schemeClr val="tx2">
                    <a:lumMod val="75000"/>
                  </a:schemeClr>
                </a:solidFill>
              </a:rPr>
              <a:t>Iowa. All rights reserved.</a:t>
            </a:r>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0649CB14-D1DD-4A1D-8673-93931514E97A}" type="slidenum">
              <a:rPr lang="en-US" smtClean="0"/>
              <a:pPr/>
              <a:t>1</a:t>
            </a:fld>
            <a:endParaRPr lang="en-US" dirty="0"/>
          </a:p>
        </p:txBody>
      </p:sp>
    </p:spTree>
    <p:extLst>
      <p:ext uri="{BB962C8B-B14F-4D97-AF65-F5344CB8AC3E}">
        <p14:creationId xmlns:p14="http://schemas.microsoft.com/office/powerpoint/2010/main" val="3490417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Perioperative hypothermia is usually considered a core temperature &lt;36</a:t>
            </a:r>
            <a:r>
              <a:rPr lang="en-US" baseline="30000" dirty="0" smtClean="0"/>
              <a:t>o</a:t>
            </a:r>
            <a:r>
              <a:rPr lang="en-US" dirty="0" smtClean="0"/>
              <a:t>C.</a:t>
            </a:r>
          </a:p>
          <a:p>
            <a:endParaRPr lang="en-US" dirty="0" smtClean="0"/>
          </a:p>
          <a:p>
            <a:r>
              <a:rPr lang="en-US" dirty="0" smtClean="0"/>
              <a:t>Unplanned perioperative hypothermia occurs in three phases:</a:t>
            </a:r>
          </a:p>
          <a:p>
            <a:endParaRPr lang="en-US" dirty="0" smtClean="0"/>
          </a:p>
          <a:p>
            <a:pPr marL="800100" lvl="1" indent="-342900">
              <a:buFont typeface="+mj-lt"/>
              <a:buAutoNum type="arabicPeriod"/>
            </a:pPr>
            <a:r>
              <a:rPr lang="en-US" dirty="0" smtClean="0"/>
              <a:t>Redistribution hypothermia</a:t>
            </a:r>
          </a:p>
          <a:p>
            <a:pPr lvl="2"/>
            <a:r>
              <a:rPr lang="en-US" dirty="0" smtClean="0"/>
              <a:t>Upon induction of anesthesia</a:t>
            </a:r>
          </a:p>
          <a:p>
            <a:pPr lvl="2"/>
            <a:endParaRPr lang="en-US" dirty="0" smtClean="0"/>
          </a:p>
          <a:p>
            <a:pPr marL="800100" lvl="1" indent="-342900">
              <a:buFont typeface="+mj-lt"/>
              <a:buAutoNum type="arabicPeriod"/>
            </a:pPr>
            <a:r>
              <a:rPr lang="en-US" dirty="0" smtClean="0"/>
              <a:t>Slow, linear decline in temperature</a:t>
            </a:r>
          </a:p>
          <a:p>
            <a:pPr lvl="2"/>
            <a:r>
              <a:rPr lang="en-US" dirty="0" smtClean="0"/>
              <a:t>~1-3 hours after induction</a:t>
            </a:r>
          </a:p>
          <a:p>
            <a:pPr lvl="2"/>
            <a:endParaRPr lang="en-US" dirty="0" smtClean="0"/>
          </a:p>
          <a:p>
            <a:pPr marL="800100" lvl="1" indent="-342900">
              <a:buFont typeface="+mj-lt"/>
              <a:buAutoNum type="arabicPeriod"/>
            </a:pPr>
            <a:r>
              <a:rPr lang="en-US" dirty="0" smtClean="0"/>
              <a:t>Temperature plateau</a:t>
            </a:r>
          </a:p>
          <a:p>
            <a:pPr lvl="2"/>
            <a:r>
              <a:rPr lang="en-US" dirty="0" smtClean="0"/>
              <a:t>~3 -6 hours after induction </a:t>
            </a:r>
          </a:p>
          <a:p>
            <a:endParaRPr lang="en-US" dirty="0" smtClean="0"/>
          </a:p>
          <a:p>
            <a:endParaRPr lang="en-US" dirty="0"/>
          </a:p>
        </p:txBody>
      </p:sp>
      <p:sp>
        <p:nvSpPr>
          <p:cNvPr id="2" name="Title 1"/>
          <p:cNvSpPr>
            <a:spLocks noGrp="1"/>
          </p:cNvSpPr>
          <p:nvPr>
            <p:ph type="title"/>
          </p:nvPr>
        </p:nvSpPr>
        <p:spPr/>
        <p:txBody>
          <a:bodyPr/>
          <a:lstStyle/>
          <a:p>
            <a:r>
              <a:rPr lang="en-US" dirty="0" smtClean="0"/>
              <a:t>Perioperative Hypothermia</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10</a:t>
            </a:fld>
            <a:endParaRPr lang="en-US" dirty="0"/>
          </a:p>
        </p:txBody>
      </p:sp>
    </p:spTree>
    <p:extLst>
      <p:ext uri="{BB962C8B-B14F-4D97-AF65-F5344CB8AC3E}">
        <p14:creationId xmlns:p14="http://schemas.microsoft.com/office/powerpoint/2010/main" val="1140122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Perioperative Hypothermia</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1">
                    <a:lumMod val="65000"/>
                    <a:lumOff val="35000"/>
                  </a:schemeClr>
                </a:solidFill>
              </a:rPr>
              <a:t>Adverse Outcomes</a:t>
            </a:r>
          </a:p>
          <a:p>
            <a:endParaRPr lang="en-US" b="1" dirty="0" smtClean="0">
              <a:solidFill>
                <a:schemeClr val="tx1">
                  <a:lumMod val="65000"/>
                  <a:lumOff val="35000"/>
                </a:schemeClr>
              </a:solidFill>
            </a:endParaRPr>
          </a:p>
          <a:p>
            <a:pPr lvl="1"/>
            <a:r>
              <a:rPr lang="en-US" dirty="0" smtClean="0"/>
              <a:t>Surgical </a:t>
            </a:r>
            <a:r>
              <a:rPr lang="en-US" dirty="0"/>
              <a:t>site </a:t>
            </a:r>
            <a:r>
              <a:rPr lang="en-US" dirty="0" smtClean="0"/>
              <a:t>infection </a:t>
            </a:r>
          </a:p>
          <a:p>
            <a:pPr lvl="1"/>
            <a:r>
              <a:rPr lang="en-US" dirty="0" smtClean="0"/>
              <a:t>Morbid </a:t>
            </a:r>
            <a:r>
              <a:rPr lang="en-US" dirty="0"/>
              <a:t>cardiac </a:t>
            </a:r>
            <a:r>
              <a:rPr lang="en-US" dirty="0" smtClean="0"/>
              <a:t>events </a:t>
            </a:r>
          </a:p>
          <a:p>
            <a:pPr lvl="1"/>
            <a:r>
              <a:rPr lang="en-US" dirty="0" smtClean="0"/>
              <a:t>Increased blood loss</a:t>
            </a:r>
          </a:p>
          <a:p>
            <a:pPr lvl="1"/>
            <a:r>
              <a:rPr lang="en-US" dirty="0" smtClean="0"/>
              <a:t>Increased duration </a:t>
            </a:r>
            <a:r>
              <a:rPr lang="en-US" dirty="0"/>
              <a:t>of action of </a:t>
            </a:r>
            <a:r>
              <a:rPr lang="en-US" dirty="0" smtClean="0"/>
              <a:t>anesthetic &amp; neuromuscular blocking agents </a:t>
            </a:r>
          </a:p>
          <a:p>
            <a:pPr lvl="1"/>
            <a:r>
              <a:rPr lang="en-US" dirty="0" smtClean="0"/>
              <a:t>Extended postanesthesia recovery </a:t>
            </a:r>
          </a:p>
          <a:p>
            <a:pPr lvl="1"/>
            <a:r>
              <a:rPr lang="en-US" dirty="0" smtClean="0"/>
              <a:t>Increased cost </a:t>
            </a:r>
            <a:r>
              <a:rPr lang="en-US" dirty="0"/>
              <a:t>of </a:t>
            </a:r>
            <a:r>
              <a:rPr lang="en-US" dirty="0" smtClean="0"/>
              <a:t>care</a:t>
            </a:r>
          </a:p>
          <a:p>
            <a:pPr lvl="1">
              <a:buNone/>
            </a:pPr>
            <a:endParaRPr lang="en-US" dirty="0" smtClean="0"/>
          </a:p>
          <a:p>
            <a:r>
              <a:rPr lang="en-US" dirty="0" smtClean="0"/>
              <a:t>The next pages will go over each of these outcomes in detail.</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11</a:t>
            </a:fld>
            <a:endParaRPr lang="en-US" dirty="0"/>
          </a:p>
        </p:txBody>
      </p:sp>
    </p:spTree>
    <p:extLst>
      <p:ext uri="{BB962C8B-B14F-4D97-AF65-F5344CB8AC3E}">
        <p14:creationId xmlns:p14="http://schemas.microsoft.com/office/powerpoint/2010/main" val="141656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tx1">
                    <a:lumMod val="65000"/>
                    <a:lumOff val="35000"/>
                  </a:schemeClr>
                </a:solidFill>
              </a:rPr>
              <a:t>Adverse Outcomes - Surgical Site Infection</a:t>
            </a:r>
          </a:p>
          <a:p>
            <a:endParaRPr lang="en-US" b="1" dirty="0" smtClean="0">
              <a:solidFill>
                <a:schemeClr val="tx1">
                  <a:lumMod val="65000"/>
                  <a:lumOff val="35000"/>
                </a:schemeClr>
              </a:solidFill>
            </a:endParaRPr>
          </a:p>
          <a:p>
            <a:pPr lvl="1"/>
            <a:r>
              <a:rPr lang="en-US" dirty="0" smtClean="0"/>
              <a:t>Vasoconstriction</a:t>
            </a:r>
          </a:p>
          <a:p>
            <a:pPr lvl="1"/>
            <a:r>
              <a:rPr lang="en-US" dirty="0" smtClean="0"/>
              <a:t>Decreased oxygen </a:t>
            </a:r>
            <a:r>
              <a:rPr lang="en-US" dirty="0"/>
              <a:t>in </a:t>
            </a:r>
            <a:r>
              <a:rPr lang="en-US" dirty="0" smtClean="0"/>
              <a:t>tissue</a:t>
            </a:r>
          </a:p>
          <a:p>
            <a:pPr lvl="1"/>
            <a:r>
              <a:rPr lang="en-US" dirty="0" smtClean="0"/>
              <a:t>Decreased neutrophil activity</a:t>
            </a:r>
          </a:p>
          <a:p>
            <a:pPr lvl="1"/>
            <a:r>
              <a:rPr lang="en-US" dirty="0" smtClean="0"/>
              <a:t>Decreased deposition </a:t>
            </a:r>
            <a:r>
              <a:rPr lang="en-US" dirty="0"/>
              <a:t>of </a:t>
            </a:r>
            <a:r>
              <a:rPr lang="en-US" dirty="0" smtClean="0"/>
              <a:t>collagen</a:t>
            </a:r>
          </a:p>
          <a:p>
            <a:pPr lvl="1"/>
            <a:r>
              <a:rPr lang="en-US" dirty="0" smtClean="0"/>
              <a:t> Decreased immune function</a:t>
            </a:r>
          </a:p>
          <a:p>
            <a:pPr lvl="1"/>
            <a:endParaRPr lang="en-US" dirty="0"/>
          </a:p>
          <a:p>
            <a:pPr indent="-285750"/>
            <a:r>
              <a:rPr lang="en-US" dirty="0" smtClean="0"/>
              <a:t>This figure shows the difference in surgical site </a:t>
            </a:r>
          </a:p>
          <a:p>
            <a:pPr indent="-285750"/>
            <a:r>
              <a:rPr lang="en-US" dirty="0" smtClean="0"/>
              <a:t>infection rates between subjects who were</a:t>
            </a:r>
          </a:p>
          <a:p>
            <a:pPr indent="-285750"/>
            <a:r>
              <a:rPr lang="en-US" dirty="0" smtClean="0"/>
              <a:t>Normothermic and those who were hypothermic.</a:t>
            </a:r>
          </a:p>
        </p:txBody>
      </p:sp>
      <p:sp>
        <p:nvSpPr>
          <p:cNvPr id="2" name="Title 1"/>
          <p:cNvSpPr>
            <a:spLocks noGrp="1"/>
          </p:cNvSpPr>
          <p:nvPr>
            <p:ph type="title"/>
          </p:nvPr>
        </p:nvSpPr>
        <p:spPr/>
        <p:txBody>
          <a:bodyPr/>
          <a:lstStyle/>
          <a:p>
            <a:r>
              <a:rPr lang="en-US" dirty="0" smtClean="0"/>
              <a:t>Perioperative Hypothermia</a:t>
            </a:r>
            <a:endParaRPr lang="en-US" dirty="0"/>
          </a:p>
        </p:txBody>
      </p:sp>
      <p:sp>
        <p:nvSpPr>
          <p:cNvPr id="6" name="TextBox 5"/>
          <p:cNvSpPr txBox="1"/>
          <p:nvPr/>
        </p:nvSpPr>
        <p:spPr>
          <a:xfrm>
            <a:off x="5214937" y="5334000"/>
            <a:ext cx="3438525" cy="1015663"/>
          </a:xfrm>
          <a:prstGeom prst="rect">
            <a:avLst/>
          </a:prstGeom>
          <a:noFill/>
        </p:spPr>
        <p:txBody>
          <a:bodyPr wrap="square" rtlCol="0">
            <a:spAutoFit/>
          </a:bodyPr>
          <a:lstStyle/>
          <a:p>
            <a:pPr indent="-457200"/>
            <a:r>
              <a:rPr lang="en-US" sz="1200" dirty="0">
                <a:cs typeface="Arial" pitchFamily="34" charset="0"/>
              </a:rPr>
              <a:t>Kurz A, Sessler DI, Lenhardt R. Perioperative normothermia to reduce the incidence of surgical-wound infection and shorten hospitalization. Study of Wound Infection and Temperature Group. </a:t>
            </a:r>
            <a:r>
              <a:rPr lang="en-US" sz="1200" i="1" dirty="0">
                <a:cs typeface="Arial" pitchFamily="34" charset="0"/>
              </a:rPr>
              <a:t>N Engl J Med</a:t>
            </a:r>
            <a:r>
              <a:rPr lang="en-US" sz="1200" dirty="0">
                <a:cs typeface="Arial" pitchFamily="34" charset="0"/>
              </a:rPr>
              <a:t>. 1996;334:1209-1215. </a:t>
            </a:r>
          </a:p>
        </p:txBody>
      </p:sp>
      <p:graphicFrame>
        <p:nvGraphicFramePr>
          <p:cNvPr id="9" name="Content Placeholder 8"/>
          <p:cNvGraphicFramePr>
            <a:graphicFrameLocks/>
          </p:cNvGraphicFramePr>
          <p:nvPr>
            <p:extLst>
              <p:ext uri="{D42A27DB-BD31-4B8C-83A1-F6EECF244321}">
                <p14:modId xmlns:p14="http://schemas.microsoft.com/office/powerpoint/2010/main" val="514206110"/>
              </p:ext>
            </p:extLst>
          </p:nvPr>
        </p:nvGraphicFramePr>
        <p:xfrm>
          <a:off x="4953000" y="1981200"/>
          <a:ext cx="3429000" cy="33845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724400" y="1524000"/>
            <a:ext cx="4419600" cy="338554"/>
          </a:xfrm>
          <a:prstGeom prst="rect">
            <a:avLst/>
          </a:prstGeom>
          <a:noFill/>
        </p:spPr>
        <p:txBody>
          <a:bodyPr wrap="square" rtlCol="0">
            <a:spAutoFit/>
          </a:bodyPr>
          <a:lstStyle/>
          <a:p>
            <a:r>
              <a:rPr lang="en-US" sz="1600" b="1" dirty="0" smtClean="0"/>
              <a:t>Percent of Patients with Surgical site Infection</a:t>
            </a:r>
            <a:endParaRPr lang="en-US" sz="1600" b="1" dirty="0"/>
          </a:p>
        </p:txBody>
      </p:sp>
      <p:sp>
        <p:nvSpPr>
          <p:cNvPr id="5" name="Footer Placeholder 4"/>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7" name="Slide Number Placeholder 6"/>
          <p:cNvSpPr>
            <a:spLocks noGrp="1"/>
          </p:cNvSpPr>
          <p:nvPr>
            <p:ph type="sldNum" sz="quarter" idx="12"/>
          </p:nvPr>
        </p:nvSpPr>
        <p:spPr/>
        <p:txBody>
          <a:bodyPr/>
          <a:lstStyle/>
          <a:p>
            <a:fld id="{0649CB14-D1DD-4A1D-8673-93931514E97A}" type="slidenum">
              <a:rPr lang="en-US" smtClean="0"/>
              <a:pPr/>
              <a:t>12</a:t>
            </a:fld>
            <a:endParaRPr lang="en-US" dirty="0"/>
          </a:p>
        </p:txBody>
      </p:sp>
    </p:spTree>
    <p:extLst>
      <p:ext uri="{BB962C8B-B14F-4D97-AF65-F5344CB8AC3E}">
        <p14:creationId xmlns:p14="http://schemas.microsoft.com/office/powerpoint/2010/main" val="208929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600201"/>
            <a:ext cx="4114800" cy="4495800"/>
          </a:xfrm>
        </p:spPr>
        <p:txBody>
          <a:bodyPr>
            <a:normAutofit/>
          </a:bodyPr>
          <a:lstStyle/>
          <a:p>
            <a:r>
              <a:rPr lang="en-US" b="1" dirty="0" smtClean="0">
                <a:solidFill>
                  <a:schemeClr val="tx1">
                    <a:lumMod val="65000"/>
                    <a:lumOff val="35000"/>
                  </a:schemeClr>
                </a:solidFill>
              </a:rPr>
              <a:t>Adverse Outcomes - Myocardial Events</a:t>
            </a:r>
          </a:p>
          <a:p>
            <a:endParaRPr lang="en-US" b="1" dirty="0" smtClean="0">
              <a:solidFill>
                <a:schemeClr val="tx1">
                  <a:lumMod val="65000"/>
                  <a:lumOff val="35000"/>
                </a:schemeClr>
              </a:solidFill>
            </a:endParaRPr>
          </a:p>
          <a:p>
            <a:pPr lvl="1"/>
            <a:r>
              <a:rPr lang="en-US" dirty="0" smtClean="0"/>
              <a:t>Thermoregulatory responses effect cold stress on the cardiovascular system</a:t>
            </a:r>
          </a:p>
          <a:p>
            <a:pPr lvl="1"/>
            <a:r>
              <a:rPr lang="en-US" dirty="0" smtClean="0"/>
              <a:t>Increases the risk of morbid cardiac event and ventricular tachycardia</a:t>
            </a:r>
          </a:p>
          <a:p>
            <a:pPr marL="457200" lvl="1" indent="0">
              <a:buNone/>
            </a:pPr>
            <a:endParaRPr lang="en-US" dirty="0" smtClean="0"/>
          </a:p>
          <a:p>
            <a:pPr indent="-285750"/>
            <a:r>
              <a:rPr lang="en-US" dirty="0"/>
              <a:t>This figure shows the difference in </a:t>
            </a:r>
            <a:r>
              <a:rPr lang="en-US" dirty="0" smtClean="0"/>
              <a:t>percent of morbid cardiac events between </a:t>
            </a:r>
            <a:r>
              <a:rPr lang="en-US" dirty="0"/>
              <a:t>subjects who </a:t>
            </a:r>
            <a:r>
              <a:rPr lang="en-US" dirty="0" smtClean="0"/>
              <a:t>were normothermic </a:t>
            </a:r>
            <a:r>
              <a:rPr lang="en-US" dirty="0"/>
              <a:t>and those who were hypothermic.</a:t>
            </a:r>
          </a:p>
          <a:p>
            <a:pPr marL="457200" lvl="1" indent="0">
              <a:buNone/>
            </a:pPr>
            <a:r>
              <a:rPr lang="en-US" dirty="0" smtClean="0"/>
              <a:t> </a:t>
            </a:r>
            <a:endParaRPr lang="en-US" dirty="0"/>
          </a:p>
        </p:txBody>
      </p:sp>
      <p:sp>
        <p:nvSpPr>
          <p:cNvPr id="2" name="Title 1"/>
          <p:cNvSpPr>
            <a:spLocks noGrp="1"/>
          </p:cNvSpPr>
          <p:nvPr>
            <p:ph type="title"/>
          </p:nvPr>
        </p:nvSpPr>
        <p:spPr/>
        <p:txBody>
          <a:bodyPr/>
          <a:lstStyle/>
          <a:p>
            <a:r>
              <a:rPr lang="en-US" dirty="0" smtClean="0"/>
              <a:t>Perioperative Hypothermia</a:t>
            </a:r>
            <a:endParaRPr lang="en-US" dirty="0"/>
          </a:p>
        </p:txBody>
      </p:sp>
      <p:sp>
        <p:nvSpPr>
          <p:cNvPr id="4" name="TextBox 3"/>
          <p:cNvSpPr txBox="1"/>
          <p:nvPr/>
        </p:nvSpPr>
        <p:spPr>
          <a:xfrm>
            <a:off x="5638800" y="5562600"/>
            <a:ext cx="2743200" cy="1015663"/>
          </a:xfrm>
          <a:prstGeom prst="rect">
            <a:avLst/>
          </a:prstGeom>
          <a:noFill/>
        </p:spPr>
        <p:txBody>
          <a:bodyPr wrap="square" rtlCol="0">
            <a:spAutoFit/>
          </a:bodyPr>
          <a:lstStyle/>
          <a:p>
            <a:r>
              <a:rPr lang="en-US" sz="1200" dirty="0"/>
              <a:t>Frank SM, Fleisher LA, Breslow MJ, et al. Perioperative maintenance of normothermia reduces the incidence of morbid cardiac events. A randomized clinical trial. </a:t>
            </a:r>
            <a:r>
              <a:rPr lang="en-US" sz="1200" i="1" dirty="0"/>
              <a:t>JAMA</a:t>
            </a:r>
            <a:r>
              <a:rPr lang="en-US" sz="1200" dirty="0"/>
              <a:t>. 1997;277:1127-1134.</a:t>
            </a:r>
          </a:p>
        </p:txBody>
      </p:sp>
      <p:graphicFrame>
        <p:nvGraphicFramePr>
          <p:cNvPr id="12" name="Chart 11"/>
          <p:cNvGraphicFramePr/>
          <p:nvPr>
            <p:extLst>
              <p:ext uri="{D42A27DB-BD31-4B8C-83A1-F6EECF244321}">
                <p14:modId xmlns:p14="http://schemas.microsoft.com/office/powerpoint/2010/main" val="1769762427"/>
              </p:ext>
            </p:extLst>
          </p:nvPr>
        </p:nvGraphicFramePr>
        <p:xfrm>
          <a:off x="5086350" y="1524000"/>
          <a:ext cx="3581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724400" y="1066800"/>
            <a:ext cx="4419600" cy="338554"/>
          </a:xfrm>
          <a:prstGeom prst="rect">
            <a:avLst/>
          </a:prstGeom>
          <a:noFill/>
        </p:spPr>
        <p:txBody>
          <a:bodyPr wrap="square" rtlCol="0">
            <a:spAutoFit/>
          </a:bodyPr>
          <a:lstStyle/>
          <a:p>
            <a:pPr algn="ctr"/>
            <a:r>
              <a:rPr lang="en-US" sz="1600" b="1" dirty="0" smtClean="0"/>
              <a:t>Percent of Patients with Morbid Cardiac Events</a:t>
            </a:r>
            <a:endParaRPr lang="en-US" sz="1600" b="1" dirty="0"/>
          </a:p>
        </p:txBody>
      </p:sp>
      <p:sp>
        <p:nvSpPr>
          <p:cNvPr id="3" name="Footer Placeholder 2"/>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13</a:t>
            </a:fld>
            <a:endParaRPr lang="en-US" dirty="0"/>
          </a:p>
        </p:txBody>
      </p:sp>
    </p:spTree>
    <p:extLst>
      <p:ext uri="{BB962C8B-B14F-4D97-AF65-F5344CB8AC3E}">
        <p14:creationId xmlns:p14="http://schemas.microsoft.com/office/powerpoint/2010/main" val="2876938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1"/>
            <a:ext cx="4038600" cy="4495800"/>
          </a:xfrm>
        </p:spPr>
        <p:txBody>
          <a:bodyPr/>
          <a:lstStyle/>
          <a:p>
            <a:r>
              <a:rPr lang="en-US" b="1" dirty="0" smtClean="0">
                <a:solidFill>
                  <a:schemeClr val="tx1">
                    <a:lumMod val="65000"/>
                    <a:lumOff val="35000"/>
                  </a:schemeClr>
                </a:solidFill>
              </a:rPr>
              <a:t>Adverse Outcomes - Blood Loss</a:t>
            </a:r>
          </a:p>
          <a:p>
            <a:endParaRPr lang="en-US" b="1" dirty="0" smtClean="0">
              <a:solidFill>
                <a:schemeClr val="tx1">
                  <a:lumMod val="65000"/>
                  <a:lumOff val="35000"/>
                </a:schemeClr>
              </a:solidFill>
            </a:endParaRPr>
          </a:p>
          <a:p>
            <a:pPr lvl="1"/>
            <a:r>
              <a:rPr lang="en-US" dirty="0" smtClean="0"/>
              <a:t>Platelet function &amp; coagulation cascade are impaired</a:t>
            </a:r>
          </a:p>
          <a:p>
            <a:pPr lvl="1"/>
            <a:r>
              <a:rPr lang="en-US" dirty="0" smtClean="0"/>
              <a:t>Increased blood loss</a:t>
            </a:r>
          </a:p>
          <a:p>
            <a:pPr lvl="1"/>
            <a:endParaRPr lang="en-US" dirty="0"/>
          </a:p>
          <a:p>
            <a:pPr indent="-285750"/>
            <a:r>
              <a:rPr lang="en-US" dirty="0" smtClean="0"/>
              <a:t>This figure shows the results of two studies that found blood loss was greater when patients were hypothermic.</a:t>
            </a:r>
            <a:endParaRPr lang="en-US" dirty="0"/>
          </a:p>
        </p:txBody>
      </p:sp>
      <p:sp>
        <p:nvSpPr>
          <p:cNvPr id="2" name="Title 1"/>
          <p:cNvSpPr>
            <a:spLocks noGrp="1"/>
          </p:cNvSpPr>
          <p:nvPr>
            <p:ph type="title"/>
          </p:nvPr>
        </p:nvSpPr>
        <p:spPr/>
        <p:txBody>
          <a:bodyPr/>
          <a:lstStyle/>
          <a:p>
            <a:r>
              <a:rPr lang="en-US" dirty="0" smtClean="0"/>
              <a:t>Perioperative Hypothermia</a:t>
            </a:r>
            <a:endParaRPr lang="en-US" dirty="0"/>
          </a:p>
        </p:txBody>
      </p:sp>
      <p:sp>
        <p:nvSpPr>
          <p:cNvPr id="4" name="TextBox 3"/>
          <p:cNvSpPr txBox="1"/>
          <p:nvPr/>
        </p:nvSpPr>
        <p:spPr>
          <a:xfrm>
            <a:off x="4800600" y="5029200"/>
            <a:ext cx="3886200" cy="1384995"/>
          </a:xfrm>
          <a:prstGeom prst="rect">
            <a:avLst/>
          </a:prstGeom>
          <a:noFill/>
        </p:spPr>
        <p:txBody>
          <a:bodyPr wrap="square" rtlCol="0">
            <a:spAutoFit/>
          </a:bodyPr>
          <a:lstStyle/>
          <a:p>
            <a:r>
              <a:rPr lang="en-US" sz="1200" dirty="0" smtClean="0"/>
              <a:t>1. Winkler </a:t>
            </a:r>
            <a:r>
              <a:rPr lang="en-US" sz="1200" dirty="0"/>
              <a:t>M, Akca O, Birkenberg B, et al. Aggressive warming reduces blood loss during hip arthroplasty. </a:t>
            </a:r>
            <a:r>
              <a:rPr lang="en-US" sz="1200" i="1" dirty="0"/>
              <a:t>Anesth Analg</a:t>
            </a:r>
            <a:r>
              <a:rPr lang="en-US" sz="1200" dirty="0"/>
              <a:t>. 2000;91:978-984. </a:t>
            </a:r>
          </a:p>
          <a:p>
            <a:r>
              <a:rPr lang="en-US" sz="1200" dirty="0" smtClean="0"/>
              <a:t>2. Schmied </a:t>
            </a:r>
            <a:r>
              <a:rPr lang="en-US" sz="1200" dirty="0"/>
              <a:t>H, Kurz A, Sessler DI, Kozek S, Reiter A. Mild hypothermia increases blood loss and transfusion requirements during total hip arthroplasty. </a:t>
            </a:r>
            <a:r>
              <a:rPr lang="en-US" sz="1200" i="1" dirty="0"/>
              <a:t>Lancet</a:t>
            </a:r>
            <a:r>
              <a:rPr lang="en-US" sz="1200" dirty="0"/>
              <a:t>. </a:t>
            </a:r>
            <a:r>
              <a:rPr lang="en-US" sz="1200" dirty="0" smtClean="0"/>
              <a:t>1996;347:289-292; </a:t>
            </a:r>
            <a:endParaRPr lang="en-US" dirty="0"/>
          </a:p>
        </p:txBody>
      </p:sp>
      <p:sp>
        <p:nvSpPr>
          <p:cNvPr id="6" name="TextBox 5"/>
          <p:cNvSpPr txBox="1"/>
          <p:nvPr/>
        </p:nvSpPr>
        <p:spPr>
          <a:xfrm>
            <a:off x="4724400" y="1524000"/>
            <a:ext cx="4419600" cy="338554"/>
          </a:xfrm>
          <a:prstGeom prst="rect">
            <a:avLst/>
          </a:prstGeom>
          <a:noFill/>
        </p:spPr>
        <p:txBody>
          <a:bodyPr wrap="square" rtlCol="0">
            <a:spAutoFit/>
          </a:bodyPr>
          <a:lstStyle/>
          <a:p>
            <a:pPr algn="ctr"/>
            <a:r>
              <a:rPr lang="en-US" sz="1600" b="1" dirty="0" smtClean="0"/>
              <a:t>Average Blood Loss (mL)</a:t>
            </a:r>
            <a:endParaRPr lang="en-US" sz="1600" b="1" dirty="0"/>
          </a:p>
        </p:txBody>
      </p:sp>
      <p:graphicFrame>
        <p:nvGraphicFramePr>
          <p:cNvPr id="9" name="Content Placeholder 8"/>
          <p:cNvGraphicFramePr>
            <a:graphicFrameLocks/>
          </p:cNvGraphicFramePr>
          <p:nvPr>
            <p:extLst>
              <p:ext uri="{D42A27DB-BD31-4B8C-83A1-F6EECF244321}">
                <p14:modId xmlns:p14="http://schemas.microsoft.com/office/powerpoint/2010/main" val="2164379587"/>
              </p:ext>
            </p:extLst>
          </p:nvPr>
        </p:nvGraphicFramePr>
        <p:xfrm>
          <a:off x="4953000" y="1683752"/>
          <a:ext cx="34290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7" name="Slide Number Placeholder 6"/>
          <p:cNvSpPr>
            <a:spLocks noGrp="1"/>
          </p:cNvSpPr>
          <p:nvPr>
            <p:ph type="sldNum" sz="quarter" idx="12"/>
          </p:nvPr>
        </p:nvSpPr>
        <p:spPr/>
        <p:txBody>
          <a:bodyPr/>
          <a:lstStyle/>
          <a:p>
            <a:fld id="{0649CB14-D1DD-4A1D-8673-93931514E97A}" type="slidenum">
              <a:rPr lang="en-US" smtClean="0"/>
              <a:pPr/>
              <a:t>14</a:t>
            </a:fld>
            <a:endParaRPr lang="en-US" dirty="0"/>
          </a:p>
        </p:txBody>
      </p:sp>
    </p:spTree>
    <p:extLst>
      <p:ext uri="{BB962C8B-B14F-4D97-AF65-F5344CB8AC3E}">
        <p14:creationId xmlns:p14="http://schemas.microsoft.com/office/powerpoint/2010/main" val="3113937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Perioperative Hypothermia</a:t>
            </a:r>
            <a:endParaRPr lang="en-US" dirty="0"/>
          </a:p>
        </p:txBody>
      </p:sp>
      <p:sp>
        <p:nvSpPr>
          <p:cNvPr id="3" name="Content Placeholder 2"/>
          <p:cNvSpPr>
            <a:spLocks noGrp="1"/>
          </p:cNvSpPr>
          <p:nvPr>
            <p:ph idx="1"/>
          </p:nvPr>
        </p:nvSpPr>
        <p:spPr>
          <a:xfrm>
            <a:off x="457200" y="1600201"/>
            <a:ext cx="3962400" cy="4495800"/>
          </a:xfrm>
        </p:spPr>
        <p:txBody>
          <a:bodyPr/>
          <a:lstStyle/>
          <a:p>
            <a:r>
              <a:rPr lang="en-US" b="1" dirty="0" smtClean="0">
                <a:solidFill>
                  <a:schemeClr val="tx1">
                    <a:lumMod val="65000"/>
                    <a:lumOff val="35000"/>
                  </a:schemeClr>
                </a:solidFill>
              </a:rPr>
              <a:t>Adverse Outcomes - Drug Metabolism</a:t>
            </a:r>
          </a:p>
          <a:p>
            <a:endParaRPr lang="en-US" b="1" dirty="0" smtClean="0">
              <a:solidFill>
                <a:schemeClr val="tx1">
                  <a:lumMod val="65000"/>
                  <a:lumOff val="35000"/>
                </a:schemeClr>
              </a:solidFill>
            </a:endParaRPr>
          </a:p>
          <a:p>
            <a:pPr lvl="1"/>
            <a:r>
              <a:rPr lang="en-US" dirty="0" smtClean="0"/>
              <a:t>Hypothermia reduces drug metabolism</a:t>
            </a:r>
          </a:p>
          <a:p>
            <a:pPr lvl="1"/>
            <a:r>
              <a:rPr lang="en-US" dirty="0" smtClean="0"/>
              <a:t>More than doubles the duration of action of neuromuscular blocking agents</a:t>
            </a:r>
          </a:p>
          <a:p>
            <a:pPr indent="-285750"/>
            <a:endParaRPr lang="en-US" dirty="0" smtClean="0"/>
          </a:p>
          <a:p>
            <a:r>
              <a:rPr lang="en-US" b="1" dirty="0">
                <a:solidFill>
                  <a:schemeClr val="tx1">
                    <a:lumMod val="65000"/>
                    <a:lumOff val="35000"/>
                  </a:schemeClr>
                </a:solidFill>
              </a:rPr>
              <a:t>Adverse Outcomes – Postanesthesia Recovery</a:t>
            </a:r>
          </a:p>
          <a:p>
            <a:endParaRPr lang="en-US" b="1" dirty="0" smtClean="0">
              <a:solidFill>
                <a:schemeClr val="tx1">
                  <a:lumMod val="65000"/>
                  <a:lumOff val="35000"/>
                </a:schemeClr>
              </a:solidFill>
            </a:endParaRPr>
          </a:p>
          <a:p>
            <a:pPr marL="400050" lvl="2" indent="0">
              <a:buNone/>
            </a:pPr>
            <a:r>
              <a:rPr lang="en-US" dirty="0" smtClean="0"/>
              <a:t>This figure shows the increased </a:t>
            </a:r>
            <a:r>
              <a:rPr lang="en-US" dirty="0"/>
              <a:t>duration of time in postanesthesia </a:t>
            </a:r>
            <a:r>
              <a:rPr lang="en-US" dirty="0" smtClean="0"/>
              <a:t>recovery</a:t>
            </a:r>
            <a:endParaRPr lang="en-US" dirty="0"/>
          </a:p>
        </p:txBody>
      </p:sp>
      <p:sp>
        <p:nvSpPr>
          <p:cNvPr id="4" name="TextBox 3"/>
          <p:cNvSpPr txBox="1"/>
          <p:nvPr/>
        </p:nvSpPr>
        <p:spPr>
          <a:xfrm>
            <a:off x="5257800" y="5459104"/>
            <a:ext cx="3352800" cy="830997"/>
          </a:xfrm>
          <a:prstGeom prst="rect">
            <a:avLst/>
          </a:prstGeom>
          <a:noFill/>
        </p:spPr>
        <p:txBody>
          <a:bodyPr wrap="square" rtlCol="0">
            <a:spAutoFit/>
          </a:bodyPr>
          <a:lstStyle/>
          <a:p>
            <a:r>
              <a:rPr lang="en-US" sz="1200" dirty="0"/>
              <a:t>Lenhardt R, Marker E, Goll V, et al. Mild intraoperative hypothermia prolongs postanesthetic recovery. </a:t>
            </a:r>
            <a:r>
              <a:rPr lang="en-US" sz="1200" i="1" dirty="0"/>
              <a:t>Anesthesiology</a:t>
            </a:r>
            <a:r>
              <a:rPr lang="en-US" sz="1200" dirty="0"/>
              <a:t>. 1997;87:1318-1323.</a:t>
            </a:r>
          </a:p>
        </p:txBody>
      </p:sp>
      <p:graphicFrame>
        <p:nvGraphicFramePr>
          <p:cNvPr id="6" name="Content Placeholder 8"/>
          <p:cNvGraphicFramePr>
            <a:graphicFrameLocks/>
          </p:cNvGraphicFramePr>
          <p:nvPr>
            <p:extLst>
              <p:ext uri="{D42A27DB-BD31-4B8C-83A1-F6EECF244321}">
                <p14:modId xmlns:p14="http://schemas.microsoft.com/office/powerpoint/2010/main" val="3676326361"/>
              </p:ext>
            </p:extLst>
          </p:nvPr>
        </p:nvGraphicFramePr>
        <p:xfrm>
          <a:off x="4953000" y="1981200"/>
          <a:ext cx="3429000" cy="33845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724400" y="1524000"/>
            <a:ext cx="4419600" cy="338554"/>
          </a:xfrm>
          <a:prstGeom prst="rect">
            <a:avLst/>
          </a:prstGeom>
          <a:noFill/>
        </p:spPr>
        <p:txBody>
          <a:bodyPr wrap="square" rtlCol="0">
            <a:spAutoFit/>
          </a:bodyPr>
          <a:lstStyle/>
          <a:p>
            <a:pPr algn="ctr"/>
            <a:r>
              <a:rPr lang="en-US" sz="1600" b="1" dirty="0" smtClean="0"/>
              <a:t>Length of Postanesthesia Stay (min)</a:t>
            </a:r>
            <a:endParaRPr lang="en-US" sz="1600" b="1" dirty="0"/>
          </a:p>
        </p:txBody>
      </p:sp>
      <p:sp>
        <p:nvSpPr>
          <p:cNvPr id="5" name="Footer Placeholder 4"/>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8" name="Slide Number Placeholder 7"/>
          <p:cNvSpPr>
            <a:spLocks noGrp="1"/>
          </p:cNvSpPr>
          <p:nvPr>
            <p:ph type="sldNum" sz="quarter" idx="12"/>
          </p:nvPr>
        </p:nvSpPr>
        <p:spPr/>
        <p:txBody>
          <a:bodyPr/>
          <a:lstStyle/>
          <a:p>
            <a:fld id="{0649CB14-D1DD-4A1D-8673-93931514E97A}" type="slidenum">
              <a:rPr lang="en-US" smtClean="0"/>
              <a:pPr/>
              <a:t>15</a:t>
            </a:fld>
            <a:endParaRPr lang="en-US" dirty="0"/>
          </a:p>
        </p:txBody>
      </p:sp>
    </p:spTree>
    <p:extLst>
      <p:ext uri="{BB962C8B-B14F-4D97-AF65-F5344CB8AC3E}">
        <p14:creationId xmlns:p14="http://schemas.microsoft.com/office/powerpoint/2010/main" val="555142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Perioperative Hypothermia</a:t>
            </a:r>
            <a:endParaRPr lang="en-US" dirty="0"/>
          </a:p>
        </p:txBody>
      </p:sp>
      <p:sp>
        <p:nvSpPr>
          <p:cNvPr id="3" name="Content Placeholder 2"/>
          <p:cNvSpPr>
            <a:spLocks noGrp="1"/>
          </p:cNvSpPr>
          <p:nvPr>
            <p:ph idx="1"/>
          </p:nvPr>
        </p:nvSpPr>
        <p:spPr/>
        <p:txBody>
          <a:bodyPr/>
          <a:lstStyle/>
          <a:p>
            <a:r>
              <a:rPr lang="en-US" b="1" dirty="0" smtClean="0">
                <a:solidFill>
                  <a:schemeClr val="tx1">
                    <a:lumMod val="65000"/>
                    <a:lumOff val="35000"/>
                  </a:schemeClr>
                </a:solidFill>
              </a:rPr>
              <a:t>Adverse Outcomes – Increase Cost of Care</a:t>
            </a:r>
          </a:p>
          <a:p>
            <a:endParaRPr lang="en-US" b="1" dirty="0" smtClean="0">
              <a:solidFill>
                <a:schemeClr val="tx1">
                  <a:lumMod val="65000"/>
                  <a:lumOff val="35000"/>
                </a:schemeClr>
              </a:solidFill>
            </a:endParaRPr>
          </a:p>
          <a:p>
            <a:r>
              <a:rPr lang="en-US" b="1" dirty="0" smtClean="0">
                <a:solidFill>
                  <a:schemeClr val="tx1">
                    <a:lumMod val="65000"/>
                    <a:lumOff val="35000"/>
                  </a:schemeClr>
                </a:solidFill>
              </a:rPr>
              <a:t>Unplanned perioperative hypothermia increases the cost of care by $2500 to $7000 per patient.</a:t>
            </a:r>
          </a:p>
          <a:p>
            <a:endParaRPr lang="en-US" b="1" dirty="0" smtClean="0">
              <a:solidFill>
                <a:schemeClr val="tx1">
                  <a:lumMod val="65000"/>
                  <a:lumOff val="35000"/>
                </a:schemeClr>
              </a:solidFill>
            </a:endParaRPr>
          </a:p>
        </p:txBody>
      </p:sp>
      <p:sp>
        <p:nvSpPr>
          <p:cNvPr id="4" name="TextBox 3"/>
          <p:cNvSpPr txBox="1"/>
          <p:nvPr/>
        </p:nvSpPr>
        <p:spPr>
          <a:xfrm>
            <a:off x="4800600" y="5470535"/>
            <a:ext cx="3048000" cy="830997"/>
          </a:xfrm>
          <a:prstGeom prst="rect">
            <a:avLst/>
          </a:prstGeom>
          <a:noFill/>
        </p:spPr>
        <p:txBody>
          <a:bodyPr wrap="square" rtlCol="0">
            <a:spAutoFit/>
          </a:bodyPr>
          <a:lstStyle/>
          <a:p>
            <a:r>
              <a:rPr lang="en-US" sz="1200" dirty="0">
                <a:cs typeface="Arial" pitchFamily="34" charset="0"/>
              </a:rPr>
              <a:t>Mahoney CB, Odom J. Maintaining intraoperative normothermia: A meta-analysis of outcomes with costs. </a:t>
            </a:r>
            <a:r>
              <a:rPr lang="en-US" sz="1200" i="1" dirty="0">
                <a:cs typeface="Arial" pitchFamily="34" charset="0"/>
              </a:rPr>
              <a:t>AANA J</a:t>
            </a:r>
            <a:r>
              <a:rPr lang="en-US" sz="1200" dirty="0">
                <a:cs typeface="Arial" pitchFamily="34" charset="0"/>
              </a:rPr>
              <a:t>. 1999;67:155-163</a:t>
            </a:r>
            <a:r>
              <a:rPr lang="en-US" sz="1200" dirty="0" smtClean="0">
                <a:cs typeface="Arial" pitchFamily="34" charset="0"/>
              </a:rPr>
              <a:t>.</a:t>
            </a:r>
            <a:endParaRPr lang="en-US" sz="1200" dirty="0"/>
          </a:p>
        </p:txBody>
      </p:sp>
      <p:sp>
        <p:nvSpPr>
          <p:cNvPr id="5" name="Footer Placeholder 4"/>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6" name="Slide Number Placeholder 5"/>
          <p:cNvSpPr>
            <a:spLocks noGrp="1"/>
          </p:cNvSpPr>
          <p:nvPr>
            <p:ph type="sldNum" sz="quarter" idx="12"/>
          </p:nvPr>
        </p:nvSpPr>
        <p:spPr/>
        <p:txBody>
          <a:bodyPr/>
          <a:lstStyle/>
          <a:p>
            <a:fld id="{0649CB14-D1DD-4A1D-8673-93931514E97A}" type="slidenum">
              <a:rPr lang="en-US" smtClean="0"/>
              <a:pPr/>
              <a:t>16</a:t>
            </a:fld>
            <a:endParaRPr lang="en-US" dirty="0"/>
          </a:p>
        </p:txBody>
      </p:sp>
      <p:pic>
        <p:nvPicPr>
          <p:cNvPr id="7" name="Picture 6" descr="The Sixth Ward: 8/1/10 - 9/1/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440" y="2947988"/>
            <a:ext cx="1682306" cy="1800225"/>
          </a:xfrm>
          <a:prstGeom prst="rect">
            <a:avLst/>
          </a:prstGeom>
        </p:spPr>
      </p:pic>
    </p:spTree>
    <p:extLst>
      <p:ext uri="{BB962C8B-B14F-4D97-AF65-F5344CB8AC3E}">
        <p14:creationId xmlns:p14="http://schemas.microsoft.com/office/powerpoint/2010/main" val="555142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 video clip of anesthesia champion</a:t>
            </a:r>
          </a:p>
          <a:p>
            <a:endParaRPr lang="en-US" dirty="0"/>
          </a:p>
          <a:p>
            <a:r>
              <a:rPr lang="en-US" dirty="0" smtClean="0"/>
              <a:t>Option: photo of hospital &amp; audio clip of anesthesia champion</a:t>
            </a:r>
            <a:endParaRPr lang="en-US" dirty="0"/>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17</a:t>
            </a:fld>
            <a:endParaRPr lang="en-US" dirty="0"/>
          </a:p>
        </p:txBody>
      </p:sp>
    </p:spTree>
    <p:extLst>
      <p:ext uri="{BB962C8B-B14F-4D97-AF65-F5344CB8AC3E}">
        <p14:creationId xmlns:p14="http://schemas.microsoft.com/office/powerpoint/2010/main" val="2988068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endParaRPr lang="en-US" dirty="0" smtClean="0"/>
          </a:p>
          <a:p>
            <a:pPr lvl="1"/>
            <a:r>
              <a:rPr lang="en-US" dirty="0" smtClean="0"/>
              <a:t>Increasing </a:t>
            </a:r>
            <a:r>
              <a:rPr lang="en-US" dirty="0" smtClean="0"/>
              <a:t>the room temperature in the OR</a:t>
            </a:r>
          </a:p>
          <a:p>
            <a:pPr lvl="1"/>
            <a:r>
              <a:rPr lang="en-US" dirty="0" smtClean="0"/>
              <a:t>Passive warming</a:t>
            </a:r>
          </a:p>
          <a:p>
            <a:pPr lvl="2"/>
            <a:r>
              <a:rPr lang="en-US" dirty="0" smtClean="0"/>
              <a:t>Cotton or reflective blankets </a:t>
            </a:r>
          </a:p>
          <a:p>
            <a:pPr lvl="2"/>
            <a:r>
              <a:rPr lang="en-US" dirty="0" smtClean="0"/>
              <a:t>Heated cotton blankets</a:t>
            </a:r>
          </a:p>
          <a:p>
            <a:pPr lvl="1"/>
            <a:r>
              <a:rPr lang="en-US" dirty="0" smtClean="0"/>
              <a:t>Circulating water mattress</a:t>
            </a:r>
          </a:p>
          <a:p>
            <a:pPr lvl="1"/>
            <a:r>
              <a:rPr lang="en-US" dirty="0" smtClean="0"/>
              <a:t>Heating intra-abdominal CO2 during laparoscopy</a:t>
            </a:r>
            <a:endParaRPr lang="en-US" dirty="0"/>
          </a:p>
        </p:txBody>
      </p:sp>
      <p:sp>
        <p:nvSpPr>
          <p:cNvPr id="2" name="Title 1"/>
          <p:cNvSpPr>
            <a:spLocks noGrp="1"/>
          </p:cNvSpPr>
          <p:nvPr>
            <p:ph type="title"/>
          </p:nvPr>
        </p:nvSpPr>
        <p:spPr/>
        <p:txBody>
          <a:bodyPr/>
          <a:lstStyle/>
          <a:p>
            <a:r>
              <a:rPr lang="en-US" dirty="0" smtClean="0"/>
              <a:t>Ineffective Prevention</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18</a:t>
            </a:fld>
            <a:endParaRPr lang="en-US" dirty="0"/>
          </a:p>
        </p:txBody>
      </p:sp>
    </p:spTree>
    <p:extLst>
      <p:ext uri="{BB962C8B-B14F-4D97-AF65-F5344CB8AC3E}">
        <p14:creationId xmlns:p14="http://schemas.microsoft.com/office/powerpoint/2010/main" val="427634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Effective Prevention</a:t>
            </a:r>
            <a:endParaRPr lang="en-US" dirty="0"/>
          </a:p>
        </p:txBody>
      </p:sp>
      <p:sp>
        <p:nvSpPr>
          <p:cNvPr id="3" name="Content Placeholder 2"/>
          <p:cNvSpPr>
            <a:spLocks noGrp="1"/>
          </p:cNvSpPr>
          <p:nvPr>
            <p:ph idx="1"/>
          </p:nvPr>
        </p:nvSpPr>
        <p:spPr/>
        <p:txBody>
          <a:bodyPr>
            <a:normAutofit/>
          </a:bodyPr>
          <a:lstStyle/>
          <a:p>
            <a:r>
              <a:rPr lang="en-US" b="1" u="sng" dirty="0" smtClean="0"/>
              <a:t>Active</a:t>
            </a:r>
            <a:r>
              <a:rPr lang="en-US" dirty="0" smtClean="0"/>
              <a:t> </a:t>
            </a:r>
            <a:r>
              <a:rPr lang="en-US" dirty="0" smtClean="0"/>
              <a:t>warming is required to prevent perioperative hypothermia.  Peripheral </a:t>
            </a:r>
            <a:r>
              <a:rPr lang="en-US" dirty="0"/>
              <a:t>tissues are heated, decreasing the temperature gradient between the core and </a:t>
            </a:r>
            <a:r>
              <a:rPr lang="en-US" dirty="0" smtClean="0"/>
              <a:t>periphery.</a:t>
            </a:r>
          </a:p>
          <a:p>
            <a:endParaRPr lang="en-US" dirty="0" smtClean="0"/>
          </a:p>
          <a:p>
            <a:r>
              <a:rPr lang="en-US" dirty="0" smtClean="0"/>
              <a:t>Types of Active Warming:</a:t>
            </a:r>
          </a:p>
          <a:p>
            <a:pPr lvl="1"/>
            <a:r>
              <a:rPr lang="en-US" dirty="0" smtClean="0"/>
              <a:t>Forced-air warming</a:t>
            </a:r>
          </a:p>
          <a:p>
            <a:pPr lvl="1"/>
            <a:r>
              <a:rPr lang="en-US" dirty="0" smtClean="0"/>
              <a:t>Radiant warming</a:t>
            </a:r>
          </a:p>
          <a:p>
            <a:pPr lvl="1"/>
            <a:r>
              <a:rPr lang="en-US" dirty="0" smtClean="0"/>
              <a:t>Circulating water garment </a:t>
            </a:r>
          </a:p>
          <a:p>
            <a:pPr lvl="1"/>
            <a:r>
              <a:rPr lang="en-US" dirty="0" smtClean="0"/>
              <a:t>Energy transfer pads</a:t>
            </a:r>
          </a:p>
          <a:p>
            <a:pPr lvl="1"/>
            <a:r>
              <a:rPr lang="en-US" dirty="0" smtClean="0"/>
              <a:t>Carbon fiber resistive technology </a:t>
            </a:r>
          </a:p>
          <a:p>
            <a:pPr lvl="2"/>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19</a:t>
            </a:fld>
            <a:endParaRPr lang="en-US" dirty="0"/>
          </a:p>
        </p:txBody>
      </p:sp>
    </p:spTree>
    <p:extLst>
      <p:ext uri="{BB962C8B-B14F-4D97-AF65-F5344CB8AC3E}">
        <p14:creationId xmlns:p14="http://schemas.microsoft.com/office/powerpoint/2010/main" val="175183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Unplanned perioperative hypothermia is a common complication of surgery and can lead to serious, negative patient outcomes. This course will discuss normal thermal regulation, how perioperative hypothermia occurs, patient outcomes, and evidence-based interventions for prevention of perioperative hypothermia.</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b="1" dirty="0" smtClean="0">
                <a:solidFill>
                  <a:schemeClr val="tx1">
                    <a:lumMod val="65000"/>
                    <a:lumOff val="35000"/>
                  </a:schemeClr>
                </a:solidFill>
              </a:rPr>
              <a:t>Forced Air Warming</a:t>
            </a:r>
          </a:p>
          <a:p>
            <a:endParaRPr lang="en-US" dirty="0" smtClean="0"/>
          </a:p>
          <a:p>
            <a:r>
              <a:rPr lang="en-US" dirty="0" smtClean="0"/>
              <a:t>The most commonly used form of active warming is forced air warming (FAW).  Heat is transferred by </a:t>
            </a:r>
            <a:r>
              <a:rPr lang="en-US" b="1" dirty="0" smtClean="0"/>
              <a:t>convection</a:t>
            </a:r>
            <a:r>
              <a:rPr lang="en-US" dirty="0" smtClean="0"/>
              <a:t> and </a:t>
            </a:r>
            <a:r>
              <a:rPr lang="en-US" b="1" dirty="0" smtClean="0"/>
              <a:t>radiation</a:t>
            </a:r>
            <a:r>
              <a:rPr lang="en-US" dirty="0" smtClean="0"/>
              <a:t>.</a:t>
            </a:r>
          </a:p>
          <a:p>
            <a:endParaRPr lang="en-US" dirty="0" smtClean="0"/>
          </a:p>
          <a:p>
            <a:r>
              <a:rPr lang="en-US" dirty="0" smtClean="0"/>
              <a:t>Numerous clinical trials have demonstrated that intraoperative FAW is an effective intervention for preventing perioperative hypothermia.  Intraoperative FAW is more effective in maintaining body temperature than:</a:t>
            </a:r>
          </a:p>
          <a:p>
            <a:pPr lvl="2"/>
            <a:r>
              <a:rPr lang="en-US" dirty="0" smtClean="0"/>
              <a:t>cotton blankets</a:t>
            </a:r>
            <a:r>
              <a:rPr lang="en-US" baseline="30000" dirty="0" smtClean="0"/>
              <a:t> </a:t>
            </a:r>
            <a:r>
              <a:rPr lang="en-US" dirty="0" smtClean="0"/>
              <a:t> </a:t>
            </a:r>
          </a:p>
          <a:p>
            <a:pPr lvl="2"/>
            <a:r>
              <a:rPr lang="en-US" dirty="0" smtClean="0"/>
              <a:t>reflective blankets  </a:t>
            </a:r>
          </a:p>
          <a:p>
            <a:pPr lvl="2"/>
            <a:r>
              <a:rPr lang="en-US" dirty="0" smtClean="0"/>
              <a:t>thermo-lite® insulation</a:t>
            </a:r>
          </a:p>
          <a:p>
            <a:endParaRPr lang="en-US" dirty="0" smtClean="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20</a:t>
            </a:fld>
            <a:endParaRPr lang="en-US" dirty="0"/>
          </a:p>
        </p:txBody>
      </p:sp>
    </p:spTree>
    <p:extLst>
      <p:ext uri="{BB962C8B-B14F-4D97-AF65-F5344CB8AC3E}">
        <p14:creationId xmlns:p14="http://schemas.microsoft.com/office/powerpoint/2010/main" val="1565835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1828800"/>
            <a:ext cx="4077960" cy="32349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4191000" y="5239012"/>
            <a:ext cx="4572000" cy="3284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Lst>
              <a:defRPr sz="2400">
                <a:solidFill>
                  <a:srgbClr val="000000"/>
                </a:solidFill>
                <a:latin typeface="Times New Roman" pitchFamily="16" charset="0"/>
                <a:ea typeface="msgothic" charset="0"/>
                <a:cs typeface="msgothic" charset="0"/>
              </a:defRPr>
            </a:lvl9pPr>
          </a:lstStyle>
          <a:p>
            <a:r>
              <a:rPr lang="en-US" sz="1200" dirty="0">
                <a:latin typeface="+mn-lt"/>
                <a:cs typeface="Arial" pitchFamily="34" charset="0"/>
              </a:rPr>
              <a:t>Ng SF, Oo CS, Loh KH, Lim PY, Chan YH, Ong BC. A comparative study of three warming interventions to determine the most effective in maintaining perioperative normothermia. </a:t>
            </a:r>
            <a:r>
              <a:rPr lang="en-US" sz="1200" i="1" dirty="0">
                <a:latin typeface="+mn-lt"/>
                <a:cs typeface="Arial" pitchFamily="34" charset="0"/>
              </a:rPr>
              <a:t>Anesth Analg</a:t>
            </a:r>
            <a:r>
              <a:rPr lang="en-US" sz="1200" dirty="0">
                <a:latin typeface="+mn-lt"/>
                <a:cs typeface="Arial" pitchFamily="34" charset="0"/>
              </a:rPr>
              <a:t>. 2003;96:171-176.</a:t>
            </a:r>
            <a:endParaRPr lang="en-GB" sz="1200" dirty="0">
              <a:latin typeface="+mn-lt"/>
            </a:endParaRPr>
          </a:p>
        </p:txBody>
      </p:sp>
      <p:sp>
        <p:nvSpPr>
          <p:cNvPr id="8" name="Content Placeholder 7"/>
          <p:cNvSpPr>
            <a:spLocks noGrp="1"/>
          </p:cNvSpPr>
          <p:nvPr>
            <p:ph idx="1"/>
          </p:nvPr>
        </p:nvSpPr>
        <p:spPr>
          <a:xfrm>
            <a:off x="457200" y="1600201"/>
            <a:ext cx="4114800" cy="4267199"/>
          </a:xfrm>
        </p:spPr>
        <p:txBody>
          <a:bodyPr/>
          <a:lstStyle/>
          <a:p>
            <a:r>
              <a:rPr lang="en-US" b="1" dirty="0" smtClean="0">
                <a:solidFill>
                  <a:schemeClr val="tx1">
                    <a:lumMod val="65000"/>
                    <a:lumOff val="35000"/>
                  </a:schemeClr>
                </a:solidFill>
              </a:rPr>
              <a:t>Forced Air Warming</a:t>
            </a:r>
            <a:endParaRPr lang="en-GB" b="1" dirty="0" smtClean="0">
              <a:solidFill>
                <a:schemeClr val="tx1">
                  <a:lumMod val="65000"/>
                  <a:lumOff val="35000"/>
                </a:schemeClr>
              </a:solidFill>
            </a:endParaRPr>
          </a:p>
          <a:p>
            <a:endParaRPr lang="en-GB" dirty="0" smtClean="0"/>
          </a:p>
          <a:p>
            <a:r>
              <a:rPr lang="en-GB" dirty="0" smtClean="0"/>
              <a:t>The figure to the right shows the mean temperature of patients from induction room to the postanesthesia care unit for three groups:</a:t>
            </a:r>
          </a:p>
          <a:p>
            <a:pPr marL="1085850" lvl="1" indent="-342900">
              <a:buFont typeface="+mj-lt"/>
              <a:buAutoNum type="arabicPeriod"/>
            </a:pPr>
            <a:r>
              <a:rPr lang="en-GB" dirty="0" smtClean="0"/>
              <a:t>two-cotton-blankets group</a:t>
            </a:r>
          </a:p>
          <a:p>
            <a:pPr marL="1085850" lvl="1" indent="-342900">
              <a:buFont typeface="+mj-lt"/>
              <a:buAutoNum type="arabicPeriod"/>
            </a:pPr>
            <a:r>
              <a:rPr lang="en-GB" dirty="0" smtClean="0"/>
              <a:t>reflective-blanket group</a:t>
            </a:r>
          </a:p>
          <a:p>
            <a:pPr marL="1085850" lvl="1" indent="-342900">
              <a:buFont typeface="+mj-lt"/>
              <a:buAutoNum type="arabicPeriod"/>
            </a:pPr>
            <a:r>
              <a:rPr lang="en-GB" dirty="0" smtClean="0"/>
              <a:t>forced-air-warming group</a:t>
            </a:r>
          </a:p>
          <a:p>
            <a:endParaRPr lang="en-US" dirty="0" smtClean="0"/>
          </a:p>
          <a:p>
            <a:r>
              <a:rPr lang="en-US" b="1" dirty="0" smtClean="0">
                <a:solidFill>
                  <a:srgbClr val="FF0000"/>
                </a:solidFill>
              </a:rPr>
              <a:t>Forced air warming was more effective in preventing hypothermia than passive warming with either cotton or reflective blankets.</a:t>
            </a:r>
            <a:endParaRPr lang="en-US" b="1" dirty="0">
              <a:solidFill>
                <a:srgbClr val="FF0000"/>
              </a:solidFill>
            </a:endParaRPr>
          </a:p>
        </p:txBody>
      </p:sp>
      <p:sp>
        <p:nvSpPr>
          <p:cNvPr id="10" name="Title 9"/>
          <p:cNvSpPr>
            <a:spLocks noGrp="1"/>
          </p:cNvSpPr>
          <p:nvPr>
            <p:ph type="title"/>
          </p:nvPr>
        </p:nvSpPr>
        <p:spPr>
          <a:xfrm>
            <a:off x="248910" y="1219200"/>
            <a:ext cx="8610600" cy="503238"/>
          </a:xfrm>
        </p:spPr>
        <p:txBody>
          <a:bodyPr/>
          <a:lstStyle/>
          <a:p>
            <a:r>
              <a:rPr lang="en-US" dirty="0" smtClean="0"/>
              <a:t>Prevention</a:t>
            </a:r>
            <a:endParaRPr lang="en-US" dirty="0"/>
          </a:p>
        </p:txBody>
      </p:sp>
      <p:sp>
        <p:nvSpPr>
          <p:cNvPr id="7" name="TextBox 6"/>
          <p:cNvSpPr txBox="1"/>
          <p:nvPr/>
        </p:nvSpPr>
        <p:spPr>
          <a:xfrm>
            <a:off x="4267200" y="1143000"/>
            <a:ext cx="4724400" cy="584775"/>
          </a:xfrm>
          <a:prstGeom prst="rect">
            <a:avLst/>
          </a:prstGeom>
          <a:noFill/>
        </p:spPr>
        <p:txBody>
          <a:bodyPr wrap="square" rtlCol="0">
            <a:spAutoFit/>
          </a:bodyPr>
          <a:lstStyle/>
          <a:p>
            <a:pPr algn="ctr"/>
            <a:r>
              <a:rPr lang="en-US" sz="1600" b="1" dirty="0" smtClean="0"/>
              <a:t>Temperature Change in Patients Receiving Cotton Blankets, Reflective Blankets, or Forced Air Warming</a:t>
            </a:r>
            <a:endParaRPr lang="en-US" sz="1600" b="1" dirty="0"/>
          </a:p>
        </p:txBody>
      </p:sp>
      <p:sp>
        <p:nvSpPr>
          <p:cNvPr id="2" name="Footer Placeholder 1"/>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3" name="Slide Number Placeholder 2"/>
          <p:cNvSpPr>
            <a:spLocks noGrp="1"/>
          </p:cNvSpPr>
          <p:nvPr>
            <p:ph type="sldNum" sz="quarter" idx="12"/>
          </p:nvPr>
        </p:nvSpPr>
        <p:spPr/>
        <p:txBody>
          <a:bodyPr/>
          <a:lstStyle/>
          <a:p>
            <a:fld id="{0649CB14-D1DD-4A1D-8673-93931514E97A}" type="slidenum">
              <a:rPr lang="en-US" smtClean="0"/>
              <a:pPr/>
              <a:t>21</a:t>
            </a:fld>
            <a:endParaRPr lang="en-US" dirty="0"/>
          </a:p>
        </p:txBody>
      </p:sp>
    </p:spTree>
    <p:extLst>
      <p:ext uri="{BB962C8B-B14F-4D97-AF65-F5344CB8AC3E}">
        <p14:creationId xmlns:p14="http://schemas.microsoft.com/office/powerpoint/2010/main" val="287499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Prevention</a:t>
            </a:r>
            <a:endParaRPr lang="en-US" dirty="0"/>
          </a:p>
        </p:txBody>
      </p:sp>
      <p:sp>
        <p:nvSpPr>
          <p:cNvPr id="4" name="TextBox 3"/>
          <p:cNvSpPr txBox="1"/>
          <p:nvPr/>
        </p:nvSpPr>
        <p:spPr>
          <a:xfrm>
            <a:off x="3810000" y="5257800"/>
            <a:ext cx="4991100" cy="646331"/>
          </a:xfrm>
          <a:prstGeom prst="rect">
            <a:avLst/>
          </a:prstGeom>
          <a:noFill/>
        </p:spPr>
        <p:txBody>
          <a:bodyPr wrap="square" rtlCol="0">
            <a:spAutoFit/>
          </a:bodyPr>
          <a:lstStyle/>
          <a:p>
            <a:r>
              <a:rPr lang="en-US" sz="1200" dirty="0">
                <a:cs typeface="Arial" pitchFamily="34" charset="0"/>
              </a:rPr>
              <a:t>Fossum S, Hays J, Henson MM. A comparison study on the effects of prewarming patients in the outpatient surgery setting. </a:t>
            </a:r>
            <a:r>
              <a:rPr lang="en-US" sz="1200" i="1" dirty="0">
                <a:cs typeface="Arial" pitchFamily="34" charset="0"/>
              </a:rPr>
              <a:t>J Perianesth Nurs</a:t>
            </a:r>
            <a:r>
              <a:rPr lang="en-US" sz="1200" dirty="0">
                <a:cs typeface="Arial" pitchFamily="34" charset="0"/>
              </a:rPr>
              <a:t>. 2001;16:187-194.</a:t>
            </a:r>
            <a:endParaRPr lang="en-US" sz="1200" dirty="0"/>
          </a:p>
        </p:txBody>
      </p:sp>
      <p:sp>
        <p:nvSpPr>
          <p:cNvPr id="7" name="Content Placeholder 6"/>
          <p:cNvSpPr>
            <a:spLocks noGrp="1"/>
          </p:cNvSpPr>
          <p:nvPr>
            <p:ph idx="1"/>
          </p:nvPr>
        </p:nvSpPr>
        <p:spPr>
          <a:xfrm>
            <a:off x="291498" y="1676400"/>
            <a:ext cx="3429000" cy="4495800"/>
          </a:xfrm>
        </p:spPr>
        <p:txBody>
          <a:bodyPr/>
          <a:lstStyle/>
          <a:p>
            <a:r>
              <a:rPr lang="en-US" dirty="0" smtClean="0"/>
              <a:t>This figure shows the temperature trends between:</a:t>
            </a:r>
          </a:p>
          <a:p>
            <a:pPr marL="342900" indent="-342900">
              <a:buFont typeface="+mj-lt"/>
              <a:buAutoNum type="arabicPeriod"/>
            </a:pPr>
            <a:r>
              <a:rPr lang="en-US" dirty="0" smtClean="0"/>
              <a:t> the treatment group (forced air warming, and</a:t>
            </a:r>
          </a:p>
          <a:p>
            <a:pPr marL="342900" indent="-342900">
              <a:buFont typeface="+mj-lt"/>
              <a:buAutoNum type="arabicPeriod"/>
            </a:pPr>
            <a:r>
              <a:rPr lang="en-US" dirty="0" smtClean="0"/>
              <a:t>the control group (warmed cotton blankets)  </a:t>
            </a:r>
          </a:p>
          <a:p>
            <a:endParaRPr lang="en-US" dirty="0"/>
          </a:p>
          <a:p>
            <a:r>
              <a:rPr lang="en-US" b="1" dirty="0">
                <a:solidFill>
                  <a:srgbClr val="FF0000"/>
                </a:solidFill>
              </a:rPr>
              <a:t>Forced air warming was more effective in preventing hypothermia than </a:t>
            </a:r>
            <a:r>
              <a:rPr lang="en-US" b="1" dirty="0" smtClean="0">
                <a:solidFill>
                  <a:srgbClr val="FF0000"/>
                </a:solidFill>
              </a:rPr>
              <a:t>warmed cotton blankets. </a:t>
            </a:r>
            <a:endParaRPr lang="en-US" b="1" dirty="0">
              <a:solidFill>
                <a:srgbClr val="FF0000"/>
              </a:solidFill>
            </a:endParaRPr>
          </a:p>
          <a:p>
            <a:endParaRPr lang="en-US" dirty="0" smtClean="0"/>
          </a:p>
        </p:txBody>
      </p:sp>
      <p:pic>
        <p:nvPicPr>
          <p:cNvPr id="1028" name="Picture 4" descr="http://ars.els-cdn.com/content/image/1-s2.0-S1089947201970509-fi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9548" y="1905001"/>
            <a:ext cx="5061552" cy="31242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267200" y="1143000"/>
            <a:ext cx="4724400" cy="584775"/>
          </a:xfrm>
          <a:prstGeom prst="rect">
            <a:avLst/>
          </a:prstGeom>
          <a:noFill/>
        </p:spPr>
        <p:txBody>
          <a:bodyPr wrap="square" rtlCol="0">
            <a:spAutoFit/>
          </a:bodyPr>
          <a:lstStyle/>
          <a:p>
            <a:pPr algn="ctr"/>
            <a:r>
              <a:rPr lang="en-US" sz="1600" b="1" dirty="0" smtClean="0"/>
              <a:t>Temperature Change in Patients Receiving Forced Air Warming versus Warmed Cotton Blankets</a:t>
            </a:r>
            <a:endParaRPr lang="en-US" sz="1600" b="1" dirty="0"/>
          </a:p>
        </p:txBody>
      </p:sp>
      <p:sp>
        <p:nvSpPr>
          <p:cNvPr id="2" name="Footer Placeholder 1"/>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22</a:t>
            </a:fld>
            <a:endParaRPr lang="en-US" dirty="0"/>
          </a:p>
        </p:txBody>
      </p:sp>
    </p:spTree>
    <p:extLst>
      <p:ext uri="{BB962C8B-B14F-4D97-AF65-F5344CB8AC3E}">
        <p14:creationId xmlns:p14="http://schemas.microsoft.com/office/powerpoint/2010/main" val="211703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tx1">
                    <a:lumMod val="65000"/>
                    <a:lumOff val="35000"/>
                  </a:schemeClr>
                </a:solidFill>
              </a:rPr>
              <a:t>Preoperative Forced Air Warming</a:t>
            </a:r>
          </a:p>
          <a:p>
            <a:endParaRPr lang="en-US" dirty="0" smtClean="0"/>
          </a:p>
          <a:p>
            <a:r>
              <a:rPr lang="en-US" dirty="0" smtClean="0"/>
              <a:t>Research has found that to be most effective, forced air warming should be applied for at least 30 minutes preoperatively</a:t>
            </a:r>
          </a:p>
          <a:p>
            <a:pPr lvl="1"/>
            <a:r>
              <a:rPr lang="en-US" dirty="0" smtClean="0"/>
              <a:t>Decreases the gradient in temperature between the core and periphery</a:t>
            </a:r>
          </a:p>
          <a:p>
            <a:pPr lvl="1"/>
            <a:r>
              <a:rPr lang="en-US" dirty="0" smtClean="0"/>
              <a:t>Minimizes redistribution hypothermia</a:t>
            </a:r>
            <a:endParaRPr lang="en-US" dirty="0"/>
          </a:p>
        </p:txBody>
      </p:sp>
      <p:sp>
        <p:nvSpPr>
          <p:cNvPr id="2" name="Title 1"/>
          <p:cNvSpPr>
            <a:spLocks noGrp="1"/>
          </p:cNvSpPr>
          <p:nvPr>
            <p:ph type="title"/>
          </p:nvPr>
        </p:nvSpPr>
        <p:spPr/>
        <p:txBody>
          <a:bodyPr/>
          <a:lstStyle/>
          <a:p>
            <a:r>
              <a:rPr lang="en-US" dirty="0" smtClean="0"/>
              <a:t>Prevention</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23</a:t>
            </a:fld>
            <a:endParaRPr lang="en-US" dirty="0"/>
          </a:p>
        </p:txBody>
      </p:sp>
    </p:spTree>
    <p:extLst>
      <p:ext uri="{BB962C8B-B14F-4D97-AF65-F5344CB8AC3E}">
        <p14:creationId xmlns:p14="http://schemas.microsoft.com/office/powerpoint/2010/main" val="4152553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a:t>
            </a:r>
            <a:endParaRPr lang="en-US" dirty="0"/>
          </a:p>
        </p:txBody>
      </p:sp>
      <p:sp>
        <p:nvSpPr>
          <p:cNvPr id="3" name="Content Placeholder 2"/>
          <p:cNvSpPr>
            <a:spLocks noGrp="1"/>
          </p:cNvSpPr>
          <p:nvPr>
            <p:ph idx="1"/>
          </p:nvPr>
        </p:nvSpPr>
        <p:spPr>
          <a:xfrm>
            <a:off x="457200" y="1600201"/>
            <a:ext cx="4419600" cy="4495800"/>
          </a:xfrm>
        </p:spPr>
        <p:txBody>
          <a:bodyPr/>
          <a:lstStyle/>
          <a:p>
            <a:r>
              <a:rPr lang="en-GB" dirty="0" smtClean="0"/>
              <a:t>Researchers have evaluated the effectiveness of using preoperative warming </a:t>
            </a:r>
            <a:r>
              <a:rPr lang="en-GB" b="1" u="sng" dirty="0" smtClean="0"/>
              <a:t>in addition </a:t>
            </a:r>
            <a:r>
              <a:rPr lang="en-GB" dirty="0" smtClean="0"/>
              <a:t>to intraoperative warming.</a:t>
            </a:r>
          </a:p>
          <a:p>
            <a:r>
              <a:rPr lang="en-GB" dirty="0" smtClean="0"/>
              <a:t> </a:t>
            </a:r>
          </a:p>
          <a:p>
            <a:r>
              <a:rPr lang="en-GB" dirty="0" smtClean="0"/>
              <a:t>The figure at the right compares the percentage of patients who were hypothermic at each interval of post-induction. Both groups received intraoperative warming.</a:t>
            </a:r>
          </a:p>
          <a:p>
            <a:endParaRPr lang="en-GB" dirty="0"/>
          </a:p>
          <a:p>
            <a:endParaRPr lang="en-US"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2514600"/>
            <a:ext cx="3502612" cy="2362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Box 6"/>
          <p:cNvSpPr txBox="1"/>
          <p:nvPr/>
        </p:nvSpPr>
        <p:spPr>
          <a:xfrm>
            <a:off x="4685006" y="4953000"/>
            <a:ext cx="3924300" cy="1200329"/>
          </a:xfrm>
          <a:prstGeom prst="rect">
            <a:avLst/>
          </a:prstGeom>
          <a:noFill/>
        </p:spPr>
        <p:txBody>
          <a:bodyPr wrap="square" rtlCol="0">
            <a:spAutoFit/>
          </a:bodyPr>
          <a:lstStyle/>
          <a:p>
            <a:r>
              <a:rPr lang="en-US" sz="1200" dirty="0">
                <a:cs typeface="Arial" pitchFamily="34" charset="0"/>
              </a:rPr>
              <a:t>Andrzejowski J, Hoyle J, Eapen G, Turnbull D. Effect of prewarming on post-induction core temperature and the incidence of inadvertent perioperative hypothermia in patients undergoing general anaesthesia. </a:t>
            </a:r>
            <a:r>
              <a:rPr lang="en-US" sz="1200" i="1" dirty="0">
                <a:cs typeface="Arial" pitchFamily="34" charset="0"/>
              </a:rPr>
              <a:t>Br J Anaesth</a:t>
            </a:r>
            <a:r>
              <a:rPr lang="en-US" sz="1200" dirty="0">
                <a:cs typeface="Arial" pitchFamily="34" charset="0"/>
              </a:rPr>
              <a:t>. </a:t>
            </a:r>
            <a:r>
              <a:rPr lang="en-US" sz="1200" dirty="0" smtClean="0">
                <a:cs typeface="Arial" pitchFamily="34" charset="0"/>
              </a:rPr>
              <a:t>2008;101:627-631.</a:t>
            </a:r>
          </a:p>
          <a:p>
            <a:endParaRPr lang="en-US" sz="1200" dirty="0">
              <a:latin typeface="Arial" pitchFamily="34" charset="0"/>
              <a:cs typeface="Arial" pitchFamily="34" charset="0"/>
            </a:endParaRPr>
          </a:p>
        </p:txBody>
      </p:sp>
      <p:sp>
        <p:nvSpPr>
          <p:cNvPr id="8" name="Text Box 1"/>
          <p:cNvSpPr txBox="1">
            <a:spLocks noChangeArrowheads="1"/>
          </p:cNvSpPr>
          <p:nvPr/>
        </p:nvSpPr>
        <p:spPr bwMode="auto">
          <a:xfrm>
            <a:off x="4685006" y="1793721"/>
            <a:ext cx="434340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a:r>
              <a:rPr lang="en-GB" sz="1400" b="1" dirty="0">
                <a:latin typeface="Arial" charset="0"/>
              </a:rPr>
              <a:t>Percentage of </a:t>
            </a:r>
            <a:r>
              <a:rPr lang="en-GB" sz="1400" b="1" dirty="0" smtClean="0">
                <a:latin typeface="Arial" charset="0"/>
              </a:rPr>
              <a:t>Patients Prewarmed and Not Prewarmed Who Became Hypothermic at Intervals .</a:t>
            </a:r>
            <a:endParaRPr lang="en-GB" sz="1400" b="1" dirty="0">
              <a:latin typeface="Arial" charset="0"/>
            </a:endParaRPr>
          </a:p>
        </p:txBody>
      </p:sp>
      <p:sp>
        <p:nvSpPr>
          <p:cNvPr id="5" name="Footer Placeholder 4"/>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6" name="Slide Number Placeholder 5"/>
          <p:cNvSpPr>
            <a:spLocks noGrp="1"/>
          </p:cNvSpPr>
          <p:nvPr>
            <p:ph type="sldNum" sz="quarter" idx="12"/>
          </p:nvPr>
        </p:nvSpPr>
        <p:spPr/>
        <p:txBody>
          <a:bodyPr/>
          <a:lstStyle/>
          <a:p>
            <a:fld id="{0649CB14-D1DD-4A1D-8673-93931514E97A}" type="slidenum">
              <a:rPr lang="en-US" smtClean="0"/>
              <a:pPr/>
              <a:t>24</a:t>
            </a:fld>
            <a:endParaRPr lang="en-US" dirty="0"/>
          </a:p>
        </p:txBody>
      </p:sp>
    </p:spTree>
    <p:extLst>
      <p:ext uri="{BB962C8B-B14F-4D97-AF65-F5344CB8AC3E}">
        <p14:creationId xmlns:p14="http://schemas.microsoft.com/office/powerpoint/2010/main" val="3764946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a:t>
            </a:r>
            <a:endParaRPr lang="en-US" dirty="0"/>
          </a:p>
        </p:txBody>
      </p:sp>
      <p:sp>
        <p:nvSpPr>
          <p:cNvPr id="3" name="Content Placeholder 2"/>
          <p:cNvSpPr>
            <a:spLocks noGrp="1"/>
          </p:cNvSpPr>
          <p:nvPr>
            <p:ph idx="1"/>
          </p:nvPr>
        </p:nvSpPr>
        <p:spPr>
          <a:xfrm>
            <a:off x="457200" y="1600201"/>
            <a:ext cx="4419600" cy="4495800"/>
          </a:xfrm>
        </p:spPr>
        <p:txBody>
          <a:bodyPr/>
          <a:lstStyle/>
          <a:p>
            <a:r>
              <a:rPr lang="en-GB" dirty="0" smtClean="0"/>
              <a:t>Other researchers have also evaluated the effectiveness of using preoperative warming </a:t>
            </a:r>
            <a:r>
              <a:rPr lang="en-GB" b="1" u="sng" dirty="0" smtClean="0"/>
              <a:t>in addition </a:t>
            </a:r>
            <a:r>
              <a:rPr lang="en-GB" dirty="0" smtClean="0"/>
              <a:t>to intraoperative warming.</a:t>
            </a:r>
          </a:p>
          <a:p>
            <a:r>
              <a:rPr lang="en-GB" dirty="0" smtClean="0"/>
              <a:t> </a:t>
            </a:r>
          </a:p>
          <a:p>
            <a:r>
              <a:rPr lang="en-GB" dirty="0" smtClean="0"/>
              <a:t>The figure at the right shows the temperature changes in patients receiving prewarming and only intraoperative warming. </a:t>
            </a:r>
          </a:p>
          <a:p>
            <a:endParaRPr lang="en-GB" dirty="0"/>
          </a:p>
          <a:p>
            <a:r>
              <a:rPr lang="en-GB" b="1" dirty="0" smtClean="0">
                <a:solidFill>
                  <a:srgbClr val="FF0000"/>
                </a:solidFill>
              </a:rPr>
              <a:t>To be most effective, forced air warming should be applied for 30 minutes preoperatively, in addition to intraoperatively.</a:t>
            </a:r>
          </a:p>
          <a:p>
            <a:endParaRPr lang="en-US" dirty="0"/>
          </a:p>
        </p:txBody>
      </p:sp>
      <p:sp>
        <p:nvSpPr>
          <p:cNvPr id="7" name="TextBox 6"/>
          <p:cNvSpPr txBox="1"/>
          <p:nvPr/>
        </p:nvSpPr>
        <p:spPr>
          <a:xfrm>
            <a:off x="4704056" y="4918501"/>
            <a:ext cx="3924300" cy="830997"/>
          </a:xfrm>
          <a:prstGeom prst="rect">
            <a:avLst/>
          </a:prstGeom>
          <a:noFill/>
        </p:spPr>
        <p:txBody>
          <a:bodyPr wrap="square" rtlCol="0">
            <a:spAutoFit/>
          </a:bodyPr>
          <a:lstStyle/>
          <a:p>
            <a:r>
              <a:rPr lang="en-US" sz="1200" dirty="0">
                <a:cs typeface="Arial" pitchFamily="34" charset="0"/>
              </a:rPr>
              <a:t>Vanni SM, Braz JR, Modolo NS, Amorim RB, Rodrigues GR,Jr. Preoperative combined with intraoperative skin-surface warming avoids hypothermia caused by general anesthesia and surgery. </a:t>
            </a:r>
            <a:r>
              <a:rPr lang="en-US" sz="1200" i="1" dirty="0">
                <a:cs typeface="Arial" pitchFamily="34" charset="0"/>
              </a:rPr>
              <a:t>J Clin Anesth</a:t>
            </a:r>
            <a:r>
              <a:rPr lang="en-US" sz="1200" dirty="0">
                <a:cs typeface="Arial" pitchFamily="34" charset="0"/>
              </a:rPr>
              <a:t>. 2003;15:119-125</a:t>
            </a:r>
            <a:endParaRPr lang="en-US" sz="1200" dirty="0"/>
          </a:p>
        </p:txBody>
      </p:sp>
      <p:sp>
        <p:nvSpPr>
          <p:cNvPr id="8" name="Text Box 1"/>
          <p:cNvSpPr txBox="1">
            <a:spLocks noChangeArrowheads="1"/>
          </p:cNvSpPr>
          <p:nvPr/>
        </p:nvSpPr>
        <p:spPr bwMode="auto">
          <a:xfrm>
            <a:off x="4685006" y="1793721"/>
            <a:ext cx="434340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algn="ctr"/>
            <a:r>
              <a:rPr lang="en-GB" sz="1400" b="1" dirty="0" smtClean="0">
                <a:latin typeface="Arial" charset="0"/>
              </a:rPr>
              <a:t>Temperature Changes in Patients Prewarmed and Not Prewarmed </a:t>
            </a:r>
            <a:endParaRPr lang="en-GB" sz="1400" b="1" dirty="0">
              <a:latin typeface="Arial" charset="0"/>
            </a:endParaRPr>
          </a:p>
        </p:txBody>
      </p:sp>
      <p:pic>
        <p:nvPicPr>
          <p:cNvPr id="9" name="Picture 2" descr="http://ars.els-cdn.com/content/image/1-s2.0-S0952818002005123-gr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5475" y="2276475"/>
            <a:ext cx="3822462" cy="25146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25</a:t>
            </a:fld>
            <a:endParaRPr lang="en-US" dirty="0"/>
          </a:p>
        </p:txBody>
      </p:sp>
    </p:spTree>
    <p:extLst>
      <p:ext uri="{BB962C8B-B14F-4D97-AF65-F5344CB8AC3E}">
        <p14:creationId xmlns:p14="http://schemas.microsoft.com/office/powerpoint/2010/main" val="3895735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four other types of active warming:</a:t>
            </a:r>
          </a:p>
          <a:p>
            <a:pPr marL="285750" indent="-285750">
              <a:buFont typeface="Arial" pitchFamily="34" charset="0"/>
              <a:buChar char="•"/>
            </a:pPr>
            <a:r>
              <a:rPr lang="en-US" dirty="0" smtClean="0"/>
              <a:t>Radiant warming</a:t>
            </a:r>
          </a:p>
          <a:p>
            <a:pPr marL="285750" indent="-285750">
              <a:buFont typeface="Arial" pitchFamily="34" charset="0"/>
              <a:buChar char="•"/>
            </a:pPr>
            <a:r>
              <a:rPr lang="en-US" dirty="0" smtClean="0"/>
              <a:t>Circulating Water Garment</a:t>
            </a:r>
          </a:p>
          <a:p>
            <a:pPr marL="285750" indent="-285750">
              <a:buFont typeface="Arial" pitchFamily="34" charset="0"/>
              <a:buChar char="•"/>
            </a:pPr>
            <a:r>
              <a:rPr lang="en-US" dirty="0" smtClean="0"/>
              <a:t>Energy transfer pads</a:t>
            </a:r>
          </a:p>
          <a:p>
            <a:pPr marL="285750" indent="-285750">
              <a:buFont typeface="Arial" pitchFamily="34" charset="0"/>
              <a:buChar char="•"/>
            </a:pPr>
            <a:r>
              <a:rPr lang="en-US" dirty="0" smtClean="0"/>
              <a:t>Carbon fiber resistive warming</a:t>
            </a:r>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endParaRPr lang="en-US" dirty="0"/>
          </a:p>
        </p:txBody>
      </p:sp>
      <p:sp>
        <p:nvSpPr>
          <p:cNvPr id="3" name="Title 2"/>
          <p:cNvSpPr>
            <a:spLocks noGrp="1"/>
          </p:cNvSpPr>
          <p:nvPr>
            <p:ph type="title"/>
          </p:nvPr>
        </p:nvSpPr>
        <p:spPr/>
        <p:txBody>
          <a:bodyPr/>
          <a:lstStyle/>
          <a:p>
            <a:r>
              <a:rPr lang="en-US" dirty="0" smtClean="0"/>
              <a:t>Other Forms of Active Warming</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26</a:t>
            </a:fld>
            <a:endParaRPr lang="en-US" dirty="0"/>
          </a:p>
        </p:txBody>
      </p:sp>
    </p:spTree>
    <p:extLst>
      <p:ext uri="{BB962C8B-B14F-4D97-AF65-F5344CB8AC3E}">
        <p14:creationId xmlns:p14="http://schemas.microsoft.com/office/powerpoint/2010/main" val="2428931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Radiant Warming</a:t>
            </a:r>
          </a:p>
          <a:p>
            <a:r>
              <a:rPr lang="en-US" dirty="0" smtClean="0"/>
              <a:t>A radiant warmer is available for active warming of the face during surgery.</a:t>
            </a:r>
          </a:p>
          <a:p>
            <a:pPr marL="285750" indent="-285750">
              <a:buFont typeface="Arial" pitchFamily="34" charset="0"/>
              <a:buChar char="•"/>
            </a:pPr>
            <a:r>
              <a:rPr lang="en-US" dirty="0" smtClean="0"/>
              <a:t>Clinical trials have compared the effectiveness of this technology to forced air warming. </a:t>
            </a:r>
          </a:p>
          <a:p>
            <a:pPr marL="285750" indent="-285750">
              <a:buFont typeface="Arial" pitchFamily="34" charset="0"/>
              <a:buChar char="•"/>
            </a:pPr>
            <a:r>
              <a:rPr lang="en-US" dirty="0" smtClean="0"/>
              <a:t>No prewarming was used. The results were inconsistent. </a:t>
            </a:r>
          </a:p>
          <a:p>
            <a:pPr marL="285750" indent="-285750">
              <a:buFont typeface="Arial" pitchFamily="34" charset="0"/>
              <a:buChar char="•"/>
            </a:pPr>
            <a:r>
              <a:rPr lang="en-US" dirty="0" smtClean="0"/>
              <a:t>This technology is not commonly used in the United States.  </a:t>
            </a:r>
          </a:p>
          <a:p>
            <a:pPr marL="285750" indent="-285750">
              <a:buFont typeface="Arial" pitchFamily="34" charset="0"/>
              <a:buChar char="•"/>
            </a:pPr>
            <a:endParaRPr lang="en-US" dirty="0" smtClean="0"/>
          </a:p>
          <a:p>
            <a:r>
              <a:rPr lang="en-US" b="1" dirty="0" smtClean="0"/>
              <a:t>Circulating Water Garment</a:t>
            </a:r>
            <a:endParaRPr lang="en-US" b="1" dirty="0"/>
          </a:p>
          <a:p>
            <a:r>
              <a:rPr lang="en-US" dirty="0" smtClean="0"/>
              <a:t>A circulating water garment is available for use. </a:t>
            </a:r>
          </a:p>
          <a:p>
            <a:pPr marL="285750" indent="-285750">
              <a:buFont typeface="Arial" pitchFamily="34" charset="0"/>
              <a:buChar char="•"/>
            </a:pPr>
            <a:r>
              <a:rPr lang="en-US" dirty="0" smtClean="0"/>
              <a:t>This technology was found to be effective in preventing perioperative hypothermia in long off-pump cardiac cases. </a:t>
            </a:r>
          </a:p>
          <a:p>
            <a:pPr marL="285750" indent="-285750">
              <a:buFont typeface="Arial" pitchFamily="34" charset="0"/>
              <a:buChar char="•"/>
            </a:pPr>
            <a:r>
              <a:rPr lang="en-US" dirty="0"/>
              <a:t>This technology is not commonly used in the United States.  </a:t>
            </a:r>
            <a:endParaRPr lang="en-US" dirty="0" smtClean="0"/>
          </a:p>
          <a:p>
            <a:pPr marL="285750" indent="-285750">
              <a:buFont typeface="Arial" pitchFamily="34" charset="0"/>
              <a:buChar char="•"/>
            </a:pPr>
            <a:endParaRPr lang="en-US" dirty="0"/>
          </a:p>
        </p:txBody>
      </p:sp>
      <p:sp>
        <p:nvSpPr>
          <p:cNvPr id="2" name="Title 1"/>
          <p:cNvSpPr>
            <a:spLocks noGrp="1"/>
          </p:cNvSpPr>
          <p:nvPr>
            <p:ph type="title"/>
          </p:nvPr>
        </p:nvSpPr>
        <p:spPr/>
        <p:txBody>
          <a:bodyPr/>
          <a:lstStyle/>
          <a:p>
            <a:r>
              <a:rPr lang="en-US" dirty="0" smtClean="0"/>
              <a:t>Prevention</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27</a:t>
            </a:fld>
            <a:endParaRPr lang="en-US" dirty="0"/>
          </a:p>
        </p:txBody>
      </p:sp>
    </p:spTree>
    <p:extLst>
      <p:ext uri="{BB962C8B-B14F-4D97-AF65-F5344CB8AC3E}">
        <p14:creationId xmlns:p14="http://schemas.microsoft.com/office/powerpoint/2010/main" val="3258913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95800"/>
          </a:xfrm>
        </p:spPr>
        <p:txBody>
          <a:bodyPr>
            <a:normAutofit/>
          </a:bodyPr>
          <a:lstStyle/>
          <a:p>
            <a:r>
              <a:rPr lang="en-US" b="1" dirty="0" smtClean="0"/>
              <a:t>Energy Transfer Pads</a:t>
            </a:r>
          </a:p>
          <a:p>
            <a:pPr marL="285750" indent="-285750">
              <a:buFont typeface="Arial" pitchFamily="34" charset="0"/>
              <a:buChar char="•"/>
            </a:pPr>
            <a:r>
              <a:rPr lang="en-US" dirty="0" smtClean="0"/>
              <a:t>Energy transfer pads are available for use. Only one study has been evaluated the effectiveness of this technology, and the sample size was too small for conclusions.</a:t>
            </a:r>
          </a:p>
          <a:p>
            <a:pPr marL="285750" indent="-285750">
              <a:buFont typeface="Arial" pitchFamily="34" charset="0"/>
              <a:buChar char="•"/>
            </a:pPr>
            <a:endParaRPr lang="en-US" dirty="0"/>
          </a:p>
          <a:p>
            <a:r>
              <a:rPr lang="en-US" b="1" dirty="0" smtClean="0"/>
              <a:t>Carbon Fiber Resistive Warming</a:t>
            </a:r>
          </a:p>
          <a:p>
            <a:r>
              <a:rPr lang="en-US" dirty="0" smtClean="0"/>
              <a:t>Carbon fiber technology is available for active warming. This technology has been found to be as effective as forced air warming for prevention of hypothermia.</a:t>
            </a:r>
            <a:endParaRPr lang="en-US" dirty="0"/>
          </a:p>
        </p:txBody>
      </p:sp>
      <p:sp>
        <p:nvSpPr>
          <p:cNvPr id="2" name="Title 1"/>
          <p:cNvSpPr>
            <a:spLocks noGrp="1"/>
          </p:cNvSpPr>
          <p:nvPr>
            <p:ph type="title"/>
          </p:nvPr>
        </p:nvSpPr>
        <p:spPr/>
        <p:txBody>
          <a:bodyPr/>
          <a:lstStyle/>
          <a:p>
            <a:r>
              <a:rPr lang="en-US" dirty="0" smtClean="0"/>
              <a:t>Prevention</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28</a:t>
            </a:fld>
            <a:endParaRPr lang="en-US" dirty="0"/>
          </a:p>
        </p:txBody>
      </p:sp>
    </p:spTree>
    <p:extLst>
      <p:ext uri="{BB962C8B-B14F-4D97-AF65-F5344CB8AC3E}">
        <p14:creationId xmlns:p14="http://schemas.microsoft.com/office/powerpoint/2010/main" val="30708946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Meta-analysis of 16 </a:t>
            </a:r>
            <a:r>
              <a:rPr lang="en-US" dirty="0" smtClean="0"/>
              <a:t>studies</a:t>
            </a:r>
            <a:endParaRPr lang="en-US" dirty="0"/>
          </a:p>
          <a:p>
            <a:pPr lvl="1"/>
            <a:r>
              <a:rPr lang="en-US" dirty="0"/>
              <a:t>1189 patients </a:t>
            </a:r>
            <a:r>
              <a:rPr lang="en-US" dirty="0" smtClean="0"/>
              <a:t>receiving spinal or </a:t>
            </a:r>
            <a:r>
              <a:rPr lang="en-US" dirty="0" err="1" smtClean="0"/>
              <a:t>epideural</a:t>
            </a:r>
            <a:r>
              <a:rPr lang="en-US" dirty="0" smtClean="0"/>
              <a:t> anesthesia </a:t>
            </a:r>
            <a:endParaRPr lang="en-US" dirty="0"/>
          </a:p>
          <a:p>
            <a:pPr marL="514347" indent="-457200"/>
            <a:r>
              <a:rPr lang="en-US" dirty="0"/>
              <a:t>Active warming</a:t>
            </a:r>
          </a:p>
          <a:p>
            <a:pPr lvl="1"/>
            <a:r>
              <a:rPr lang="en-US" dirty="0"/>
              <a:t> lower incidence of hypothermia</a:t>
            </a:r>
          </a:p>
          <a:p>
            <a:endParaRPr lang="en-US" dirty="0"/>
          </a:p>
        </p:txBody>
      </p:sp>
      <p:sp>
        <p:nvSpPr>
          <p:cNvPr id="3" name="Title 2"/>
          <p:cNvSpPr>
            <a:spLocks noGrp="1"/>
          </p:cNvSpPr>
          <p:nvPr>
            <p:ph type="title"/>
          </p:nvPr>
        </p:nvSpPr>
        <p:spPr/>
        <p:txBody>
          <a:bodyPr/>
          <a:lstStyle/>
          <a:p>
            <a:r>
              <a:rPr lang="en-US" dirty="0" smtClean="0"/>
              <a:t>Active Warming and Neuraxial Anesthesia </a:t>
            </a:r>
            <a:endParaRPr lang="en-US" dirty="0"/>
          </a:p>
        </p:txBody>
      </p:sp>
      <p:sp>
        <p:nvSpPr>
          <p:cNvPr id="4" name="Footer Placeholder 3"/>
          <p:cNvSpPr>
            <a:spLocks noGrp="1"/>
          </p:cNvSpPr>
          <p:nvPr>
            <p:ph type="ftr" sz="quarter" idx="11"/>
          </p:nvPr>
        </p:nvSpPr>
        <p:spPr/>
        <p:txBody>
          <a:bodyPr/>
          <a:lstStyle/>
          <a:p>
            <a:r>
              <a:rPr lang="en-US" smtClean="0"/>
              <a:t>©2019 The University of Iowa. All rights reserved.</a:t>
            </a:r>
            <a:endParaRPr lang="en-US" dirty="0"/>
          </a:p>
        </p:txBody>
      </p:sp>
      <p:sp>
        <p:nvSpPr>
          <p:cNvPr id="5" name="Slide Number Placeholder 4"/>
          <p:cNvSpPr>
            <a:spLocks noGrp="1"/>
          </p:cNvSpPr>
          <p:nvPr>
            <p:ph type="sldNum" sz="quarter" idx="12"/>
          </p:nvPr>
        </p:nvSpPr>
        <p:spPr/>
        <p:txBody>
          <a:bodyPr/>
          <a:lstStyle/>
          <a:p>
            <a:fld id="{0649CB14-D1DD-4A1D-8673-93931514E97A}" type="slidenum">
              <a:rPr lang="en-US" smtClean="0"/>
              <a:pPr/>
              <a:t>29</a:t>
            </a:fld>
            <a:endParaRPr lang="en-US" dirty="0"/>
          </a:p>
        </p:txBody>
      </p:sp>
      <p:sp>
        <p:nvSpPr>
          <p:cNvPr id="6" name="TextBox 5"/>
          <p:cNvSpPr txBox="1"/>
          <p:nvPr/>
        </p:nvSpPr>
        <p:spPr>
          <a:xfrm>
            <a:off x="190500" y="5265004"/>
            <a:ext cx="8382000" cy="830997"/>
          </a:xfrm>
          <a:prstGeom prst="rect">
            <a:avLst/>
          </a:prstGeom>
          <a:noFill/>
        </p:spPr>
        <p:txBody>
          <a:bodyPr wrap="square" rtlCol="0">
            <a:spAutoFit/>
          </a:bodyPr>
          <a:lstStyle/>
          <a:p>
            <a:r>
              <a:rPr lang="en-US" sz="1600" dirty="0"/>
              <a:t>Shaw CA, Steelman VM, </a:t>
            </a:r>
            <a:r>
              <a:rPr lang="en-US" sz="1600" dirty="0" err="1"/>
              <a:t>DeBerg</a:t>
            </a:r>
            <a:r>
              <a:rPr lang="en-US" sz="1600" dirty="0"/>
              <a:t> J, Schweizer ML. Effectiveness of active and passive warming for the prevention of inadvertent hypothermia in patients receiving neuraxial anesthesia: A systematic review and meta-analysis of randomized controlled trials. J Clin Anesth 2017;38:93-104</a:t>
            </a:r>
            <a:r>
              <a:rPr lang="en-US" sz="1600" dirty="0" smtClean="0"/>
              <a:t>.</a:t>
            </a:r>
            <a:endParaRPr lang="en-US" sz="1600" dirty="0"/>
          </a:p>
        </p:txBody>
      </p:sp>
    </p:spTree>
    <p:extLst>
      <p:ext uri="{BB962C8B-B14F-4D97-AF65-F5344CB8AC3E}">
        <p14:creationId xmlns:p14="http://schemas.microsoft.com/office/powerpoint/2010/main" val="195304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 video clip of physician leader (chairperson of Surgical Services, safety officer, medical director)  or</a:t>
            </a:r>
          </a:p>
          <a:p>
            <a:endParaRPr lang="en-US" dirty="0" smtClean="0"/>
          </a:p>
          <a:p>
            <a:r>
              <a:rPr lang="en-US" dirty="0" smtClean="0"/>
              <a:t>Option: Photo of facility and audio clip of </a:t>
            </a:r>
            <a:r>
              <a:rPr lang="en-US" dirty="0"/>
              <a:t>physician leader </a:t>
            </a:r>
            <a:r>
              <a:rPr lang="en-US" dirty="0" smtClean="0"/>
              <a:t>. </a:t>
            </a:r>
            <a:endParaRPr lang="en-US" dirty="0"/>
          </a:p>
        </p:txBody>
      </p:sp>
      <p:sp>
        <p:nvSpPr>
          <p:cNvPr id="3" name="Title 2"/>
          <p:cNvSpPr>
            <a:spLocks noGrp="1"/>
          </p:cNvSpPr>
          <p:nvPr>
            <p:ph type="title"/>
          </p:nvPr>
        </p:nvSpPr>
        <p:spPr/>
        <p:txBody>
          <a:bodyPr/>
          <a:lstStyle/>
          <a:p>
            <a:endParaRPr lang="en-US"/>
          </a:p>
        </p:txBody>
      </p:sp>
      <p:sp>
        <p:nvSpPr>
          <p:cNvPr id="5" name="Footer Placeholder 3"/>
          <p:cNvSpPr>
            <a:spLocks noGrp="1"/>
          </p:cNvSpPr>
          <p:nvPr>
            <p:ph type="ftr" sz="quarter" idx="11"/>
          </p:nvPr>
        </p:nvSpPr>
        <p:spPr>
          <a:xfrm>
            <a:off x="3124200" y="6356350"/>
            <a:ext cx="2895600" cy="365125"/>
          </a:xfrm>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6" name="Slide Number Placeholder 5"/>
          <p:cNvSpPr>
            <a:spLocks noGrp="1"/>
          </p:cNvSpPr>
          <p:nvPr>
            <p:ph type="sldNum" sz="quarter" idx="12"/>
          </p:nvPr>
        </p:nvSpPr>
        <p:spPr/>
        <p:txBody>
          <a:bodyPr/>
          <a:lstStyle/>
          <a:p>
            <a:fld id="{0649CB14-D1DD-4A1D-8673-93931514E97A}" type="slidenum">
              <a:rPr lang="en-US" smtClean="0"/>
              <a:pPr/>
              <a:t>3</a:t>
            </a:fld>
            <a:endParaRPr lang="en-US" dirty="0"/>
          </a:p>
        </p:txBody>
      </p:sp>
    </p:spTree>
    <p:extLst>
      <p:ext uri="{BB962C8B-B14F-4D97-AF65-F5344CB8AC3E}">
        <p14:creationId xmlns:p14="http://schemas.microsoft.com/office/powerpoint/2010/main" val="2833644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Meta-analysis of 13 </a:t>
            </a:r>
            <a:r>
              <a:rPr lang="en-US" sz="1800" dirty="0" smtClean="0"/>
              <a:t>studies</a:t>
            </a:r>
            <a:endParaRPr lang="en-US" sz="1800" dirty="0"/>
          </a:p>
          <a:p>
            <a:pPr lvl="1"/>
            <a:r>
              <a:rPr lang="en-US" sz="2000" dirty="0"/>
              <a:t>789 patients undergoing C-Section</a:t>
            </a:r>
          </a:p>
          <a:p>
            <a:r>
              <a:rPr lang="en-US" sz="1800" dirty="0"/>
              <a:t>Active warming:</a:t>
            </a:r>
          </a:p>
          <a:p>
            <a:pPr lvl="1">
              <a:spcBef>
                <a:spcPts val="0"/>
              </a:spcBef>
            </a:pPr>
            <a:r>
              <a:rPr lang="en-US" sz="1800" dirty="0"/>
              <a:t>Reduced temperature drop </a:t>
            </a:r>
          </a:p>
          <a:p>
            <a:pPr lvl="1">
              <a:spcBef>
                <a:spcPts val="0"/>
              </a:spcBef>
            </a:pPr>
            <a:r>
              <a:rPr lang="en-US" sz="1800" dirty="0"/>
              <a:t>Resulted in higher end of surgery temperatures </a:t>
            </a:r>
          </a:p>
          <a:p>
            <a:pPr lvl="1">
              <a:spcBef>
                <a:spcPts val="0"/>
              </a:spcBef>
            </a:pPr>
            <a:r>
              <a:rPr lang="en-US" sz="1800" dirty="0"/>
              <a:t>Associated with less shivering </a:t>
            </a:r>
          </a:p>
          <a:p>
            <a:pPr lvl="1">
              <a:spcBef>
                <a:spcPts val="0"/>
              </a:spcBef>
            </a:pPr>
            <a:r>
              <a:rPr lang="en-US" sz="1800" dirty="0"/>
              <a:t>Improved thermal comfort</a:t>
            </a:r>
          </a:p>
          <a:p>
            <a:pPr lvl="1"/>
            <a:r>
              <a:rPr lang="en-US" sz="1800" dirty="0"/>
              <a:t>Decreased incidence of hypothermia</a:t>
            </a:r>
          </a:p>
          <a:p>
            <a:endParaRPr lang="en-US" dirty="0"/>
          </a:p>
        </p:txBody>
      </p:sp>
      <p:sp>
        <p:nvSpPr>
          <p:cNvPr id="3" name="Title 2"/>
          <p:cNvSpPr>
            <a:spLocks noGrp="1"/>
          </p:cNvSpPr>
          <p:nvPr>
            <p:ph type="title"/>
          </p:nvPr>
        </p:nvSpPr>
        <p:spPr/>
        <p:txBody>
          <a:bodyPr/>
          <a:lstStyle/>
          <a:p>
            <a:r>
              <a:rPr lang="en-US" dirty="0" smtClean="0"/>
              <a:t>Active Warming</a:t>
            </a:r>
            <a:endParaRPr lang="en-US" dirty="0"/>
          </a:p>
        </p:txBody>
      </p:sp>
      <p:sp>
        <p:nvSpPr>
          <p:cNvPr id="4" name="Footer Placeholder 3"/>
          <p:cNvSpPr>
            <a:spLocks noGrp="1"/>
          </p:cNvSpPr>
          <p:nvPr>
            <p:ph type="ftr" sz="quarter" idx="11"/>
          </p:nvPr>
        </p:nvSpPr>
        <p:spPr/>
        <p:txBody>
          <a:bodyPr/>
          <a:lstStyle/>
          <a:p>
            <a:r>
              <a:rPr lang="en-US" smtClean="0"/>
              <a:t>©2019 The University of Iowa. All rights reserved.</a:t>
            </a:r>
            <a:endParaRPr lang="en-US" dirty="0"/>
          </a:p>
        </p:txBody>
      </p:sp>
      <p:sp>
        <p:nvSpPr>
          <p:cNvPr id="5" name="Slide Number Placeholder 4"/>
          <p:cNvSpPr>
            <a:spLocks noGrp="1"/>
          </p:cNvSpPr>
          <p:nvPr>
            <p:ph type="sldNum" sz="quarter" idx="12"/>
          </p:nvPr>
        </p:nvSpPr>
        <p:spPr/>
        <p:txBody>
          <a:bodyPr/>
          <a:lstStyle/>
          <a:p>
            <a:fld id="{0649CB14-D1DD-4A1D-8673-93931514E97A}" type="slidenum">
              <a:rPr lang="en-US" smtClean="0"/>
              <a:pPr/>
              <a:t>30</a:t>
            </a:fld>
            <a:endParaRPr lang="en-US" dirty="0"/>
          </a:p>
        </p:txBody>
      </p:sp>
      <p:sp>
        <p:nvSpPr>
          <p:cNvPr id="6" name="TextBox 5"/>
          <p:cNvSpPr txBox="1"/>
          <p:nvPr/>
        </p:nvSpPr>
        <p:spPr>
          <a:xfrm>
            <a:off x="457200" y="5525353"/>
            <a:ext cx="8229600" cy="830997"/>
          </a:xfrm>
          <a:prstGeom prst="rect">
            <a:avLst/>
          </a:prstGeom>
          <a:noFill/>
        </p:spPr>
        <p:txBody>
          <a:bodyPr wrap="square" rtlCol="0">
            <a:spAutoFit/>
          </a:bodyPr>
          <a:lstStyle/>
          <a:p>
            <a:r>
              <a:rPr lang="en-US" sz="1600" dirty="0"/>
              <a:t>Sultan P, Habib AS, Cho Y, </a:t>
            </a:r>
            <a:r>
              <a:rPr lang="en-US" sz="1600" dirty="0" err="1"/>
              <a:t>Carvalho</a:t>
            </a:r>
            <a:r>
              <a:rPr lang="en-US" sz="1600" dirty="0"/>
              <a:t> B. The Effect of patient warming during Caesarean delivery on maternal and neonatal outcomes: a meta-analysis. Br J Anaesth 2015;115:500-10.</a:t>
            </a:r>
          </a:p>
          <a:p>
            <a:endParaRPr lang="en-US" sz="1600" dirty="0"/>
          </a:p>
        </p:txBody>
      </p:sp>
    </p:spTree>
    <p:extLst>
      <p:ext uri="{BB962C8B-B14F-4D97-AF65-F5344CB8AC3E}">
        <p14:creationId xmlns:p14="http://schemas.microsoft.com/office/powerpoint/2010/main" val="1277609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a:t>
            </a:r>
            <a:endParaRPr lang="en-US" dirty="0"/>
          </a:p>
        </p:txBody>
      </p:sp>
      <p:sp>
        <p:nvSpPr>
          <p:cNvPr id="3" name="Content Placeholder 2"/>
          <p:cNvSpPr>
            <a:spLocks noGrp="1"/>
          </p:cNvSpPr>
          <p:nvPr>
            <p:ph idx="1"/>
          </p:nvPr>
        </p:nvSpPr>
        <p:spPr>
          <a:xfrm>
            <a:off x="457200" y="1600201"/>
            <a:ext cx="7696200" cy="4495800"/>
          </a:xfrm>
        </p:spPr>
        <p:txBody>
          <a:bodyPr/>
          <a:lstStyle/>
          <a:p>
            <a:r>
              <a:rPr lang="en-US" b="1" dirty="0" smtClean="0">
                <a:solidFill>
                  <a:schemeClr val="tx1">
                    <a:lumMod val="65000"/>
                    <a:lumOff val="35000"/>
                  </a:schemeClr>
                </a:solidFill>
              </a:rPr>
              <a:t>Adjunct Therapy</a:t>
            </a:r>
          </a:p>
          <a:p>
            <a:pPr marL="457200" lvl="1" indent="0">
              <a:buNone/>
            </a:pPr>
            <a:endParaRPr lang="en-US" b="1" dirty="0">
              <a:solidFill>
                <a:schemeClr val="tx1">
                  <a:lumMod val="65000"/>
                  <a:lumOff val="35000"/>
                </a:schemeClr>
              </a:solidFill>
            </a:endParaRPr>
          </a:p>
          <a:p>
            <a:pPr marL="457200" lvl="1" indent="0">
              <a:buNone/>
            </a:pPr>
            <a:r>
              <a:rPr lang="en-US" dirty="0" smtClean="0"/>
              <a:t>Active warming is required to prevent perioperative hypothermia.</a:t>
            </a:r>
          </a:p>
          <a:p>
            <a:pPr lvl="1"/>
            <a:r>
              <a:rPr lang="en-US" dirty="0" smtClean="0"/>
              <a:t>Adjunct measures should also be used to minimize heat loss</a:t>
            </a:r>
          </a:p>
          <a:p>
            <a:pPr lvl="2"/>
            <a:r>
              <a:rPr lang="en-US" dirty="0" smtClean="0"/>
              <a:t>IV fluid warming</a:t>
            </a:r>
          </a:p>
          <a:p>
            <a:pPr lvl="2"/>
            <a:r>
              <a:rPr lang="en-US" dirty="0" smtClean="0"/>
              <a:t>Warming of irrigation solutions</a:t>
            </a:r>
          </a:p>
          <a:p>
            <a:endParaRPr lang="en-GB" dirty="0" smtClean="0"/>
          </a:p>
          <a:p>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31</a:t>
            </a:fld>
            <a:endParaRPr lang="en-US" dirty="0"/>
          </a:p>
        </p:txBody>
      </p:sp>
    </p:spTree>
    <p:extLst>
      <p:ext uri="{BB962C8B-B14F-4D97-AF65-F5344CB8AC3E}">
        <p14:creationId xmlns:p14="http://schemas.microsoft.com/office/powerpoint/2010/main" val="2735639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1">
                    <a:lumMod val="65000"/>
                    <a:lumOff val="35000"/>
                  </a:schemeClr>
                </a:solidFill>
              </a:rPr>
              <a:t>Adjunct Therapy - IV Fluid Warming</a:t>
            </a:r>
          </a:p>
          <a:p>
            <a:endParaRPr lang="en-US" b="1" dirty="0" smtClean="0">
              <a:solidFill>
                <a:schemeClr val="tx1">
                  <a:lumMod val="65000"/>
                  <a:lumOff val="35000"/>
                </a:schemeClr>
              </a:solidFill>
            </a:endParaRPr>
          </a:p>
          <a:p>
            <a:pPr lvl="1"/>
            <a:r>
              <a:rPr lang="en-US" dirty="0" smtClean="0"/>
              <a:t>1 liter of room temperature solution  decreases core temperature .25</a:t>
            </a:r>
            <a:r>
              <a:rPr lang="en-US" baseline="30000" dirty="0" smtClean="0"/>
              <a:t>o</a:t>
            </a:r>
            <a:r>
              <a:rPr lang="en-US" dirty="0" smtClean="0"/>
              <a:t>C</a:t>
            </a:r>
            <a:endParaRPr lang="en-US" baseline="30000" dirty="0" smtClean="0"/>
          </a:p>
          <a:p>
            <a:pPr lvl="1"/>
            <a:r>
              <a:rPr lang="en-US" dirty="0"/>
              <a:t>Prewarming IV fluids </a:t>
            </a:r>
            <a:r>
              <a:rPr lang="en-US" dirty="0" smtClean="0"/>
              <a:t>mitigates </a:t>
            </a:r>
            <a:r>
              <a:rPr lang="en-US" dirty="0"/>
              <a:t>heat loss. </a:t>
            </a:r>
            <a:endParaRPr lang="en-US" dirty="0" smtClean="0"/>
          </a:p>
          <a:p>
            <a:pPr lvl="1"/>
            <a:r>
              <a:rPr lang="en-US" dirty="0" smtClean="0"/>
              <a:t>Surgical </a:t>
            </a:r>
            <a:r>
              <a:rPr lang="en-US" dirty="0"/>
              <a:t>patients receiving warmed IV </a:t>
            </a:r>
            <a:r>
              <a:rPr lang="en-US" dirty="0" smtClean="0"/>
              <a:t>fluids were 0.4 </a:t>
            </a:r>
            <a:r>
              <a:rPr lang="en-US" dirty="0"/>
              <a:t>- 0.9</a:t>
            </a:r>
            <a:r>
              <a:rPr lang="en-US" baseline="30000" dirty="0"/>
              <a:t>o</a:t>
            </a:r>
            <a:r>
              <a:rPr lang="en-US" dirty="0"/>
              <a:t>C </a:t>
            </a:r>
            <a:r>
              <a:rPr lang="en-US" dirty="0" smtClean="0"/>
              <a:t>warmer</a:t>
            </a:r>
          </a:p>
          <a:p>
            <a:pPr lvl="1"/>
            <a:r>
              <a:rPr lang="en-US" dirty="0" smtClean="0"/>
              <a:t>A warming </a:t>
            </a:r>
            <a:r>
              <a:rPr lang="en-US" dirty="0"/>
              <a:t>cabinet </a:t>
            </a:r>
            <a:r>
              <a:rPr lang="en-US" dirty="0" smtClean="0"/>
              <a:t>and </a:t>
            </a:r>
            <a:r>
              <a:rPr lang="en-US" dirty="0"/>
              <a:t>in-line fluid </a:t>
            </a:r>
            <a:r>
              <a:rPr lang="en-US" dirty="0" smtClean="0"/>
              <a:t>warmer are both effective</a:t>
            </a:r>
            <a:endParaRPr lang="en-US" baseline="30000" dirty="0"/>
          </a:p>
          <a:p>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32</a:t>
            </a:fld>
            <a:endParaRPr lang="en-US" dirty="0"/>
          </a:p>
        </p:txBody>
      </p:sp>
    </p:spTree>
    <p:extLst>
      <p:ext uri="{BB962C8B-B14F-4D97-AF65-F5344CB8AC3E}">
        <p14:creationId xmlns:p14="http://schemas.microsoft.com/office/powerpoint/2010/main" val="3411127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a:t>
            </a:r>
            <a:endParaRPr lang="en-US" dirty="0"/>
          </a:p>
        </p:txBody>
      </p:sp>
      <p:sp>
        <p:nvSpPr>
          <p:cNvPr id="3" name="Content Placeholder 2"/>
          <p:cNvSpPr>
            <a:spLocks noGrp="1"/>
          </p:cNvSpPr>
          <p:nvPr>
            <p:ph idx="1"/>
          </p:nvPr>
        </p:nvSpPr>
        <p:spPr/>
        <p:txBody>
          <a:bodyPr>
            <a:normAutofit/>
          </a:bodyPr>
          <a:lstStyle/>
          <a:p>
            <a:pPr marL="0" lvl="2" indent="0">
              <a:buNone/>
            </a:pPr>
            <a:r>
              <a:rPr lang="en-US" b="1" dirty="0" smtClean="0">
                <a:solidFill>
                  <a:schemeClr val="tx1">
                    <a:lumMod val="65000"/>
                    <a:lumOff val="35000"/>
                  </a:schemeClr>
                </a:solidFill>
              </a:rPr>
              <a:t>Adjunct Therapy - Warming of irrigation solutions</a:t>
            </a:r>
          </a:p>
          <a:p>
            <a:endParaRPr lang="en-US" b="1" dirty="0" smtClean="0">
              <a:solidFill>
                <a:schemeClr val="tx1">
                  <a:lumMod val="65000"/>
                  <a:lumOff val="35000"/>
                </a:schemeClr>
              </a:solidFill>
            </a:endParaRPr>
          </a:p>
          <a:p>
            <a:r>
              <a:rPr lang="en-US" b="1" dirty="0" smtClean="0">
                <a:solidFill>
                  <a:schemeClr val="tx1">
                    <a:lumMod val="65000"/>
                    <a:lumOff val="35000"/>
                  </a:schemeClr>
                </a:solidFill>
              </a:rPr>
              <a:t>Irrigation fluids used in body cavities should be warmed. However, this intervention alone is inadequate to prevent perioperative hypothermia. It should be used as an adjunct to active warming preoperatively and intraoperatively.</a:t>
            </a:r>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33</a:t>
            </a:fld>
            <a:endParaRPr lang="en-US" dirty="0"/>
          </a:p>
        </p:txBody>
      </p:sp>
    </p:spTree>
    <p:extLst>
      <p:ext uri="{BB962C8B-B14F-4D97-AF65-F5344CB8AC3E}">
        <p14:creationId xmlns:p14="http://schemas.microsoft.com/office/powerpoint/2010/main" val="34111274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Meta-analysis of </a:t>
            </a:r>
            <a:r>
              <a:rPr lang="en-US" sz="2000" dirty="0"/>
              <a:t>6 </a:t>
            </a:r>
            <a:r>
              <a:rPr lang="en-US" sz="2000" dirty="0" smtClean="0"/>
              <a:t>studies</a:t>
            </a:r>
          </a:p>
          <a:p>
            <a:r>
              <a:rPr lang="en-US" sz="2000" dirty="0" smtClean="0"/>
              <a:t>Results: When </a:t>
            </a:r>
            <a:r>
              <a:rPr lang="en-US" sz="2000" dirty="0"/>
              <a:t>irrigation fluids are warmed for shoulder and hip </a:t>
            </a:r>
            <a:r>
              <a:rPr lang="en-US" sz="2000" dirty="0"/>
              <a:t>arthroscopy:</a:t>
            </a:r>
          </a:p>
          <a:p>
            <a:pPr lvl="1"/>
            <a:r>
              <a:rPr lang="en-US" sz="2000" dirty="0"/>
              <a:t>Risk </a:t>
            </a:r>
            <a:r>
              <a:rPr lang="en-US" sz="2000" dirty="0"/>
              <a:t>of hypothermia is </a:t>
            </a:r>
            <a:r>
              <a:rPr lang="en-US" sz="2000" dirty="0"/>
              <a:t>less</a:t>
            </a:r>
          </a:p>
          <a:p>
            <a:pPr lvl="1"/>
            <a:r>
              <a:rPr lang="en-US" sz="2000" dirty="0"/>
              <a:t>Drop </a:t>
            </a:r>
            <a:r>
              <a:rPr lang="en-US" sz="2000" dirty="0"/>
              <a:t>in intraoperative temperature is </a:t>
            </a:r>
            <a:r>
              <a:rPr lang="en-US" sz="2000" dirty="0"/>
              <a:t>less</a:t>
            </a:r>
          </a:p>
          <a:p>
            <a:pPr lvl="1"/>
            <a:r>
              <a:rPr lang="en-US" sz="2000" dirty="0"/>
              <a:t>Lowest </a:t>
            </a:r>
            <a:r>
              <a:rPr lang="en-US" sz="2000" dirty="0"/>
              <a:t>body temperature is </a:t>
            </a:r>
            <a:r>
              <a:rPr lang="en-US" sz="2000" dirty="0"/>
              <a:t>higher</a:t>
            </a:r>
          </a:p>
          <a:p>
            <a:pPr lvl="1"/>
            <a:r>
              <a:rPr lang="en-US" sz="2000" dirty="0"/>
              <a:t>Risk </a:t>
            </a:r>
            <a:r>
              <a:rPr lang="en-US" sz="2000" dirty="0"/>
              <a:t>of </a:t>
            </a:r>
            <a:r>
              <a:rPr lang="en-US" sz="2000" dirty="0"/>
              <a:t>postoperative </a:t>
            </a:r>
            <a:r>
              <a:rPr lang="en-US" sz="2000" dirty="0"/>
              <a:t>shivering is </a:t>
            </a:r>
            <a:r>
              <a:rPr lang="en-US" sz="2000" dirty="0"/>
              <a:t>less</a:t>
            </a:r>
          </a:p>
        </p:txBody>
      </p:sp>
      <p:sp>
        <p:nvSpPr>
          <p:cNvPr id="3" name="Title 2"/>
          <p:cNvSpPr>
            <a:spLocks noGrp="1"/>
          </p:cNvSpPr>
          <p:nvPr>
            <p:ph type="title"/>
          </p:nvPr>
        </p:nvSpPr>
        <p:spPr/>
        <p:txBody>
          <a:bodyPr>
            <a:noAutofit/>
          </a:bodyPr>
          <a:lstStyle/>
          <a:p>
            <a:r>
              <a:rPr lang="en-US" dirty="0"/>
              <a:t>Warming Irrigation Fluids for Arthroscopy</a:t>
            </a:r>
            <a:endParaRPr lang="en-US" dirty="0"/>
          </a:p>
        </p:txBody>
      </p:sp>
      <p:pic>
        <p:nvPicPr>
          <p:cNvPr id="4" name="Picture 3" descr="Just one more piece to the puzzle | Active Learning"/>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010400" y="3886200"/>
            <a:ext cx="1295400" cy="971550"/>
          </a:xfrm>
          <a:prstGeom prst="rect">
            <a:avLst/>
          </a:prstGeom>
        </p:spPr>
      </p:pic>
      <p:sp>
        <p:nvSpPr>
          <p:cNvPr id="5" name="TextBox 4"/>
          <p:cNvSpPr txBox="1"/>
          <p:nvPr/>
        </p:nvSpPr>
        <p:spPr>
          <a:xfrm>
            <a:off x="457200" y="5791200"/>
            <a:ext cx="8382000" cy="1107996"/>
          </a:xfrm>
          <a:prstGeom prst="rect">
            <a:avLst/>
          </a:prstGeom>
          <a:noFill/>
        </p:spPr>
        <p:txBody>
          <a:bodyPr wrap="square" rtlCol="0">
            <a:spAutoFit/>
          </a:bodyPr>
          <a:lstStyle/>
          <a:p>
            <a:r>
              <a:rPr lang="en-US" sz="1600" dirty="0"/>
              <a:t>Steelman VM, Chae S, Duff J, Anderson MJ, Zaidi A. Warming of Irrigation Fluids for Prevention of Perioperative Hypothermia During Arthroscopy: A Systematic Review and Meta-analysis. Arthroscopy 2018;34(3):930-42 e2.</a:t>
            </a:r>
          </a:p>
          <a:p>
            <a:endParaRPr lang="en-US" sz="1600" dirty="0"/>
          </a:p>
        </p:txBody>
      </p:sp>
    </p:spTree>
    <p:extLst>
      <p:ext uri="{BB962C8B-B14F-4D97-AF65-F5344CB8AC3E}">
        <p14:creationId xmlns:p14="http://schemas.microsoft.com/office/powerpoint/2010/main" val="3670736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Inert video clip of the nurse executive with responsibility for the operating room and preoperative areas.</a:t>
            </a:r>
          </a:p>
          <a:p>
            <a:endParaRPr lang="en-US" dirty="0" smtClean="0"/>
          </a:p>
          <a:p>
            <a:r>
              <a:rPr lang="en-US" dirty="0" smtClean="0"/>
              <a:t>Option: Insert a photo of the facility and an audio clip of nurse executive.</a:t>
            </a:r>
            <a:endParaRPr lang="en-US" dirty="0"/>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35</a:t>
            </a:fld>
            <a:endParaRPr lang="en-US" dirty="0"/>
          </a:p>
        </p:txBody>
      </p:sp>
    </p:spTree>
    <p:extLst>
      <p:ext uri="{BB962C8B-B14F-4D97-AF65-F5344CB8AC3E}">
        <p14:creationId xmlns:p14="http://schemas.microsoft.com/office/powerpoint/2010/main" val="4096252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lvl="1"/>
            <a:r>
              <a:rPr lang="en-US" dirty="0" smtClean="0"/>
              <a:t>Anesthesia impairs thermoregulation</a:t>
            </a:r>
          </a:p>
          <a:p>
            <a:pPr lvl="1"/>
            <a:r>
              <a:rPr lang="en-US" dirty="0" smtClean="0"/>
              <a:t>Most patients will experience hypothermia unless effectively prevented</a:t>
            </a:r>
          </a:p>
          <a:p>
            <a:pPr lvl="1"/>
            <a:r>
              <a:rPr lang="en-US" dirty="0" smtClean="0"/>
              <a:t>Perioperative hypothermia is associated with negative outcomes</a:t>
            </a:r>
          </a:p>
          <a:p>
            <a:pPr lvl="1"/>
            <a:r>
              <a:rPr lang="en-US" dirty="0" smtClean="0"/>
              <a:t>Prevention of hypothermia requires active warming (e.g. forced air warming)</a:t>
            </a:r>
          </a:p>
          <a:p>
            <a:pPr lvl="1"/>
            <a:r>
              <a:rPr lang="en-US" dirty="0" smtClean="0"/>
              <a:t>To be more effective forced air warming should be initiated  preoperatively</a:t>
            </a:r>
          </a:p>
          <a:p>
            <a:pPr lvl="1"/>
            <a:r>
              <a:rPr lang="en-US" dirty="0" smtClean="0"/>
              <a:t>Heat loss should be minimized by adjunct therapy</a:t>
            </a:r>
          </a:p>
          <a:p>
            <a:pPr lvl="2"/>
            <a:r>
              <a:rPr lang="en-US" dirty="0" smtClean="0"/>
              <a:t>Warming of IV fluids</a:t>
            </a:r>
          </a:p>
          <a:p>
            <a:pPr lvl="2"/>
            <a:r>
              <a:rPr lang="en-US" dirty="0" smtClean="0"/>
              <a:t>Warming of irrigation fluids</a:t>
            </a:r>
          </a:p>
          <a:p>
            <a:pPr lvl="1"/>
            <a:r>
              <a:rPr lang="en-US" dirty="0" smtClean="0"/>
              <a:t>Changes here in our operating rooms and preoperative areas</a:t>
            </a:r>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36</a:t>
            </a:fld>
            <a:endParaRPr lang="en-US" dirty="0"/>
          </a:p>
        </p:txBody>
      </p:sp>
    </p:spTree>
    <p:extLst>
      <p:ext uri="{BB962C8B-B14F-4D97-AF65-F5344CB8AC3E}">
        <p14:creationId xmlns:p14="http://schemas.microsoft.com/office/powerpoint/2010/main" val="4203291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Upon completion of this program, you will be able to:</a:t>
            </a:r>
          </a:p>
          <a:p>
            <a:pPr marL="1257300" lvl="1" indent="-514350"/>
            <a:r>
              <a:rPr lang="en-US" dirty="0" smtClean="0"/>
              <a:t>Describe the physiology of thermal regulation</a:t>
            </a:r>
          </a:p>
          <a:p>
            <a:pPr marL="1257300" lvl="1" indent="-514350"/>
            <a:r>
              <a:rPr lang="en-US" dirty="0" smtClean="0"/>
              <a:t>Describe the pathophysiology of perioperative hypothermia</a:t>
            </a:r>
          </a:p>
          <a:p>
            <a:pPr marL="1257300" lvl="1" indent="-514350"/>
            <a:r>
              <a:rPr lang="en-US" dirty="0" smtClean="0"/>
              <a:t>Identify adverse outcomes of perioperative hypothermia</a:t>
            </a:r>
          </a:p>
          <a:p>
            <a:pPr marL="1257300" lvl="1" indent="-514350"/>
            <a:r>
              <a:rPr lang="en-US" dirty="0" smtClean="0"/>
              <a:t>Describe evidence-based practices for the prevention of perioperative hypothermia</a:t>
            </a:r>
          </a:p>
        </p:txBody>
      </p:sp>
      <p:sp>
        <p:nvSpPr>
          <p:cNvPr id="5" name="Footer Placeholder 3"/>
          <p:cNvSpPr>
            <a:spLocks noGrp="1"/>
          </p:cNvSpPr>
          <p:nvPr>
            <p:ph type="ftr" sz="quarter" idx="11"/>
          </p:nvPr>
        </p:nvSpPr>
        <p:spPr>
          <a:xfrm>
            <a:off x="3124200" y="6356350"/>
            <a:ext cx="2895600" cy="365125"/>
          </a:xfrm>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6" name="Slide Number Placeholder 5"/>
          <p:cNvSpPr>
            <a:spLocks noGrp="1"/>
          </p:cNvSpPr>
          <p:nvPr>
            <p:ph type="sldNum" sz="quarter" idx="12"/>
          </p:nvPr>
        </p:nvSpPr>
        <p:spPr/>
        <p:txBody>
          <a:bodyPr/>
          <a:lstStyle/>
          <a:p>
            <a:fld id="{0649CB14-D1DD-4A1D-8673-93931514E97A}" type="slidenum">
              <a:rPr lang="en-US" smtClean="0"/>
              <a:pPr/>
              <a:t>4</a:t>
            </a:fld>
            <a:endParaRPr lang="en-US" dirty="0"/>
          </a:p>
        </p:txBody>
      </p:sp>
    </p:spTree>
    <p:extLst>
      <p:ext uri="{BB962C8B-B14F-4D97-AF65-F5344CB8AC3E}">
        <p14:creationId xmlns:p14="http://schemas.microsoft.com/office/powerpoint/2010/main" val="414377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Thermoregulation</a:t>
            </a:r>
            <a:endParaRPr lang="en-US" dirty="0"/>
          </a:p>
        </p:txBody>
      </p:sp>
      <p:sp>
        <p:nvSpPr>
          <p:cNvPr id="3" name="Content Placeholder 2"/>
          <p:cNvSpPr>
            <a:spLocks noGrp="1"/>
          </p:cNvSpPr>
          <p:nvPr>
            <p:ph idx="1"/>
          </p:nvPr>
        </p:nvSpPr>
        <p:spPr/>
        <p:txBody>
          <a:bodyPr/>
          <a:lstStyle/>
          <a:p>
            <a:r>
              <a:rPr lang="en-US" dirty="0" smtClean="0"/>
              <a:t>Normothermia is the body’s normal thermal state.</a:t>
            </a:r>
          </a:p>
          <a:p>
            <a:pPr lvl="1"/>
            <a:r>
              <a:rPr lang="en-US" dirty="0" smtClean="0"/>
              <a:t>Core temperature is 37</a:t>
            </a:r>
            <a:r>
              <a:rPr lang="en-US" baseline="30000" dirty="0" smtClean="0"/>
              <a:t>o</a:t>
            </a:r>
            <a:r>
              <a:rPr lang="en-US" dirty="0" smtClean="0"/>
              <a:t>C (98.6</a:t>
            </a:r>
            <a:r>
              <a:rPr lang="en-US" baseline="30000" dirty="0" smtClean="0"/>
              <a:t>o</a:t>
            </a:r>
            <a:r>
              <a:rPr lang="en-US" dirty="0" smtClean="0"/>
              <a:t>F)</a:t>
            </a:r>
          </a:p>
          <a:p>
            <a:pPr lvl="1"/>
            <a:r>
              <a:rPr lang="en-US" dirty="0" smtClean="0"/>
              <a:t>The peripheral tissues are 2-4</a:t>
            </a:r>
            <a:r>
              <a:rPr lang="en-US" baseline="30000" dirty="0" smtClean="0"/>
              <a:t>o</a:t>
            </a:r>
            <a:r>
              <a:rPr lang="en-US" dirty="0" smtClean="0"/>
              <a:t>C cooler</a:t>
            </a:r>
          </a:p>
          <a:p>
            <a:pPr lvl="1"/>
            <a:endParaRPr lang="en-US" dirty="0"/>
          </a:p>
          <a:p>
            <a:pPr indent="-285750"/>
            <a:r>
              <a:rPr lang="en-US" dirty="0" smtClean="0"/>
              <a:t>Perioperative </a:t>
            </a:r>
            <a:r>
              <a:rPr lang="en-US" dirty="0"/>
              <a:t>hypothermia is usually considered </a:t>
            </a:r>
            <a:r>
              <a:rPr lang="en-US" dirty="0" smtClean="0"/>
              <a:t>&lt;36</a:t>
            </a:r>
            <a:r>
              <a:rPr lang="en-US" baseline="30000" dirty="0" smtClean="0"/>
              <a:t>o</a:t>
            </a:r>
            <a:r>
              <a:rPr lang="en-US" dirty="0" smtClean="0"/>
              <a:t>C</a:t>
            </a:r>
          </a:p>
          <a:p>
            <a:pPr lvl="1"/>
            <a:endParaRPr lang="en-US" dirty="0" smtClean="0"/>
          </a:p>
          <a:p>
            <a:r>
              <a:rPr lang="en-US" dirty="0" smtClean="0"/>
              <a:t>The body regulates temperature in two ways:</a:t>
            </a:r>
          </a:p>
          <a:p>
            <a:pPr lvl="1"/>
            <a:r>
              <a:rPr lang="en-US" dirty="0" smtClean="0"/>
              <a:t>Autonomic responses</a:t>
            </a:r>
          </a:p>
          <a:p>
            <a:pPr lvl="1"/>
            <a:r>
              <a:rPr lang="en-US" dirty="0" smtClean="0"/>
              <a:t>Behavioral response</a:t>
            </a:r>
          </a:p>
          <a:p>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5</a:t>
            </a:fld>
            <a:endParaRPr lang="en-US" dirty="0"/>
          </a:p>
        </p:txBody>
      </p:sp>
    </p:spTree>
    <p:extLst>
      <p:ext uri="{BB962C8B-B14F-4D97-AF65-F5344CB8AC3E}">
        <p14:creationId xmlns:p14="http://schemas.microsoft.com/office/powerpoint/2010/main" val="1188475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Body Temperature</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1">
                    <a:lumMod val="65000"/>
                    <a:lumOff val="35000"/>
                  </a:schemeClr>
                </a:solidFill>
              </a:rPr>
              <a:t>Autonomic Responses</a:t>
            </a:r>
          </a:p>
          <a:p>
            <a:r>
              <a:rPr lang="en-US" dirty="0" smtClean="0"/>
              <a:t>Thermoregulatory system maintains </a:t>
            </a:r>
            <a:r>
              <a:rPr lang="en-US" dirty="0"/>
              <a:t>core temperature within a range 0.2</a:t>
            </a:r>
            <a:r>
              <a:rPr lang="en-US" baseline="30000" dirty="0"/>
              <a:t>o</a:t>
            </a:r>
            <a:r>
              <a:rPr lang="en-US" dirty="0"/>
              <a:t>C above or below </a:t>
            </a:r>
            <a:r>
              <a:rPr lang="en-US" dirty="0" smtClean="0"/>
              <a:t>36</a:t>
            </a:r>
            <a:r>
              <a:rPr lang="en-US" baseline="30000" dirty="0" smtClean="0"/>
              <a:t>o</a:t>
            </a:r>
            <a:r>
              <a:rPr lang="en-US" dirty="0" smtClean="0"/>
              <a:t>C.  When receptors </a:t>
            </a:r>
            <a:r>
              <a:rPr lang="en-US" dirty="0"/>
              <a:t>perceive </a:t>
            </a:r>
            <a:r>
              <a:rPr lang="en-US" dirty="0" smtClean="0"/>
              <a:t>a change </a:t>
            </a:r>
            <a:r>
              <a:rPr lang="en-US" dirty="0"/>
              <a:t>in core temperature beyond this threshold, they trigger the hypothalamus to initiate cooling or </a:t>
            </a:r>
            <a:r>
              <a:rPr lang="en-US" dirty="0" smtClean="0"/>
              <a:t>warming.</a:t>
            </a:r>
            <a:br>
              <a:rPr lang="en-US" dirty="0" smtClean="0"/>
            </a:br>
            <a:endParaRPr lang="en-US" dirty="0" smtClean="0"/>
          </a:p>
          <a:p>
            <a:r>
              <a:rPr lang="en-US" dirty="0" smtClean="0"/>
              <a:t>Thermoreceptors triggering autonomic responses are located in</a:t>
            </a:r>
          </a:p>
          <a:p>
            <a:pPr lvl="1"/>
            <a:r>
              <a:rPr lang="en-US" dirty="0" smtClean="0"/>
              <a:t>Skin surface</a:t>
            </a:r>
          </a:p>
          <a:p>
            <a:pPr lvl="1"/>
            <a:r>
              <a:rPr lang="en-US" dirty="0" smtClean="0"/>
              <a:t>Deep abdominal and thoracic tissue</a:t>
            </a:r>
          </a:p>
          <a:p>
            <a:pPr lvl="1"/>
            <a:r>
              <a:rPr lang="en-US" dirty="0" smtClean="0"/>
              <a:t>Spinal cord</a:t>
            </a:r>
          </a:p>
          <a:p>
            <a:pPr lvl="1"/>
            <a:r>
              <a:rPr lang="en-US" dirty="0" smtClean="0"/>
              <a:t>Hypothalamus</a:t>
            </a:r>
          </a:p>
          <a:p>
            <a:pPr lvl="1"/>
            <a:r>
              <a:rPr lang="en-US" dirty="0" smtClean="0"/>
              <a:t>Other parts of the brain</a:t>
            </a:r>
          </a:p>
          <a:p>
            <a:pPr lvl="1"/>
            <a:endParaRPr lang="en-US" dirty="0" smtClean="0"/>
          </a:p>
          <a:p>
            <a:r>
              <a:rPr lang="en-US" dirty="0" smtClean="0"/>
              <a:t>Autonomic responses to cold are: </a:t>
            </a:r>
          </a:p>
          <a:p>
            <a:pPr lvl="1"/>
            <a:r>
              <a:rPr lang="en-US" dirty="0" smtClean="0"/>
              <a:t>Vasoconstriction</a:t>
            </a:r>
          </a:p>
          <a:p>
            <a:pPr lvl="1"/>
            <a:r>
              <a:rPr lang="en-US" dirty="0" smtClean="0"/>
              <a:t>Shivering</a:t>
            </a:r>
          </a:p>
          <a:p>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6</a:t>
            </a:fld>
            <a:endParaRPr lang="en-US" dirty="0"/>
          </a:p>
        </p:txBody>
      </p:sp>
    </p:spTree>
    <p:extLst>
      <p:ext uri="{BB962C8B-B14F-4D97-AF65-F5344CB8AC3E}">
        <p14:creationId xmlns:p14="http://schemas.microsoft.com/office/powerpoint/2010/main" val="1148459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Body Temperature</a:t>
            </a:r>
            <a:endParaRPr lang="en-US" dirty="0"/>
          </a:p>
        </p:txBody>
      </p:sp>
      <p:sp>
        <p:nvSpPr>
          <p:cNvPr id="3" name="Content Placeholder 2"/>
          <p:cNvSpPr>
            <a:spLocks noGrp="1"/>
          </p:cNvSpPr>
          <p:nvPr>
            <p:ph idx="1"/>
          </p:nvPr>
        </p:nvSpPr>
        <p:spPr/>
        <p:txBody>
          <a:bodyPr/>
          <a:lstStyle/>
          <a:p>
            <a:r>
              <a:rPr lang="en-US" b="1" dirty="0" smtClean="0">
                <a:solidFill>
                  <a:schemeClr val="tx1">
                    <a:lumMod val="65000"/>
                    <a:lumOff val="35000"/>
                  </a:schemeClr>
                </a:solidFill>
              </a:rPr>
              <a:t>Behavioral Responses</a:t>
            </a:r>
          </a:p>
          <a:p>
            <a:endParaRPr lang="en-US" dirty="0" smtClean="0"/>
          </a:p>
          <a:p>
            <a:r>
              <a:rPr lang="en-US" dirty="0" smtClean="0"/>
              <a:t>Are triggered by thermal discomfort and are perceived change in skin temperature.</a:t>
            </a:r>
          </a:p>
          <a:p>
            <a:endParaRPr lang="en-US" dirty="0" smtClean="0"/>
          </a:p>
          <a:p>
            <a:r>
              <a:rPr lang="en-US" dirty="0" smtClean="0"/>
              <a:t>The individual responds by:</a:t>
            </a:r>
          </a:p>
          <a:p>
            <a:pPr lvl="1"/>
            <a:r>
              <a:rPr lang="en-US" dirty="0" smtClean="0"/>
              <a:t>Adding clothing or blankets</a:t>
            </a:r>
          </a:p>
          <a:p>
            <a:pPr lvl="1"/>
            <a:r>
              <a:rPr lang="en-US" dirty="0" smtClean="0"/>
              <a:t>Adjusting room temperature</a:t>
            </a:r>
          </a:p>
          <a:p>
            <a:pPr lvl="1"/>
            <a:r>
              <a:rPr lang="en-US" dirty="0" smtClean="0"/>
              <a:t>Moving to a warmer location (e.g. indoors)</a:t>
            </a:r>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7</a:t>
            </a:fld>
            <a:endParaRPr lang="en-US" dirty="0"/>
          </a:p>
        </p:txBody>
      </p:sp>
    </p:spTree>
    <p:extLst>
      <p:ext uri="{BB962C8B-B14F-4D97-AF65-F5344CB8AC3E}">
        <p14:creationId xmlns:p14="http://schemas.microsoft.com/office/powerpoint/2010/main" val="3190242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Hypothermia Happen?</a:t>
            </a:r>
            <a:endParaRPr lang="en-US" dirty="0"/>
          </a:p>
        </p:txBody>
      </p:sp>
      <p:sp>
        <p:nvSpPr>
          <p:cNvPr id="3" name="Content Placeholder 2"/>
          <p:cNvSpPr>
            <a:spLocks noGrp="1"/>
          </p:cNvSpPr>
          <p:nvPr>
            <p:ph idx="1"/>
          </p:nvPr>
        </p:nvSpPr>
        <p:spPr>
          <a:xfrm>
            <a:off x="457200" y="1600201"/>
            <a:ext cx="8229600" cy="3886199"/>
          </a:xfrm>
        </p:spPr>
        <p:txBody>
          <a:bodyPr>
            <a:normAutofit/>
          </a:bodyPr>
          <a:lstStyle/>
          <a:p>
            <a:r>
              <a:rPr lang="en-US" b="1" dirty="0" smtClean="0">
                <a:solidFill>
                  <a:schemeClr val="tx1">
                    <a:lumMod val="65000"/>
                    <a:lumOff val="35000"/>
                  </a:schemeClr>
                </a:solidFill>
              </a:rPr>
              <a:t>Anesthesia</a:t>
            </a:r>
          </a:p>
          <a:p>
            <a:r>
              <a:rPr lang="en-US" dirty="0" smtClean="0"/>
              <a:t>General</a:t>
            </a:r>
          </a:p>
          <a:p>
            <a:pPr lvl="1"/>
            <a:r>
              <a:rPr lang="en-US" dirty="0" smtClean="0"/>
              <a:t>Removes ability to employ behavioral responses</a:t>
            </a:r>
          </a:p>
          <a:p>
            <a:pPr lvl="1"/>
            <a:r>
              <a:rPr lang="en-US" dirty="0" smtClean="0"/>
              <a:t>Widens the interthreshold range 10-fold</a:t>
            </a:r>
          </a:p>
          <a:p>
            <a:pPr lvl="1"/>
            <a:r>
              <a:rPr lang="en-US" dirty="0" smtClean="0"/>
              <a:t>Diminishes the hypothalmic response</a:t>
            </a:r>
          </a:p>
          <a:p>
            <a:r>
              <a:rPr lang="en-US" dirty="0" smtClean="0"/>
              <a:t>Regional</a:t>
            </a:r>
          </a:p>
          <a:p>
            <a:pPr lvl="1"/>
            <a:r>
              <a:rPr lang="en-US" dirty="0" smtClean="0"/>
              <a:t>Response is similar to general anesthesia</a:t>
            </a:r>
          </a:p>
          <a:p>
            <a:pPr lvl="1"/>
            <a:r>
              <a:rPr lang="en-US" dirty="0" smtClean="0"/>
              <a:t>Prevents normal activation of regional responses (sweating, shivering)</a:t>
            </a:r>
          </a:p>
          <a:p>
            <a:pPr lvl="1"/>
            <a:r>
              <a:rPr lang="en-US" dirty="0" smtClean="0"/>
              <a:t>Impairs central control of thermoregulation</a:t>
            </a:r>
          </a:p>
          <a:p>
            <a:pPr lvl="2"/>
            <a:r>
              <a:rPr lang="en-US" dirty="0" smtClean="0"/>
              <a:t>Incorrectly judges skin temperature</a:t>
            </a:r>
          </a:p>
          <a:p>
            <a:pPr lvl="2"/>
            <a:r>
              <a:rPr lang="en-US" dirty="0" smtClean="0"/>
              <a:t>Patients often feel warm when they are not</a:t>
            </a:r>
          </a:p>
          <a:p>
            <a:pPr lvl="1"/>
            <a:r>
              <a:rPr lang="en-US" dirty="0" smtClean="0"/>
              <a:t>Interthreshold range is increased by 0.6</a:t>
            </a:r>
            <a:r>
              <a:rPr lang="en-US" baseline="30000" dirty="0" smtClean="0"/>
              <a:t>o</a:t>
            </a:r>
            <a:r>
              <a:rPr lang="en-US" dirty="0" smtClean="0"/>
              <a:t>C</a:t>
            </a:r>
          </a:p>
          <a:p>
            <a:endParaRPr lang="en-US" dirty="0"/>
          </a:p>
          <a:p>
            <a:endParaRPr lang="en-US" dirty="0"/>
          </a:p>
        </p:txBody>
      </p:sp>
      <p:sp>
        <p:nvSpPr>
          <p:cNvPr id="5" name="Footer Placeholder 3"/>
          <p:cNvSpPr>
            <a:spLocks noGrp="1"/>
          </p:cNvSpPr>
          <p:nvPr>
            <p:ph type="ftr" sz="quarter" idx="11"/>
          </p:nvPr>
        </p:nvSpPr>
        <p:spPr>
          <a:xfrm>
            <a:off x="3124200" y="6356350"/>
            <a:ext cx="2895600" cy="365125"/>
          </a:xfrm>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0649CB14-D1DD-4A1D-8673-93931514E97A}" type="slidenum">
              <a:rPr lang="en-US" smtClean="0"/>
              <a:pPr/>
              <a:t>8</a:t>
            </a:fld>
            <a:endParaRPr lang="en-US" dirty="0"/>
          </a:p>
        </p:txBody>
      </p:sp>
    </p:spTree>
    <p:extLst>
      <p:ext uri="{BB962C8B-B14F-4D97-AF65-F5344CB8AC3E}">
        <p14:creationId xmlns:p14="http://schemas.microsoft.com/office/powerpoint/2010/main" val="1859435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Hypothermia Happen?</a:t>
            </a:r>
            <a:endParaRPr lang="en-US" dirty="0"/>
          </a:p>
        </p:txBody>
      </p:sp>
      <p:sp>
        <p:nvSpPr>
          <p:cNvPr id="3" name="Content Placeholder 2"/>
          <p:cNvSpPr>
            <a:spLocks noGrp="1"/>
          </p:cNvSpPr>
          <p:nvPr>
            <p:ph idx="1"/>
          </p:nvPr>
        </p:nvSpPr>
        <p:spPr/>
        <p:txBody>
          <a:bodyPr/>
          <a:lstStyle/>
          <a:p>
            <a:r>
              <a:rPr lang="en-US" b="1" dirty="0" smtClean="0">
                <a:solidFill>
                  <a:schemeClr val="tx1">
                    <a:lumMod val="65000"/>
                    <a:lumOff val="35000"/>
                  </a:schemeClr>
                </a:solidFill>
              </a:rPr>
              <a:t>Heat Loss</a:t>
            </a:r>
          </a:p>
          <a:p>
            <a:pPr lvl="1"/>
            <a:r>
              <a:rPr lang="en-US" dirty="0" smtClean="0"/>
              <a:t>Heat is lost into the cool operating room environment</a:t>
            </a:r>
          </a:p>
          <a:p>
            <a:pPr lvl="1"/>
            <a:r>
              <a:rPr lang="en-US" dirty="0" smtClean="0"/>
              <a:t>Large areas of skin often exposed during prepping and draping</a:t>
            </a:r>
          </a:p>
          <a:p>
            <a:pPr lvl="1"/>
            <a:r>
              <a:rPr lang="en-US" dirty="0" smtClean="0"/>
              <a:t>Internal organs often exposed during surgery</a:t>
            </a:r>
          </a:p>
          <a:p>
            <a:pPr lvl="1"/>
            <a:r>
              <a:rPr lang="en-US" dirty="0" smtClean="0"/>
              <a:t>Cool intravenous or irrigation fluids increase heat loss</a:t>
            </a:r>
          </a:p>
          <a:p>
            <a:pPr lvl="1"/>
            <a:endParaRPr lang="en-US" dirty="0"/>
          </a:p>
          <a:p>
            <a:pPr marL="0" lvl="1" indent="0">
              <a:buNone/>
            </a:pPr>
            <a:r>
              <a:rPr lang="en-US" dirty="0"/>
              <a:t>Most patients undergoing surgery experience hypothermia unless effective prevention is used</a:t>
            </a:r>
            <a:r>
              <a:rPr lang="en-US" dirty="0" smtClean="0"/>
              <a:t>.</a:t>
            </a:r>
          </a:p>
          <a:p>
            <a:pPr marL="0" lvl="1" indent="0">
              <a:buNone/>
            </a:pPr>
            <a:endParaRPr lang="en-US" dirty="0"/>
          </a:p>
          <a:p>
            <a:pPr marL="0" lvl="1" indent="0">
              <a:buNone/>
            </a:pPr>
            <a:r>
              <a:rPr lang="en-US" dirty="0" smtClean="0"/>
              <a:t>A recent study found that 72% of orthopedic surgery patients were hypothermic. </a:t>
            </a:r>
            <a:endParaRPr lang="en-US" dirty="0"/>
          </a:p>
          <a:p>
            <a:endParaRPr lang="en-US" dirty="0"/>
          </a:p>
        </p:txBody>
      </p:sp>
      <p:sp>
        <p:nvSpPr>
          <p:cNvPr id="4" name="Footer Placeholder 3"/>
          <p:cNvSpPr>
            <a:spLocks noGrp="1"/>
          </p:cNvSpPr>
          <p:nvPr>
            <p:ph type="ftr" sz="quarter" idx="11"/>
          </p:nvPr>
        </p:nvSpPr>
        <p:spPr/>
        <p:txBody>
          <a:bodyPr/>
          <a:lstStyle/>
          <a:p>
            <a:pPr algn="ctr"/>
            <a:r>
              <a:rPr lang="en-US" smtClean="0">
                <a:solidFill>
                  <a:schemeClr val="tx2">
                    <a:lumMod val="75000"/>
                  </a:schemeClr>
                </a:solidFill>
              </a:rPr>
              <a:t>©2019 The University of Iowa. All rights reserved.</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0649CB14-D1DD-4A1D-8673-93931514E97A}" type="slidenum">
              <a:rPr lang="en-US" smtClean="0"/>
              <a:pPr/>
              <a:t>9</a:t>
            </a:fld>
            <a:endParaRPr lang="en-US" dirty="0"/>
          </a:p>
        </p:txBody>
      </p:sp>
    </p:spTree>
    <p:extLst>
      <p:ext uri="{BB962C8B-B14F-4D97-AF65-F5344CB8AC3E}">
        <p14:creationId xmlns:p14="http://schemas.microsoft.com/office/powerpoint/2010/main" val="3690316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2201</TotalTime>
  <Words>5456</Words>
  <Application>Microsoft Office PowerPoint</Application>
  <PresentationFormat>On-screen Show (4:3)</PresentationFormat>
  <Paragraphs>598</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Adobe Gothic Std B</vt:lpstr>
      <vt:lpstr>Arial</vt:lpstr>
      <vt:lpstr>Calibri</vt:lpstr>
      <vt:lpstr>msgothic</vt:lpstr>
      <vt:lpstr>Times New Roman</vt:lpstr>
      <vt:lpstr>Office Theme</vt:lpstr>
      <vt:lpstr>Perioperative Hypothermia</vt:lpstr>
      <vt:lpstr>Introduction</vt:lpstr>
      <vt:lpstr>PowerPoint Presentation</vt:lpstr>
      <vt:lpstr>Objectives</vt:lpstr>
      <vt:lpstr>Thermoregulation</vt:lpstr>
      <vt:lpstr>Body Temperature</vt:lpstr>
      <vt:lpstr>Body Temperature</vt:lpstr>
      <vt:lpstr>How does Hypothermia Happen?</vt:lpstr>
      <vt:lpstr>How does Hypothermia Happen?</vt:lpstr>
      <vt:lpstr>Perioperative Hypothermia</vt:lpstr>
      <vt:lpstr>Perioperative Hypothermia</vt:lpstr>
      <vt:lpstr>Perioperative Hypothermia</vt:lpstr>
      <vt:lpstr>Perioperative Hypothermia</vt:lpstr>
      <vt:lpstr>Perioperative Hypothermia</vt:lpstr>
      <vt:lpstr>Perioperative Hypothermia</vt:lpstr>
      <vt:lpstr>Perioperative Hypothermia</vt:lpstr>
      <vt:lpstr>PowerPoint Presentation</vt:lpstr>
      <vt:lpstr>Ineffective Prevention</vt:lpstr>
      <vt:lpstr>Effective Prevention</vt:lpstr>
      <vt:lpstr>Prevention</vt:lpstr>
      <vt:lpstr>Prevention</vt:lpstr>
      <vt:lpstr>Prevention</vt:lpstr>
      <vt:lpstr>Prevention</vt:lpstr>
      <vt:lpstr>Prevention</vt:lpstr>
      <vt:lpstr>Prevention</vt:lpstr>
      <vt:lpstr>Other Forms of Active Warming</vt:lpstr>
      <vt:lpstr>Prevention</vt:lpstr>
      <vt:lpstr>Prevention</vt:lpstr>
      <vt:lpstr>Active Warming and Neuraxial Anesthesia </vt:lpstr>
      <vt:lpstr>Active Warming</vt:lpstr>
      <vt:lpstr>Prevention</vt:lpstr>
      <vt:lpstr>Prevention</vt:lpstr>
      <vt:lpstr>Prevention</vt:lpstr>
      <vt:lpstr>Warming Irrigation Fluids for Arthroscopy</vt:lpstr>
      <vt:lpstr>PowerPoint Presentation</vt:lpstr>
      <vt:lpstr>Summary</vt:lpstr>
    </vt:vector>
  </TitlesOfParts>
  <Company>Genesis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MADeploy</dc:creator>
  <cp:lastModifiedBy>Steelman, Victoria J</cp:lastModifiedBy>
  <cp:revision>91</cp:revision>
  <cp:lastPrinted>2015-01-27T14:49:30Z</cp:lastPrinted>
  <dcterms:created xsi:type="dcterms:W3CDTF">2010-09-30T19:35:02Z</dcterms:created>
  <dcterms:modified xsi:type="dcterms:W3CDTF">2018-12-07T16:15:43Z</dcterms:modified>
</cp:coreProperties>
</file>