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12192000" cy="6858000"/>
  <p:notesSz cx="7315200" cy="12344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BE3E1"/>
    <a:srgbClr val="00ACA6"/>
    <a:srgbClr val="8AC6CC"/>
    <a:srgbClr val="07B4B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5201" autoAdjust="0"/>
  </p:normalViewPr>
  <p:slideViewPr>
    <p:cSldViewPr snapToGrid="0">
      <p:cViewPr varScale="1">
        <p:scale>
          <a:sx n="102" d="100"/>
          <a:sy n="102" d="100"/>
        </p:scale>
        <p:origin x="87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619364"/>
          </a:xfrm>
          <a:prstGeom prst="rect">
            <a:avLst/>
          </a:prstGeom>
        </p:spPr>
        <p:txBody>
          <a:bodyPr vert="horz" lIns="112304" tIns="56152" rIns="112304" bIns="56152" rtlCol="0"/>
          <a:lstStyle>
            <a:lvl1pPr algn="l">
              <a:defRPr sz="1500"/>
            </a:lvl1pPr>
          </a:lstStyle>
          <a:p>
            <a:endParaRPr lang="en-US"/>
          </a:p>
        </p:txBody>
      </p:sp>
      <p:sp>
        <p:nvSpPr>
          <p:cNvPr id="3" name="Date Placeholder 2"/>
          <p:cNvSpPr>
            <a:spLocks noGrp="1"/>
          </p:cNvSpPr>
          <p:nvPr>
            <p:ph type="dt" idx="1"/>
          </p:nvPr>
        </p:nvSpPr>
        <p:spPr>
          <a:xfrm>
            <a:off x="4143588" y="1"/>
            <a:ext cx="3169920" cy="619364"/>
          </a:xfrm>
          <a:prstGeom prst="rect">
            <a:avLst/>
          </a:prstGeom>
        </p:spPr>
        <p:txBody>
          <a:bodyPr vert="horz" lIns="112304" tIns="56152" rIns="112304" bIns="56152" rtlCol="0"/>
          <a:lstStyle>
            <a:lvl1pPr algn="r">
              <a:defRPr sz="1500"/>
            </a:lvl1pPr>
          </a:lstStyle>
          <a:p>
            <a:fld id="{46B996CB-1E74-416E-990F-26CD334A0FDA}" type="datetimeFigureOut">
              <a:rPr lang="en-US" smtClean="0"/>
              <a:t>6/13/2025</a:t>
            </a:fld>
            <a:endParaRPr lang="en-US"/>
          </a:p>
        </p:txBody>
      </p:sp>
      <p:sp>
        <p:nvSpPr>
          <p:cNvPr id="4" name="Slide Image Placeholder 3"/>
          <p:cNvSpPr>
            <a:spLocks noGrp="1" noRot="1" noChangeAspect="1"/>
          </p:cNvSpPr>
          <p:nvPr>
            <p:ph type="sldImg" idx="2"/>
          </p:nvPr>
        </p:nvSpPr>
        <p:spPr>
          <a:xfrm>
            <a:off x="-44450" y="1543050"/>
            <a:ext cx="7402513" cy="4165600"/>
          </a:xfrm>
          <a:prstGeom prst="rect">
            <a:avLst/>
          </a:prstGeom>
          <a:noFill/>
          <a:ln w="12700">
            <a:solidFill>
              <a:prstClr val="black"/>
            </a:solidFill>
          </a:ln>
        </p:spPr>
        <p:txBody>
          <a:bodyPr vert="horz" lIns="112304" tIns="56152" rIns="112304" bIns="56152" rtlCol="0" anchor="ctr"/>
          <a:lstStyle/>
          <a:p>
            <a:endParaRPr lang="en-US"/>
          </a:p>
        </p:txBody>
      </p:sp>
      <p:sp>
        <p:nvSpPr>
          <p:cNvPr id="5" name="Notes Placeholder 4"/>
          <p:cNvSpPr>
            <a:spLocks noGrp="1"/>
          </p:cNvSpPr>
          <p:nvPr>
            <p:ph type="body" sz="quarter" idx="3"/>
          </p:nvPr>
        </p:nvSpPr>
        <p:spPr>
          <a:xfrm>
            <a:off x="731520" y="5940742"/>
            <a:ext cx="5852160" cy="4860608"/>
          </a:xfrm>
          <a:prstGeom prst="rect">
            <a:avLst/>
          </a:prstGeom>
        </p:spPr>
        <p:txBody>
          <a:bodyPr vert="horz" lIns="112304" tIns="56152" rIns="112304" bIns="5615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11725040"/>
            <a:ext cx="3169920" cy="619361"/>
          </a:xfrm>
          <a:prstGeom prst="rect">
            <a:avLst/>
          </a:prstGeom>
        </p:spPr>
        <p:txBody>
          <a:bodyPr vert="horz" lIns="112304" tIns="56152" rIns="112304" bIns="56152" rtlCol="0" anchor="b"/>
          <a:lstStyle>
            <a:lvl1pPr algn="l">
              <a:defRPr sz="1500"/>
            </a:lvl1pPr>
          </a:lstStyle>
          <a:p>
            <a:endParaRPr lang="en-US"/>
          </a:p>
        </p:txBody>
      </p:sp>
      <p:sp>
        <p:nvSpPr>
          <p:cNvPr id="7" name="Slide Number Placeholder 6"/>
          <p:cNvSpPr>
            <a:spLocks noGrp="1"/>
          </p:cNvSpPr>
          <p:nvPr>
            <p:ph type="sldNum" sz="quarter" idx="5"/>
          </p:nvPr>
        </p:nvSpPr>
        <p:spPr>
          <a:xfrm>
            <a:off x="4143588" y="11725040"/>
            <a:ext cx="3169920" cy="619361"/>
          </a:xfrm>
          <a:prstGeom prst="rect">
            <a:avLst/>
          </a:prstGeom>
        </p:spPr>
        <p:txBody>
          <a:bodyPr vert="horz" lIns="112304" tIns="56152" rIns="112304" bIns="56152" rtlCol="0" anchor="b"/>
          <a:lstStyle>
            <a:lvl1pPr algn="r">
              <a:defRPr sz="1500"/>
            </a:lvl1pPr>
          </a:lstStyle>
          <a:p>
            <a:fld id="{5997D3B1-90B2-447E-A783-E2C1F2ABA54F}" type="slidenum">
              <a:rPr lang="en-US" smtClean="0"/>
              <a:t>‹#›</a:t>
            </a:fld>
            <a:endParaRPr lang="en-US"/>
          </a:p>
        </p:txBody>
      </p:sp>
    </p:spTree>
    <p:extLst>
      <p:ext uri="{BB962C8B-B14F-4D97-AF65-F5344CB8AC3E}">
        <p14:creationId xmlns:p14="http://schemas.microsoft.com/office/powerpoint/2010/main" val="5743211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997D3B1-90B2-447E-A783-E2C1F2ABA54F}" type="slidenum">
              <a:rPr lang="en-US" smtClean="0"/>
              <a:t>1</a:t>
            </a:fld>
            <a:endParaRPr lang="en-US"/>
          </a:p>
        </p:txBody>
      </p:sp>
    </p:spTree>
    <p:extLst>
      <p:ext uri="{BB962C8B-B14F-4D97-AF65-F5344CB8AC3E}">
        <p14:creationId xmlns:p14="http://schemas.microsoft.com/office/powerpoint/2010/main" val="21987001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6446AC-630C-8BBC-0BB6-77ED0491FCE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E5F7E26-B0DC-62F3-B35B-3AD6BFFE173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D913294-A91A-F6C4-B53B-D97811D8BA5B}"/>
              </a:ext>
            </a:extLst>
          </p:cNvPr>
          <p:cNvSpPr>
            <a:spLocks noGrp="1"/>
          </p:cNvSpPr>
          <p:nvPr>
            <p:ph type="dt" sz="half" idx="10"/>
          </p:nvPr>
        </p:nvSpPr>
        <p:spPr/>
        <p:txBody>
          <a:bodyPr/>
          <a:lstStyle/>
          <a:p>
            <a:fld id="{9BFF6BD6-C5D7-4216-B569-C8B7EB871612}" type="datetimeFigureOut">
              <a:rPr lang="en-US" smtClean="0"/>
              <a:t>6/13/2025</a:t>
            </a:fld>
            <a:endParaRPr lang="en-US"/>
          </a:p>
        </p:txBody>
      </p:sp>
      <p:sp>
        <p:nvSpPr>
          <p:cNvPr id="5" name="Footer Placeholder 4">
            <a:extLst>
              <a:ext uri="{FF2B5EF4-FFF2-40B4-BE49-F238E27FC236}">
                <a16:creationId xmlns:a16="http://schemas.microsoft.com/office/drawing/2014/main" id="{0B7F6B60-3423-E603-1F79-066760D174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83723C-BE9C-3981-CD03-A1F4956AD596}"/>
              </a:ext>
            </a:extLst>
          </p:cNvPr>
          <p:cNvSpPr>
            <a:spLocks noGrp="1"/>
          </p:cNvSpPr>
          <p:nvPr>
            <p:ph type="sldNum" sz="quarter" idx="12"/>
          </p:nvPr>
        </p:nvSpPr>
        <p:spPr/>
        <p:txBody>
          <a:bodyPr/>
          <a:lstStyle/>
          <a:p>
            <a:fld id="{A098211D-FE25-41B9-BC7D-8E0238CF3FD3}" type="slidenum">
              <a:rPr lang="en-US" smtClean="0"/>
              <a:t>‹#›</a:t>
            </a:fld>
            <a:endParaRPr lang="en-US"/>
          </a:p>
        </p:txBody>
      </p:sp>
    </p:spTree>
    <p:extLst>
      <p:ext uri="{BB962C8B-B14F-4D97-AF65-F5344CB8AC3E}">
        <p14:creationId xmlns:p14="http://schemas.microsoft.com/office/powerpoint/2010/main" val="10405245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321805-FEEF-4867-D9BA-924AD8CC293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46A8153-2978-89D9-4C78-9CA4F1BF496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AE138F-E41C-12F2-CE52-C9C9148654A6}"/>
              </a:ext>
            </a:extLst>
          </p:cNvPr>
          <p:cNvSpPr>
            <a:spLocks noGrp="1"/>
          </p:cNvSpPr>
          <p:nvPr>
            <p:ph type="dt" sz="half" idx="10"/>
          </p:nvPr>
        </p:nvSpPr>
        <p:spPr/>
        <p:txBody>
          <a:bodyPr/>
          <a:lstStyle/>
          <a:p>
            <a:fld id="{9BFF6BD6-C5D7-4216-B569-C8B7EB871612}" type="datetimeFigureOut">
              <a:rPr lang="en-US" smtClean="0"/>
              <a:t>6/13/2025</a:t>
            </a:fld>
            <a:endParaRPr lang="en-US"/>
          </a:p>
        </p:txBody>
      </p:sp>
      <p:sp>
        <p:nvSpPr>
          <p:cNvPr id="5" name="Footer Placeholder 4">
            <a:extLst>
              <a:ext uri="{FF2B5EF4-FFF2-40B4-BE49-F238E27FC236}">
                <a16:creationId xmlns:a16="http://schemas.microsoft.com/office/drawing/2014/main" id="{5892C1D1-4A28-EDE9-B79E-40DF2CBF29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8F9634-B2F5-523A-B982-74251F2A734F}"/>
              </a:ext>
            </a:extLst>
          </p:cNvPr>
          <p:cNvSpPr>
            <a:spLocks noGrp="1"/>
          </p:cNvSpPr>
          <p:nvPr>
            <p:ph type="sldNum" sz="quarter" idx="12"/>
          </p:nvPr>
        </p:nvSpPr>
        <p:spPr/>
        <p:txBody>
          <a:bodyPr/>
          <a:lstStyle/>
          <a:p>
            <a:fld id="{A098211D-FE25-41B9-BC7D-8E0238CF3FD3}" type="slidenum">
              <a:rPr lang="en-US" smtClean="0"/>
              <a:t>‹#›</a:t>
            </a:fld>
            <a:endParaRPr lang="en-US"/>
          </a:p>
        </p:txBody>
      </p:sp>
    </p:spTree>
    <p:extLst>
      <p:ext uri="{BB962C8B-B14F-4D97-AF65-F5344CB8AC3E}">
        <p14:creationId xmlns:p14="http://schemas.microsoft.com/office/powerpoint/2010/main" val="8191962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4E58A6A-23AB-4496-3AC2-8A2FED0641C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636413B-F259-BA58-1473-A32AE6F3362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846F306-7538-F2A5-C24F-71D77D774A07}"/>
              </a:ext>
            </a:extLst>
          </p:cNvPr>
          <p:cNvSpPr>
            <a:spLocks noGrp="1"/>
          </p:cNvSpPr>
          <p:nvPr>
            <p:ph type="dt" sz="half" idx="10"/>
          </p:nvPr>
        </p:nvSpPr>
        <p:spPr/>
        <p:txBody>
          <a:bodyPr/>
          <a:lstStyle/>
          <a:p>
            <a:fld id="{9BFF6BD6-C5D7-4216-B569-C8B7EB871612}" type="datetimeFigureOut">
              <a:rPr lang="en-US" smtClean="0"/>
              <a:t>6/13/2025</a:t>
            </a:fld>
            <a:endParaRPr lang="en-US"/>
          </a:p>
        </p:txBody>
      </p:sp>
      <p:sp>
        <p:nvSpPr>
          <p:cNvPr id="5" name="Footer Placeholder 4">
            <a:extLst>
              <a:ext uri="{FF2B5EF4-FFF2-40B4-BE49-F238E27FC236}">
                <a16:creationId xmlns:a16="http://schemas.microsoft.com/office/drawing/2014/main" id="{B7BB893F-32A4-6D4F-FC5B-B93A117A03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259C16-BDA1-9C2E-5E1B-02C2D2605F5F}"/>
              </a:ext>
            </a:extLst>
          </p:cNvPr>
          <p:cNvSpPr>
            <a:spLocks noGrp="1"/>
          </p:cNvSpPr>
          <p:nvPr>
            <p:ph type="sldNum" sz="quarter" idx="12"/>
          </p:nvPr>
        </p:nvSpPr>
        <p:spPr/>
        <p:txBody>
          <a:bodyPr/>
          <a:lstStyle/>
          <a:p>
            <a:fld id="{A098211D-FE25-41B9-BC7D-8E0238CF3FD3}" type="slidenum">
              <a:rPr lang="en-US" smtClean="0"/>
              <a:t>‹#›</a:t>
            </a:fld>
            <a:endParaRPr lang="en-US"/>
          </a:p>
        </p:txBody>
      </p:sp>
    </p:spTree>
    <p:extLst>
      <p:ext uri="{BB962C8B-B14F-4D97-AF65-F5344CB8AC3E}">
        <p14:creationId xmlns:p14="http://schemas.microsoft.com/office/powerpoint/2010/main" val="8548788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7B6FAA-0063-C4C8-5391-82E90616EBD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F03CA2F-2742-EB03-CD71-49F2F6415D7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6E256E4-AA15-7D7B-31A3-62252C48A0ED}"/>
              </a:ext>
            </a:extLst>
          </p:cNvPr>
          <p:cNvSpPr>
            <a:spLocks noGrp="1"/>
          </p:cNvSpPr>
          <p:nvPr>
            <p:ph type="dt" sz="half" idx="10"/>
          </p:nvPr>
        </p:nvSpPr>
        <p:spPr/>
        <p:txBody>
          <a:bodyPr/>
          <a:lstStyle/>
          <a:p>
            <a:fld id="{9BFF6BD6-C5D7-4216-B569-C8B7EB871612}" type="datetimeFigureOut">
              <a:rPr lang="en-US" smtClean="0"/>
              <a:t>6/13/2025</a:t>
            </a:fld>
            <a:endParaRPr lang="en-US"/>
          </a:p>
        </p:txBody>
      </p:sp>
      <p:sp>
        <p:nvSpPr>
          <p:cNvPr id="5" name="Footer Placeholder 4">
            <a:extLst>
              <a:ext uri="{FF2B5EF4-FFF2-40B4-BE49-F238E27FC236}">
                <a16:creationId xmlns:a16="http://schemas.microsoft.com/office/drawing/2014/main" id="{461040F8-67D9-0F9A-39A1-24B93AEEB0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CCEDA4-6668-BD3C-0604-EDFBA29177ED}"/>
              </a:ext>
            </a:extLst>
          </p:cNvPr>
          <p:cNvSpPr>
            <a:spLocks noGrp="1"/>
          </p:cNvSpPr>
          <p:nvPr>
            <p:ph type="sldNum" sz="quarter" idx="12"/>
          </p:nvPr>
        </p:nvSpPr>
        <p:spPr/>
        <p:txBody>
          <a:bodyPr/>
          <a:lstStyle/>
          <a:p>
            <a:fld id="{A098211D-FE25-41B9-BC7D-8E0238CF3FD3}" type="slidenum">
              <a:rPr lang="en-US" smtClean="0"/>
              <a:t>‹#›</a:t>
            </a:fld>
            <a:endParaRPr lang="en-US"/>
          </a:p>
        </p:txBody>
      </p:sp>
    </p:spTree>
    <p:extLst>
      <p:ext uri="{BB962C8B-B14F-4D97-AF65-F5344CB8AC3E}">
        <p14:creationId xmlns:p14="http://schemas.microsoft.com/office/powerpoint/2010/main" val="35359305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8FDE13-CD14-7D60-4A75-69560727092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95CB054-31CE-F71F-196F-BE06D41B291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F826088-A2CC-BDF6-FC03-B694F204D916}"/>
              </a:ext>
            </a:extLst>
          </p:cNvPr>
          <p:cNvSpPr>
            <a:spLocks noGrp="1"/>
          </p:cNvSpPr>
          <p:nvPr>
            <p:ph type="dt" sz="half" idx="10"/>
          </p:nvPr>
        </p:nvSpPr>
        <p:spPr/>
        <p:txBody>
          <a:bodyPr/>
          <a:lstStyle/>
          <a:p>
            <a:fld id="{9BFF6BD6-C5D7-4216-B569-C8B7EB871612}" type="datetimeFigureOut">
              <a:rPr lang="en-US" smtClean="0"/>
              <a:t>6/13/2025</a:t>
            </a:fld>
            <a:endParaRPr lang="en-US"/>
          </a:p>
        </p:txBody>
      </p:sp>
      <p:sp>
        <p:nvSpPr>
          <p:cNvPr id="5" name="Footer Placeholder 4">
            <a:extLst>
              <a:ext uri="{FF2B5EF4-FFF2-40B4-BE49-F238E27FC236}">
                <a16:creationId xmlns:a16="http://schemas.microsoft.com/office/drawing/2014/main" id="{0C674403-AD35-0AD5-627E-CB4C25840A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9DC927-84B0-DC92-06F9-63954DDDCFB2}"/>
              </a:ext>
            </a:extLst>
          </p:cNvPr>
          <p:cNvSpPr>
            <a:spLocks noGrp="1"/>
          </p:cNvSpPr>
          <p:nvPr>
            <p:ph type="sldNum" sz="quarter" idx="12"/>
          </p:nvPr>
        </p:nvSpPr>
        <p:spPr/>
        <p:txBody>
          <a:bodyPr/>
          <a:lstStyle/>
          <a:p>
            <a:fld id="{A098211D-FE25-41B9-BC7D-8E0238CF3FD3}" type="slidenum">
              <a:rPr lang="en-US" smtClean="0"/>
              <a:t>‹#›</a:t>
            </a:fld>
            <a:endParaRPr lang="en-US"/>
          </a:p>
        </p:txBody>
      </p:sp>
    </p:spTree>
    <p:extLst>
      <p:ext uri="{BB962C8B-B14F-4D97-AF65-F5344CB8AC3E}">
        <p14:creationId xmlns:p14="http://schemas.microsoft.com/office/powerpoint/2010/main" val="9721205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14D18D-67F9-5B25-7116-8995E757778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922202C-E30A-B68C-756A-3E7DB7AFFA4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7F06C68-375F-3C8F-AB2F-2E888BB2B62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8920B95-F530-E4F1-92E8-81649DB64F16}"/>
              </a:ext>
            </a:extLst>
          </p:cNvPr>
          <p:cNvSpPr>
            <a:spLocks noGrp="1"/>
          </p:cNvSpPr>
          <p:nvPr>
            <p:ph type="dt" sz="half" idx="10"/>
          </p:nvPr>
        </p:nvSpPr>
        <p:spPr/>
        <p:txBody>
          <a:bodyPr/>
          <a:lstStyle/>
          <a:p>
            <a:fld id="{9BFF6BD6-C5D7-4216-B569-C8B7EB871612}" type="datetimeFigureOut">
              <a:rPr lang="en-US" smtClean="0"/>
              <a:t>6/13/2025</a:t>
            </a:fld>
            <a:endParaRPr lang="en-US"/>
          </a:p>
        </p:txBody>
      </p:sp>
      <p:sp>
        <p:nvSpPr>
          <p:cNvPr id="6" name="Footer Placeholder 5">
            <a:extLst>
              <a:ext uri="{FF2B5EF4-FFF2-40B4-BE49-F238E27FC236}">
                <a16:creationId xmlns:a16="http://schemas.microsoft.com/office/drawing/2014/main" id="{5BEA316D-8725-A0E5-6796-9482C64B52B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9794B5F-1D6A-FD17-2DC3-90A7D06927AC}"/>
              </a:ext>
            </a:extLst>
          </p:cNvPr>
          <p:cNvSpPr>
            <a:spLocks noGrp="1"/>
          </p:cNvSpPr>
          <p:nvPr>
            <p:ph type="sldNum" sz="quarter" idx="12"/>
          </p:nvPr>
        </p:nvSpPr>
        <p:spPr/>
        <p:txBody>
          <a:bodyPr/>
          <a:lstStyle/>
          <a:p>
            <a:fld id="{A098211D-FE25-41B9-BC7D-8E0238CF3FD3}" type="slidenum">
              <a:rPr lang="en-US" smtClean="0"/>
              <a:t>‹#›</a:t>
            </a:fld>
            <a:endParaRPr lang="en-US"/>
          </a:p>
        </p:txBody>
      </p:sp>
    </p:spTree>
    <p:extLst>
      <p:ext uri="{BB962C8B-B14F-4D97-AF65-F5344CB8AC3E}">
        <p14:creationId xmlns:p14="http://schemas.microsoft.com/office/powerpoint/2010/main" val="37439212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C266E1-B6AD-DE54-CBBF-AEECEE69D0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39C851B-5E77-13F0-716E-9C42511FAD6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DBFF2D5-0073-A9A1-F90D-CA333489C2F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76D416C-B226-9B44-97F6-6521D3B0BA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95B5649-B0FF-876F-9007-F277F009B97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CA9530E-A848-2189-2AFB-C4F36EE2A349}"/>
              </a:ext>
            </a:extLst>
          </p:cNvPr>
          <p:cNvSpPr>
            <a:spLocks noGrp="1"/>
          </p:cNvSpPr>
          <p:nvPr>
            <p:ph type="dt" sz="half" idx="10"/>
          </p:nvPr>
        </p:nvSpPr>
        <p:spPr/>
        <p:txBody>
          <a:bodyPr/>
          <a:lstStyle/>
          <a:p>
            <a:fld id="{9BFF6BD6-C5D7-4216-B569-C8B7EB871612}" type="datetimeFigureOut">
              <a:rPr lang="en-US" smtClean="0"/>
              <a:t>6/13/2025</a:t>
            </a:fld>
            <a:endParaRPr lang="en-US"/>
          </a:p>
        </p:txBody>
      </p:sp>
      <p:sp>
        <p:nvSpPr>
          <p:cNvPr id="8" name="Footer Placeholder 7">
            <a:extLst>
              <a:ext uri="{FF2B5EF4-FFF2-40B4-BE49-F238E27FC236}">
                <a16:creationId xmlns:a16="http://schemas.microsoft.com/office/drawing/2014/main" id="{B5E49A94-0F51-B9A8-2A4A-FAC6E783F3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1B02F1E-C830-D3B8-98F9-90EF381BC5C7}"/>
              </a:ext>
            </a:extLst>
          </p:cNvPr>
          <p:cNvSpPr>
            <a:spLocks noGrp="1"/>
          </p:cNvSpPr>
          <p:nvPr>
            <p:ph type="sldNum" sz="quarter" idx="12"/>
          </p:nvPr>
        </p:nvSpPr>
        <p:spPr/>
        <p:txBody>
          <a:bodyPr/>
          <a:lstStyle/>
          <a:p>
            <a:fld id="{A098211D-FE25-41B9-BC7D-8E0238CF3FD3}" type="slidenum">
              <a:rPr lang="en-US" smtClean="0"/>
              <a:t>‹#›</a:t>
            </a:fld>
            <a:endParaRPr lang="en-US"/>
          </a:p>
        </p:txBody>
      </p:sp>
    </p:spTree>
    <p:extLst>
      <p:ext uri="{BB962C8B-B14F-4D97-AF65-F5344CB8AC3E}">
        <p14:creationId xmlns:p14="http://schemas.microsoft.com/office/powerpoint/2010/main" val="38388472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8EDFEF-8EBF-77BA-1F73-713C89F7419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473FA3F-DC36-25E1-E0C1-706287D17ED8}"/>
              </a:ext>
            </a:extLst>
          </p:cNvPr>
          <p:cNvSpPr>
            <a:spLocks noGrp="1"/>
          </p:cNvSpPr>
          <p:nvPr>
            <p:ph type="dt" sz="half" idx="10"/>
          </p:nvPr>
        </p:nvSpPr>
        <p:spPr/>
        <p:txBody>
          <a:bodyPr/>
          <a:lstStyle/>
          <a:p>
            <a:fld id="{9BFF6BD6-C5D7-4216-B569-C8B7EB871612}" type="datetimeFigureOut">
              <a:rPr lang="en-US" smtClean="0"/>
              <a:t>6/13/2025</a:t>
            </a:fld>
            <a:endParaRPr lang="en-US"/>
          </a:p>
        </p:txBody>
      </p:sp>
      <p:sp>
        <p:nvSpPr>
          <p:cNvPr id="4" name="Footer Placeholder 3">
            <a:extLst>
              <a:ext uri="{FF2B5EF4-FFF2-40B4-BE49-F238E27FC236}">
                <a16:creationId xmlns:a16="http://schemas.microsoft.com/office/drawing/2014/main" id="{9AC708CC-BC33-AEAF-4FB9-134D9D114BF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B206285-37D2-5119-3A06-82262F97170D}"/>
              </a:ext>
            </a:extLst>
          </p:cNvPr>
          <p:cNvSpPr>
            <a:spLocks noGrp="1"/>
          </p:cNvSpPr>
          <p:nvPr>
            <p:ph type="sldNum" sz="quarter" idx="12"/>
          </p:nvPr>
        </p:nvSpPr>
        <p:spPr/>
        <p:txBody>
          <a:bodyPr/>
          <a:lstStyle/>
          <a:p>
            <a:fld id="{A098211D-FE25-41B9-BC7D-8E0238CF3FD3}" type="slidenum">
              <a:rPr lang="en-US" smtClean="0"/>
              <a:t>‹#›</a:t>
            </a:fld>
            <a:endParaRPr lang="en-US"/>
          </a:p>
        </p:txBody>
      </p:sp>
    </p:spTree>
    <p:extLst>
      <p:ext uri="{BB962C8B-B14F-4D97-AF65-F5344CB8AC3E}">
        <p14:creationId xmlns:p14="http://schemas.microsoft.com/office/powerpoint/2010/main" val="4312134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FBD0C7A-D794-B64E-A1EC-0C1607B18B44}"/>
              </a:ext>
            </a:extLst>
          </p:cNvPr>
          <p:cNvSpPr>
            <a:spLocks noGrp="1"/>
          </p:cNvSpPr>
          <p:nvPr>
            <p:ph type="dt" sz="half" idx="10"/>
          </p:nvPr>
        </p:nvSpPr>
        <p:spPr/>
        <p:txBody>
          <a:bodyPr/>
          <a:lstStyle/>
          <a:p>
            <a:fld id="{9BFF6BD6-C5D7-4216-B569-C8B7EB871612}" type="datetimeFigureOut">
              <a:rPr lang="en-US" smtClean="0"/>
              <a:t>6/13/2025</a:t>
            </a:fld>
            <a:endParaRPr lang="en-US"/>
          </a:p>
        </p:txBody>
      </p:sp>
      <p:sp>
        <p:nvSpPr>
          <p:cNvPr id="3" name="Footer Placeholder 2">
            <a:extLst>
              <a:ext uri="{FF2B5EF4-FFF2-40B4-BE49-F238E27FC236}">
                <a16:creationId xmlns:a16="http://schemas.microsoft.com/office/drawing/2014/main" id="{A227BBE3-3B3D-030C-5518-975A2CD9370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2A23522-0316-DA3D-D469-413B6494DFA3}"/>
              </a:ext>
            </a:extLst>
          </p:cNvPr>
          <p:cNvSpPr>
            <a:spLocks noGrp="1"/>
          </p:cNvSpPr>
          <p:nvPr>
            <p:ph type="sldNum" sz="quarter" idx="12"/>
          </p:nvPr>
        </p:nvSpPr>
        <p:spPr/>
        <p:txBody>
          <a:bodyPr/>
          <a:lstStyle/>
          <a:p>
            <a:fld id="{A098211D-FE25-41B9-BC7D-8E0238CF3FD3}" type="slidenum">
              <a:rPr lang="en-US" smtClean="0"/>
              <a:t>‹#›</a:t>
            </a:fld>
            <a:endParaRPr lang="en-US"/>
          </a:p>
        </p:txBody>
      </p:sp>
    </p:spTree>
    <p:extLst>
      <p:ext uri="{BB962C8B-B14F-4D97-AF65-F5344CB8AC3E}">
        <p14:creationId xmlns:p14="http://schemas.microsoft.com/office/powerpoint/2010/main" val="14417110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9A31A-FAEE-05C1-98B6-45E2BECB30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6520780-1A49-B44D-375D-25D16DCC1A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10CA14B-FF9B-BF63-EDF5-26EC0635B1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9762FD-6FC8-4D21-3CE9-E6072E1E6C56}"/>
              </a:ext>
            </a:extLst>
          </p:cNvPr>
          <p:cNvSpPr>
            <a:spLocks noGrp="1"/>
          </p:cNvSpPr>
          <p:nvPr>
            <p:ph type="dt" sz="half" idx="10"/>
          </p:nvPr>
        </p:nvSpPr>
        <p:spPr/>
        <p:txBody>
          <a:bodyPr/>
          <a:lstStyle/>
          <a:p>
            <a:fld id="{9BFF6BD6-C5D7-4216-B569-C8B7EB871612}" type="datetimeFigureOut">
              <a:rPr lang="en-US" smtClean="0"/>
              <a:t>6/13/2025</a:t>
            </a:fld>
            <a:endParaRPr lang="en-US"/>
          </a:p>
        </p:txBody>
      </p:sp>
      <p:sp>
        <p:nvSpPr>
          <p:cNvPr id="6" name="Footer Placeholder 5">
            <a:extLst>
              <a:ext uri="{FF2B5EF4-FFF2-40B4-BE49-F238E27FC236}">
                <a16:creationId xmlns:a16="http://schemas.microsoft.com/office/drawing/2014/main" id="{F28941E0-44AD-BF3B-D773-D305C290364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039BAB2-22A2-CDD9-CD59-4CFCC2DC62BF}"/>
              </a:ext>
            </a:extLst>
          </p:cNvPr>
          <p:cNvSpPr>
            <a:spLocks noGrp="1"/>
          </p:cNvSpPr>
          <p:nvPr>
            <p:ph type="sldNum" sz="quarter" idx="12"/>
          </p:nvPr>
        </p:nvSpPr>
        <p:spPr/>
        <p:txBody>
          <a:bodyPr/>
          <a:lstStyle/>
          <a:p>
            <a:fld id="{A098211D-FE25-41B9-BC7D-8E0238CF3FD3}" type="slidenum">
              <a:rPr lang="en-US" smtClean="0"/>
              <a:t>‹#›</a:t>
            </a:fld>
            <a:endParaRPr lang="en-US"/>
          </a:p>
        </p:txBody>
      </p:sp>
    </p:spTree>
    <p:extLst>
      <p:ext uri="{BB962C8B-B14F-4D97-AF65-F5344CB8AC3E}">
        <p14:creationId xmlns:p14="http://schemas.microsoft.com/office/powerpoint/2010/main" val="3529703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2D3796-C5EB-BB85-7638-D3836705143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E616876-3E2E-9661-E655-1E5470FFF8F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18F7CA7-A4A5-A07C-DEEA-517FF0F59B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8A9F040-8972-E28D-2395-B863AF6C241C}"/>
              </a:ext>
            </a:extLst>
          </p:cNvPr>
          <p:cNvSpPr>
            <a:spLocks noGrp="1"/>
          </p:cNvSpPr>
          <p:nvPr>
            <p:ph type="dt" sz="half" idx="10"/>
          </p:nvPr>
        </p:nvSpPr>
        <p:spPr/>
        <p:txBody>
          <a:bodyPr/>
          <a:lstStyle/>
          <a:p>
            <a:fld id="{9BFF6BD6-C5D7-4216-B569-C8B7EB871612}" type="datetimeFigureOut">
              <a:rPr lang="en-US" smtClean="0"/>
              <a:t>6/13/2025</a:t>
            </a:fld>
            <a:endParaRPr lang="en-US"/>
          </a:p>
        </p:txBody>
      </p:sp>
      <p:sp>
        <p:nvSpPr>
          <p:cNvPr id="6" name="Footer Placeholder 5">
            <a:extLst>
              <a:ext uri="{FF2B5EF4-FFF2-40B4-BE49-F238E27FC236}">
                <a16:creationId xmlns:a16="http://schemas.microsoft.com/office/drawing/2014/main" id="{42522FD9-9DFD-A226-B1F7-B50A595DB6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E90B1D6-B154-BD1B-2744-3A806043C1C2}"/>
              </a:ext>
            </a:extLst>
          </p:cNvPr>
          <p:cNvSpPr>
            <a:spLocks noGrp="1"/>
          </p:cNvSpPr>
          <p:nvPr>
            <p:ph type="sldNum" sz="quarter" idx="12"/>
          </p:nvPr>
        </p:nvSpPr>
        <p:spPr/>
        <p:txBody>
          <a:bodyPr/>
          <a:lstStyle/>
          <a:p>
            <a:fld id="{A098211D-FE25-41B9-BC7D-8E0238CF3FD3}" type="slidenum">
              <a:rPr lang="en-US" smtClean="0"/>
              <a:t>‹#›</a:t>
            </a:fld>
            <a:endParaRPr lang="en-US"/>
          </a:p>
        </p:txBody>
      </p:sp>
    </p:spTree>
    <p:extLst>
      <p:ext uri="{BB962C8B-B14F-4D97-AF65-F5344CB8AC3E}">
        <p14:creationId xmlns:p14="http://schemas.microsoft.com/office/powerpoint/2010/main" val="4336055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41C918A-B41A-4C3A-049D-7260F6B2E5A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20442BC-9327-960B-DDE9-83B425790F5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FE19D3F-C813-5DCD-6DE8-817EF39D3DD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BFF6BD6-C5D7-4216-B569-C8B7EB871612}" type="datetimeFigureOut">
              <a:rPr lang="en-US" smtClean="0"/>
              <a:t>6/13/2025</a:t>
            </a:fld>
            <a:endParaRPr lang="en-US"/>
          </a:p>
        </p:txBody>
      </p:sp>
      <p:sp>
        <p:nvSpPr>
          <p:cNvPr id="5" name="Footer Placeholder 4">
            <a:extLst>
              <a:ext uri="{FF2B5EF4-FFF2-40B4-BE49-F238E27FC236}">
                <a16:creationId xmlns:a16="http://schemas.microsoft.com/office/drawing/2014/main" id="{1BB61A96-5DC6-EA73-18E0-267F78EBAAA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0E1407D-36A5-E803-76BD-106F189EBD8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098211D-FE25-41B9-BC7D-8E0238CF3FD3}" type="slidenum">
              <a:rPr lang="en-US" smtClean="0"/>
              <a:t>‹#›</a:t>
            </a:fld>
            <a:endParaRPr lang="en-US"/>
          </a:p>
        </p:txBody>
      </p:sp>
    </p:spTree>
    <p:extLst>
      <p:ext uri="{BB962C8B-B14F-4D97-AF65-F5344CB8AC3E}">
        <p14:creationId xmlns:p14="http://schemas.microsoft.com/office/powerpoint/2010/main" val="38900246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1244B0F7-BDEA-D946-902D-F72DD683EBF6}"/>
              </a:ext>
            </a:extLst>
          </p:cNvPr>
          <p:cNvGraphicFramePr>
            <a:graphicFrameLocks noGrp="1"/>
          </p:cNvGraphicFramePr>
          <p:nvPr>
            <p:extLst>
              <p:ext uri="{D42A27DB-BD31-4B8C-83A1-F6EECF244321}">
                <p14:modId xmlns:p14="http://schemas.microsoft.com/office/powerpoint/2010/main" val="1146994312"/>
              </p:ext>
            </p:extLst>
          </p:nvPr>
        </p:nvGraphicFramePr>
        <p:xfrm>
          <a:off x="0" y="0"/>
          <a:ext cx="12192001" cy="6858000"/>
        </p:xfrm>
        <a:graphic>
          <a:graphicData uri="http://schemas.openxmlformats.org/drawingml/2006/table">
            <a:tbl>
              <a:tblPr firstRow="1" bandRow="1">
                <a:tableStyleId>{5C22544A-7EE6-4342-B048-85BDC9FD1C3A}</a:tableStyleId>
              </a:tblPr>
              <a:tblGrid>
                <a:gridCol w="2661138">
                  <a:extLst>
                    <a:ext uri="{9D8B030D-6E8A-4147-A177-3AD203B41FA5}">
                      <a16:colId xmlns:a16="http://schemas.microsoft.com/office/drawing/2014/main" val="170963991"/>
                    </a:ext>
                  </a:extLst>
                </a:gridCol>
                <a:gridCol w="1840523">
                  <a:extLst>
                    <a:ext uri="{9D8B030D-6E8A-4147-A177-3AD203B41FA5}">
                      <a16:colId xmlns:a16="http://schemas.microsoft.com/office/drawing/2014/main" val="2017853556"/>
                    </a:ext>
                  </a:extLst>
                </a:gridCol>
                <a:gridCol w="2332893">
                  <a:extLst>
                    <a:ext uri="{9D8B030D-6E8A-4147-A177-3AD203B41FA5}">
                      <a16:colId xmlns:a16="http://schemas.microsoft.com/office/drawing/2014/main" val="1045965084"/>
                    </a:ext>
                  </a:extLst>
                </a:gridCol>
                <a:gridCol w="2344615">
                  <a:extLst>
                    <a:ext uri="{9D8B030D-6E8A-4147-A177-3AD203B41FA5}">
                      <a16:colId xmlns:a16="http://schemas.microsoft.com/office/drawing/2014/main" val="110831012"/>
                    </a:ext>
                  </a:extLst>
                </a:gridCol>
                <a:gridCol w="3012832">
                  <a:extLst>
                    <a:ext uri="{9D8B030D-6E8A-4147-A177-3AD203B41FA5}">
                      <a16:colId xmlns:a16="http://schemas.microsoft.com/office/drawing/2014/main" val="91104214"/>
                    </a:ext>
                  </a:extLst>
                </a:gridCol>
              </a:tblGrid>
              <a:tr h="368454">
                <a:tc>
                  <a:txBody>
                    <a:bodyPr/>
                    <a:lstStyle/>
                    <a:p>
                      <a:r>
                        <a:rPr lang="en-US" sz="1000" dirty="0"/>
                        <a:t>Leadership Recognition</a:t>
                      </a:r>
                    </a:p>
                  </a:txBody>
                  <a:tcPr>
                    <a:solidFill>
                      <a:srgbClr val="00ACA6"/>
                    </a:solidFill>
                  </a:tcPr>
                </a:tc>
                <a:tc>
                  <a:txBody>
                    <a:bodyPr/>
                    <a:lstStyle/>
                    <a:p>
                      <a:r>
                        <a:rPr lang="en-US" sz="1000" dirty="0"/>
                        <a:t>Mentorship Recognition</a:t>
                      </a:r>
                    </a:p>
                  </a:txBody>
                  <a:tcPr>
                    <a:solidFill>
                      <a:srgbClr val="00ACA6"/>
                    </a:solidFill>
                  </a:tcPr>
                </a:tc>
                <a:tc>
                  <a:txBody>
                    <a:bodyPr/>
                    <a:lstStyle/>
                    <a:p>
                      <a:r>
                        <a:rPr lang="en-US" sz="1000" dirty="0"/>
                        <a:t>Education and Research Recognition</a:t>
                      </a:r>
                    </a:p>
                  </a:txBody>
                  <a:tcPr>
                    <a:solidFill>
                      <a:srgbClr val="00ACA6"/>
                    </a:solidFill>
                  </a:tcPr>
                </a:tc>
                <a:tc>
                  <a:txBody>
                    <a:bodyPr/>
                    <a:lstStyle/>
                    <a:p>
                      <a:r>
                        <a:rPr lang="en-US" sz="1000" dirty="0"/>
                        <a:t>Clinical Practice Recognition</a:t>
                      </a:r>
                    </a:p>
                  </a:txBody>
                  <a:tcPr>
                    <a:solidFill>
                      <a:srgbClr val="00ACA6"/>
                    </a:solidFill>
                  </a:tcPr>
                </a:tc>
                <a:tc>
                  <a:txBody>
                    <a:bodyPr/>
                    <a:lstStyle/>
                    <a:p>
                      <a:r>
                        <a:rPr lang="en-US" sz="1000" dirty="0"/>
                        <a:t>Service to AORN and the Profession</a:t>
                      </a:r>
                    </a:p>
                  </a:txBody>
                  <a:tcPr>
                    <a:solidFill>
                      <a:srgbClr val="00ACA6"/>
                    </a:solidFill>
                  </a:tcPr>
                </a:tc>
                <a:extLst>
                  <a:ext uri="{0D108BD9-81ED-4DB2-BD59-A6C34878D82A}">
                    <a16:rowId xmlns:a16="http://schemas.microsoft.com/office/drawing/2014/main" val="1825176068"/>
                  </a:ext>
                </a:extLst>
              </a:tr>
              <a:tr h="6489546">
                <a:tc>
                  <a:txBody>
                    <a:bodyPr/>
                    <a:lstStyle/>
                    <a:p>
                      <a:r>
                        <a:rPr lang="en-US" sz="1000" b="1" dirty="0"/>
                        <a:t>Nurse Executive Award – New in 2024</a:t>
                      </a:r>
                    </a:p>
                    <a:p>
                      <a:r>
                        <a:rPr lang="en-US" sz="1000" kern="1200" dirty="0">
                          <a:solidFill>
                            <a:schemeClr val="dk1"/>
                          </a:solidFill>
                          <a:effectLst/>
                          <a:latin typeface="+mn-lt"/>
                          <a:ea typeface="+mn-ea"/>
                          <a:cs typeface="+mn-cs"/>
                        </a:rPr>
                        <a:t>This award recognizes an exceptional nurse executive who develops and supports their staff, fosters teamwork, finds innovative solutions to problems, and continually makes improvements to provide excellent patient care. Roles have different names at each facility - this award would recognize roles including but not limited to Director, ACNO, CNO, Vice President, or an equivalent title within the Perioperative team.</a:t>
                      </a:r>
                    </a:p>
                    <a:p>
                      <a:endParaRPr lang="en-US" sz="800" kern="1200" dirty="0">
                        <a:solidFill>
                          <a:schemeClr val="dk1"/>
                        </a:solidFill>
                        <a:effectLst/>
                        <a:latin typeface="+mn-lt"/>
                        <a:ea typeface="+mn-ea"/>
                        <a:cs typeface="+mn-cs"/>
                      </a:endParaRPr>
                    </a:p>
                    <a:p>
                      <a:r>
                        <a:rPr lang="en-US" sz="1000" b="1" kern="1200" dirty="0">
                          <a:solidFill>
                            <a:schemeClr val="dk1"/>
                          </a:solidFill>
                          <a:effectLst/>
                          <a:latin typeface="+mn-lt"/>
                          <a:ea typeface="+mn-ea"/>
                          <a:cs typeface="+mn-cs"/>
                        </a:rPr>
                        <a:t>Outstanding Achievement in Perioperative Nursing Management</a:t>
                      </a:r>
                      <a:endParaRPr lang="en-US" sz="1000" kern="1200" dirty="0">
                        <a:solidFill>
                          <a:schemeClr val="dk1"/>
                        </a:solidFill>
                        <a:effectLst/>
                        <a:latin typeface="+mn-lt"/>
                        <a:ea typeface="+mn-ea"/>
                        <a:cs typeface="+mn-cs"/>
                      </a:endParaRPr>
                    </a:p>
                    <a:p>
                      <a:r>
                        <a:rPr lang="en-US" sz="1000" kern="1200" dirty="0">
                          <a:solidFill>
                            <a:schemeClr val="dk1"/>
                          </a:solidFill>
                          <a:effectLst/>
                          <a:latin typeface="+mn-lt"/>
                          <a:ea typeface="+mn-ea"/>
                          <a:cs typeface="+mn-cs"/>
                        </a:rPr>
                        <a:t>This award recognizes an individual employed as a manager that has demonstrated outstanding achievement in perioperative nursing management.</a:t>
                      </a:r>
                    </a:p>
                    <a:p>
                      <a:endParaRPr lang="en-US" sz="800" kern="1200" dirty="0">
                        <a:solidFill>
                          <a:schemeClr val="dk1"/>
                        </a:solidFill>
                        <a:effectLst/>
                        <a:latin typeface="+mn-lt"/>
                        <a:ea typeface="+mn-ea"/>
                        <a:cs typeface="+mn-cs"/>
                      </a:endParaRPr>
                    </a:p>
                    <a:p>
                      <a:r>
                        <a:rPr lang="en-US" sz="1000" b="1" kern="1200" dirty="0">
                          <a:solidFill>
                            <a:schemeClr val="dk1"/>
                          </a:solidFill>
                          <a:effectLst/>
                          <a:latin typeface="+mn-lt"/>
                          <a:ea typeface="+mn-ea"/>
                          <a:cs typeface="+mn-cs"/>
                        </a:rPr>
                        <a:t>Outstanding Volunteer Leadership</a:t>
                      </a:r>
                      <a:endParaRPr lang="en-US" sz="1000" kern="1200" dirty="0">
                        <a:solidFill>
                          <a:schemeClr val="dk1"/>
                        </a:solidFill>
                        <a:effectLst/>
                        <a:latin typeface="+mn-lt"/>
                        <a:ea typeface="+mn-ea"/>
                        <a:cs typeface="+mn-cs"/>
                      </a:endParaRPr>
                    </a:p>
                    <a:p>
                      <a:r>
                        <a:rPr lang="en-US" sz="1000" kern="1200" dirty="0">
                          <a:solidFill>
                            <a:schemeClr val="dk1"/>
                          </a:solidFill>
                          <a:effectLst/>
                          <a:latin typeface="+mn-lt"/>
                          <a:ea typeface="+mn-ea"/>
                          <a:cs typeface="+mn-cs"/>
                        </a:rPr>
                        <a:t>This award recognizes individuals who demonstrate outstanding achievement in volunteer service as exhibited by participation in developing their Chapter, Specialty Assembly, State Council and service in their community. Successful candidates for this award support their professional organization and their communities with exceptional commitment, creativity, clinical knowledge, compassionate care, servant leadership and creating a better environment and quality of life for those served.</a:t>
                      </a:r>
                    </a:p>
                    <a:p>
                      <a:endParaRPr lang="en-US" sz="800" dirty="0"/>
                    </a:p>
                    <a:p>
                      <a:r>
                        <a:rPr lang="en-US" sz="1000" b="1" kern="1200" dirty="0">
                          <a:solidFill>
                            <a:schemeClr val="dk1"/>
                          </a:solidFill>
                          <a:effectLst/>
                          <a:latin typeface="+mn-lt"/>
                          <a:ea typeface="+mn-ea"/>
                          <a:cs typeface="+mn-cs"/>
                        </a:rPr>
                        <a:t>Diversity, Equity, and Inclusion (DEI) Initiatives of the Year Award</a:t>
                      </a:r>
                      <a:endParaRPr lang="en-US" sz="1000" kern="1200" dirty="0">
                        <a:solidFill>
                          <a:schemeClr val="dk1"/>
                        </a:solidFill>
                        <a:effectLst/>
                        <a:latin typeface="+mn-lt"/>
                        <a:ea typeface="+mn-ea"/>
                        <a:cs typeface="+mn-cs"/>
                      </a:endParaRPr>
                    </a:p>
                    <a:p>
                      <a:r>
                        <a:rPr lang="en-US" sz="1000" kern="1200" dirty="0">
                          <a:solidFill>
                            <a:schemeClr val="dk1"/>
                          </a:solidFill>
                          <a:effectLst/>
                          <a:latin typeface="+mn-lt"/>
                          <a:ea typeface="+mn-ea"/>
                          <a:cs typeface="+mn-cs"/>
                        </a:rPr>
                        <a:t>This award recognizes an individual member whose efforts to create or lead innovative initiative(s) align with AORN’s Diversity, Equity, and Inclusion Program and demonstrates a measurable impact on the delivery of healthcare.</a:t>
                      </a:r>
                      <a:endParaRPr lang="en-US" sz="1000" dirty="0"/>
                    </a:p>
                  </a:txBody>
                  <a:tcPr>
                    <a:solidFill>
                      <a:srgbClr val="CBE3E1"/>
                    </a:solidFill>
                  </a:tcPr>
                </a:tc>
                <a:tc>
                  <a:txBody>
                    <a:bodyPr/>
                    <a:lstStyle/>
                    <a:p>
                      <a:r>
                        <a:rPr lang="en-US" sz="1000" b="1" kern="1200" dirty="0">
                          <a:solidFill>
                            <a:schemeClr val="dk1"/>
                          </a:solidFill>
                          <a:effectLst/>
                          <a:latin typeface="+mn-lt"/>
                          <a:ea typeface="+mn-ea"/>
                          <a:cs typeface="+mn-cs"/>
                        </a:rPr>
                        <a:t>Outstanding Achievement in Mentorship-Perioperative</a:t>
                      </a:r>
                      <a:endParaRPr lang="en-US" sz="1000" kern="1200" dirty="0">
                        <a:solidFill>
                          <a:schemeClr val="dk1"/>
                        </a:solidFill>
                        <a:effectLst/>
                        <a:latin typeface="+mn-lt"/>
                        <a:ea typeface="+mn-ea"/>
                        <a:cs typeface="+mn-cs"/>
                      </a:endParaRPr>
                    </a:p>
                    <a:p>
                      <a:r>
                        <a:rPr lang="en-US" sz="1000" kern="1200" dirty="0">
                          <a:solidFill>
                            <a:schemeClr val="dk1"/>
                          </a:solidFill>
                          <a:effectLst/>
                          <a:latin typeface="+mn-lt"/>
                          <a:ea typeface="+mn-ea"/>
                          <a:cs typeface="+mn-cs"/>
                        </a:rPr>
                        <a:t>This award recognizes individuals who demonstrate outstanding mentorship as exhibited by a commitment to strengthening the career development, leadership skills, initiate career-long connections to help nurture professional and personal development of a perioperative nurse colleague or group (i.e. students or perioperative staff).</a:t>
                      </a:r>
                    </a:p>
                    <a:p>
                      <a:endParaRPr lang="en-US" sz="800" kern="1200" dirty="0">
                        <a:solidFill>
                          <a:schemeClr val="dk1"/>
                        </a:solidFill>
                        <a:effectLst/>
                        <a:latin typeface="+mn-lt"/>
                        <a:ea typeface="+mn-ea"/>
                        <a:cs typeface="+mn-cs"/>
                      </a:endParaRPr>
                    </a:p>
                    <a:p>
                      <a:r>
                        <a:rPr lang="en-US" sz="1000" b="1" kern="1200" dirty="0">
                          <a:solidFill>
                            <a:schemeClr val="dk1"/>
                          </a:solidFill>
                          <a:effectLst/>
                          <a:latin typeface="+mn-lt"/>
                          <a:ea typeface="+mn-ea"/>
                          <a:cs typeface="+mn-cs"/>
                        </a:rPr>
                        <a:t>Outstanding Achievement in Mentorship-AORN Leadership</a:t>
                      </a:r>
                      <a:endParaRPr lang="en-US" sz="1000" kern="1200" dirty="0">
                        <a:solidFill>
                          <a:schemeClr val="dk1"/>
                        </a:solidFill>
                        <a:effectLst/>
                        <a:latin typeface="+mn-lt"/>
                        <a:ea typeface="+mn-ea"/>
                        <a:cs typeface="+mn-cs"/>
                      </a:endParaRPr>
                    </a:p>
                    <a:p>
                      <a:r>
                        <a:rPr lang="en-US" sz="1000" kern="1200" dirty="0">
                          <a:solidFill>
                            <a:schemeClr val="dk1"/>
                          </a:solidFill>
                          <a:effectLst/>
                          <a:latin typeface="+mn-lt"/>
                          <a:ea typeface="+mn-ea"/>
                          <a:cs typeface="+mn-cs"/>
                        </a:rPr>
                        <a:t>This award recognizes an individual who demonstrates outstanding achievement in mentorship as exhibited by a commitment to strengthening the development of leadership skills, initiate career-long connections to help nurture professional and personal development of a perioperative nurse colleague in AORN Leadership.</a:t>
                      </a:r>
                    </a:p>
                    <a:p>
                      <a:endParaRPr lang="en-US" sz="1000" dirty="0"/>
                    </a:p>
                  </a:txBody>
                  <a:tcPr>
                    <a:solidFill>
                      <a:srgbClr val="CBE3E1"/>
                    </a:solidFill>
                  </a:tcPr>
                </a:tc>
                <a:tc>
                  <a:txBody>
                    <a:bodyPr/>
                    <a:lstStyle/>
                    <a:p>
                      <a:r>
                        <a:rPr lang="en-US" sz="1000" b="1" kern="1200" dirty="0">
                          <a:solidFill>
                            <a:schemeClr val="dk1"/>
                          </a:solidFill>
                          <a:effectLst/>
                          <a:latin typeface="+mn-lt"/>
                          <a:ea typeface="+mn-ea"/>
                          <a:cs typeface="+mn-cs"/>
                        </a:rPr>
                        <a:t>Outstanding Achievement in Perioperative Education: Clinical</a:t>
                      </a:r>
                      <a:endParaRPr lang="en-US" sz="1000" kern="1200" dirty="0">
                        <a:solidFill>
                          <a:schemeClr val="dk1"/>
                        </a:solidFill>
                        <a:effectLst/>
                        <a:latin typeface="+mn-lt"/>
                        <a:ea typeface="+mn-ea"/>
                        <a:cs typeface="+mn-cs"/>
                      </a:endParaRPr>
                    </a:p>
                    <a:p>
                      <a:r>
                        <a:rPr lang="en-US" sz="1000" kern="1200" dirty="0">
                          <a:solidFill>
                            <a:schemeClr val="dk1"/>
                          </a:solidFill>
                          <a:effectLst/>
                          <a:latin typeface="+mn-lt"/>
                          <a:ea typeface="+mn-ea"/>
                          <a:cs typeface="+mn-cs"/>
                        </a:rPr>
                        <a:t>This award recognizes an individual who has demonstrated outstanding achievement in perioperative clinical nursing education. This nominee must provide clinical education to perioperative nurses.</a:t>
                      </a:r>
                    </a:p>
                    <a:p>
                      <a:endParaRPr lang="en-US" sz="800" kern="1200" dirty="0">
                        <a:solidFill>
                          <a:schemeClr val="dk1"/>
                        </a:solidFill>
                        <a:effectLst/>
                        <a:latin typeface="+mn-lt"/>
                        <a:ea typeface="+mn-ea"/>
                        <a:cs typeface="+mn-cs"/>
                      </a:endParaRPr>
                    </a:p>
                    <a:p>
                      <a:r>
                        <a:rPr lang="en-US" sz="1000" b="1" kern="1200" dirty="0">
                          <a:solidFill>
                            <a:schemeClr val="dk1"/>
                          </a:solidFill>
                          <a:effectLst/>
                          <a:latin typeface="+mn-lt"/>
                          <a:ea typeface="+mn-ea"/>
                          <a:cs typeface="+mn-cs"/>
                        </a:rPr>
                        <a:t>Outstanding Achievement in Perioperative Education: Academic</a:t>
                      </a:r>
                      <a:endParaRPr lang="en-US" sz="1000" kern="1200" dirty="0">
                        <a:solidFill>
                          <a:schemeClr val="dk1"/>
                        </a:solidFill>
                        <a:effectLst/>
                        <a:latin typeface="+mn-lt"/>
                        <a:ea typeface="+mn-ea"/>
                        <a:cs typeface="+mn-cs"/>
                      </a:endParaRPr>
                    </a:p>
                    <a:p>
                      <a:r>
                        <a:rPr lang="en-US" sz="1000" kern="1200" dirty="0">
                          <a:solidFill>
                            <a:schemeClr val="dk1"/>
                          </a:solidFill>
                          <a:effectLst/>
                          <a:latin typeface="+mn-lt"/>
                          <a:ea typeface="+mn-ea"/>
                          <a:cs typeface="+mn-cs"/>
                        </a:rPr>
                        <a:t>This award recognizes an individual who is a perioperative nurse educator in an academic milieu and furthers perioperative nursing practice.</a:t>
                      </a:r>
                    </a:p>
                    <a:p>
                      <a:endParaRPr lang="en-US" sz="800" kern="1200" dirty="0">
                        <a:solidFill>
                          <a:schemeClr val="dk1"/>
                        </a:solidFill>
                        <a:effectLst/>
                        <a:latin typeface="+mn-lt"/>
                        <a:ea typeface="+mn-ea"/>
                        <a:cs typeface="+mn-cs"/>
                      </a:endParaRPr>
                    </a:p>
                    <a:p>
                      <a:r>
                        <a:rPr lang="en-US" sz="1000" b="1" kern="1200" dirty="0">
                          <a:solidFill>
                            <a:schemeClr val="dk1"/>
                          </a:solidFill>
                          <a:effectLst/>
                          <a:latin typeface="+mn-lt"/>
                          <a:ea typeface="+mn-ea"/>
                          <a:cs typeface="+mn-cs"/>
                        </a:rPr>
                        <a:t>Outstanding Achievement in Perioperative Nursing Research Practice</a:t>
                      </a:r>
                      <a:endParaRPr lang="en-US" sz="1000" kern="1200" dirty="0">
                        <a:solidFill>
                          <a:schemeClr val="dk1"/>
                        </a:solidFill>
                        <a:effectLst/>
                        <a:latin typeface="+mn-lt"/>
                        <a:ea typeface="+mn-ea"/>
                        <a:cs typeface="+mn-cs"/>
                      </a:endParaRPr>
                    </a:p>
                    <a:p>
                      <a:r>
                        <a:rPr lang="en-US" sz="1000" kern="1200" dirty="0">
                          <a:solidFill>
                            <a:schemeClr val="dk1"/>
                          </a:solidFill>
                          <a:effectLst/>
                          <a:latin typeface="+mn-lt"/>
                          <a:ea typeface="+mn-ea"/>
                          <a:cs typeface="+mn-cs"/>
                        </a:rPr>
                        <a:t>This award recognizes an individual perioperative registered nurse who has conducted scientific research that demonstrates an impact on perioperative nursing practice.</a:t>
                      </a:r>
                    </a:p>
                    <a:p>
                      <a:endParaRPr lang="en-US" sz="800" kern="1200" dirty="0">
                        <a:solidFill>
                          <a:schemeClr val="dk1"/>
                        </a:solidFill>
                        <a:effectLst/>
                        <a:latin typeface="+mn-lt"/>
                        <a:ea typeface="+mn-ea"/>
                        <a:cs typeface="+mn-cs"/>
                      </a:endParaRPr>
                    </a:p>
                    <a:p>
                      <a:r>
                        <a:rPr lang="en-US" sz="1000" b="1" kern="1200" dirty="0">
                          <a:solidFill>
                            <a:schemeClr val="dk1"/>
                          </a:solidFill>
                          <a:effectLst/>
                          <a:latin typeface="+mn-lt"/>
                          <a:ea typeface="+mn-ea"/>
                          <a:cs typeface="+mn-cs"/>
                        </a:rPr>
                        <a:t>Outstanding Achievement in Perioperative Nursing Evidence-Based Practice</a:t>
                      </a:r>
                      <a:endParaRPr lang="en-US" sz="1000" kern="1200" dirty="0">
                        <a:solidFill>
                          <a:schemeClr val="dk1"/>
                        </a:solidFill>
                        <a:effectLst/>
                        <a:latin typeface="+mn-lt"/>
                        <a:ea typeface="+mn-ea"/>
                        <a:cs typeface="+mn-cs"/>
                      </a:endParaRPr>
                    </a:p>
                    <a:p>
                      <a:r>
                        <a:rPr lang="en-US" sz="1000" kern="1200" dirty="0">
                          <a:solidFill>
                            <a:schemeClr val="dk1"/>
                          </a:solidFill>
                          <a:effectLst/>
                          <a:latin typeface="+mn-lt"/>
                          <a:ea typeface="+mn-ea"/>
                          <a:cs typeface="+mn-cs"/>
                        </a:rPr>
                        <a:t>This award recognizes a perioperative nurse in leadership or education who has implemented a change in perioperative practice based on evidence at their institution. The change in practice must demonstrate an impact in patient care and a sustained impact for a minimum of one year.</a:t>
                      </a:r>
                      <a:endParaRPr lang="en-US" sz="1000" dirty="0"/>
                    </a:p>
                  </a:txBody>
                  <a:tcPr>
                    <a:solidFill>
                      <a:srgbClr val="CBE3E1"/>
                    </a:solidFill>
                  </a:tcPr>
                </a:tc>
                <a:tc>
                  <a:txBody>
                    <a:bodyPr/>
                    <a:lstStyle/>
                    <a:p>
                      <a:r>
                        <a:rPr lang="en-US" sz="1000" b="1" kern="1200" dirty="0">
                          <a:solidFill>
                            <a:schemeClr val="dk1"/>
                          </a:solidFill>
                          <a:effectLst/>
                          <a:latin typeface="+mn-lt"/>
                          <a:ea typeface="+mn-ea"/>
                          <a:cs typeface="+mn-cs"/>
                        </a:rPr>
                        <a:t>Outstanding Achievement in Perioperative Nursing Clinical Practice</a:t>
                      </a:r>
                      <a:endParaRPr lang="en-US" sz="1000" kern="1200" dirty="0">
                        <a:solidFill>
                          <a:schemeClr val="dk1"/>
                        </a:solidFill>
                        <a:effectLst/>
                        <a:latin typeface="+mn-lt"/>
                        <a:ea typeface="+mn-ea"/>
                        <a:cs typeface="+mn-cs"/>
                      </a:endParaRPr>
                    </a:p>
                    <a:p>
                      <a:r>
                        <a:rPr lang="en-US" sz="1000" kern="1200" dirty="0">
                          <a:solidFill>
                            <a:schemeClr val="dk1"/>
                          </a:solidFill>
                          <a:effectLst/>
                          <a:latin typeface="+mn-lt"/>
                          <a:ea typeface="+mn-ea"/>
                          <a:cs typeface="+mn-cs"/>
                        </a:rPr>
                        <a:t>This award recognizes an individual who demonstrates outstanding achievement in perioperative clinical nursing practice and provides direct patient care a minimum of 24 hours per week.</a:t>
                      </a:r>
                      <a:endParaRPr lang="en-US" sz="1000" dirty="0"/>
                    </a:p>
                  </a:txBody>
                  <a:tcPr>
                    <a:solidFill>
                      <a:srgbClr val="CBE3E1"/>
                    </a:solidFill>
                  </a:tcPr>
                </a:tc>
                <a:tc>
                  <a:txBody>
                    <a:bodyPr/>
                    <a:lstStyle/>
                    <a:p>
                      <a:r>
                        <a:rPr lang="en-US" sz="1000" b="1" kern="1200" dirty="0">
                          <a:solidFill>
                            <a:schemeClr val="dk1"/>
                          </a:solidFill>
                          <a:effectLst/>
                          <a:latin typeface="+mn-lt"/>
                          <a:ea typeface="+mn-ea"/>
                          <a:cs typeface="+mn-cs"/>
                        </a:rPr>
                        <a:t>AORN Award for Excellence (AFE)</a:t>
                      </a:r>
                      <a:endParaRPr lang="en-US" sz="1000" kern="1200" dirty="0">
                        <a:solidFill>
                          <a:schemeClr val="dk1"/>
                        </a:solidFill>
                        <a:effectLst/>
                        <a:latin typeface="+mn-lt"/>
                        <a:ea typeface="+mn-ea"/>
                        <a:cs typeface="+mn-cs"/>
                      </a:endParaRPr>
                    </a:p>
                    <a:p>
                      <a:r>
                        <a:rPr lang="en-US" sz="1000" kern="1200" dirty="0">
                          <a:solidFill>
                            <a:schemeClr val="dk1"/>
                          </a:solidFill>
                          <a:effectLst/>
                          <a:latin typeface="+mn-lt"/>
                          <a:ea typeface="+mn-ea"/>
                          <a:cs typeface="+mn-cs"/>
                        </a:rPr>
                        <a:t>This is AORN’s </a:t>
                      </a:r>
                      <a:r>
                        <a:rPr lang="en-US" sz="1000" i="1" kern="1200" dirty="0">
                          <a:solidFill>
                            <a:schemeClr val="dk1"/>
                          </a:solidFill>
                          <a:effectLst/>
                          <a:latin typeface="+mn-lt"/>
                          <a:ea typeface="+mn-ea"/>
                          <a:cs typeface="+mn-cs"/>
                        </a:rPr>
                        <a:t>single highest award </a:t>
                      </a:r>
                      <a:r>
                        <a:rPr lang="en-US" sz="1000" kern="1200" dirty="0">
                          <a:solidFill>
                            <a:schemeClr val="dk1"/>
                          </a:solidFill>
                          <a:effectLst/>
                          <a:latin typeface="+mn-lt"/>
                          <a:ea typeface="+mn-ea"/>
                          <a:cs typeface="+mn-cs"/>
                        </a:rPr>
                        <a:t>to an individual. The Award for Excellence recognizes an individual’s significant contributions in enhancing practice, education and research. Additionally, these contributions should have had a broad (even global) impact beyond one’s work environment.</a:t>
                      </a:r>
                    </a:p>
                    <a:p>
                      <a:endParaRPr lang="en-US" sz="800" kern="1200" dirty="0">
                        <a:solidFill>
                          <a:schemeClr val="dk1"/>
                        </a:solidFill>
                        <a:effectLst/>
                        <a:latin typeface="+mn-lt"/>
                        <a:ea typeface="+mn-ea"/>
                        <a:cs typeface="+mn-cs"/>
                      </a:endParaRPr>
                    </a:p>
                    <a:p>
                      <a:r>
                        <a:rPr lang="en-US" sz="1000" b="1" u="sng" kern="1200" dirty="0">
                          <a:solidFill>
                            <a:schemeClr val="dk1"/>
                          </a:solidFill>
                          <a:effectLst/>
                          <a:latin typeface="+mn-lt"/>
                          <a:ea typeface="+mn-ea"/>
                          <a:cs typeface="+mn-cs"/>
                        </a:rPr>
                        <a:t>AORN Fellowship (FAORN)</a:t>
                      </a:r>
                      <a:endParaRPr lang="en-US" sz="1000" kern="1200" dirty="0">
                        <a:solidFill>
                          <a:schemeClr val="dk1"/>
                        </a:solidFill>
                        <a:effectLst/>
                        <a:latin typeface="+mn-lt"/>
                        <a:ea typeface="+mn-ea"/>
                        <a:cs typeface="+mn-cs"/>
                      </a:endParaRPr>
                    </a:p>
                    <a:p>
                      <a:r>
                        <a:rPr lang="en-US" sz="1000" kern="1200" dirty="0">
                          <a:solidFill>
                            <a:schemeClr val="dk1"/>
                          </a:solidFill>
                          <a:effectLst/>
                          <a:latin typeface="+mn-lt"/>
                          <a:ea typeface="+mn-ea"/>
                          <a:cs typeface="+mn-cs"/>
                        </a:rPr>
                        <a:t>The Fellow of AORN is </a:t>
                      </a:r>
                      <a:r>
                        <a:rPr lang="en-US" sz="1000" i="1" kern="1200" dirty="0">
                          <a:solidFill>
                            <a:schemeClr val="dk1"/>
                          </a:solidFill>
                          <a:effectLst/>
                          <a:latin typeface="+mn-lt"/>
                          <a:ea typeface="+mn-ea"/>
                          <a:cs typeface="+mn-cs"/>
                        </a:rPr>
                        <a:t>a credential </a:t>
                      </a:r>
                      <a:r>
                        <a:rPr lang="en-US" sz="1000" kern="1200" dirty="0">
                          <a:solidFill>
                            <a:schemeClr val="dk1"/>
                          </a:solidFill>
                          <a:effectLst/>
                          <a:latin typeface="+mn-lt"/>
                          <a:ea typeface="+mn-ea"/>
                          <a:cs typeface="+mn-cs"/>
                        </a:rPr>
                        <a:t>that can be bestowed to multiple members each year. Fellows can use their designation at their place of employment, in publications, and in correspondence as ongoing recognition of their contributions. To achieve this credential a member must demonstrate that they have achieved sustainable and substantial contributions </a:t>
                      </a:r>
                      <a:r>
                        <a:rPr lang="en-US" sz="1000" kern="1200">
                          <a:solidFill>
                            <a:schemeClr val="dk1"/>
                          </a:solidFill>
                          <a:effectLst/>
                          <a:latin typeface="+mn-lt"/>
                          <a:ea typeface="+mn-ea"/>
                          <a:cs typeface="+mn-cs"/>
                        </a:rPr>
                        <a:t>to AORN,  </a:t>
                      </a:r>
                      <a:r>
                        <a:rPr lang="en-US" sz="1000" kern="1200" dirty="0">
                          <a:solidFill>
                            <a:schemeClr val="dk1"/>
                          </a:solidFill>
                          <a:effectLst/>
                          <a:latin typeface="+mn-lt"/>
                          <a:ea typeface="+mn-ea"/>
                          <a:cs typeface="+mn-cs"/>
                        </a:rPr>
                        <a:t>beyond the </a:t>
                      </a:r>
                      <a:r>
                        <a:rPr lang="en-US" sz="1000" kern="1200">
                          <a:solidFill>
                            <a:schemeClr val="dk1"/>
                          </a:solidFill>
                          <a:effectLst/>
                          <a:latin typeface="+mn-lt"/>
                          <a:ea typeface="+mn-ea"/>
                          <a:cs typeface="+mn-cs"/>
                        </a:rPr>
                        <a:t>local level and </a:t>
                      </a:r>
                      <a:r>
                        <a:rPr lang="en-US" sz="1000" kern="1200" dirty="0">
                          <a:solidFill>
                            <a:schemeClr val="dk1"/>
                          </a:solidFill>
                          <a:effectLst/>
                          <a:latin typeface="+mn-lt"/>
                          <a:ea typeface="+mn-ea"/>
                          <a:cs typeface="+mn-cs"/>
                        </a:rPr>
                        <a:t>to perioperative nursing in at least </a:t>
                      </a:r>
                      <a:r>
                        <a:rPr lang="en-US" sz="1000" b="1" u="sng" kern="1200" dirty="0">
                          <a:solidFill>
                            <a:schemeClr val="dk1"/>
                          </a:solidFill>
                          <a:effectLst/>
                          <a:latin typeface="+mn-lt"/>
                          <a:ea typeface="+mn-ea"/>
                          <a:cs typeface="+mn-cs"/>
                        </a:rPr>
                        <a:t>one area of practice</a:t>
                      </a:r>
                      <a:r>
                        <a:rPr lang="en-US" sz="1000" kern="1200" dirty="0">
                          <a:solidFill>
                            <a:schemeClr val="dk1"/>
                          </a:solidFill>
                          <a:effectLst/>
                          <a:latin typeface="+mn-lt"/>
                          <a:ea typeface="+mn-ea"/>
                          <a:cs typeface="+mn-cs"/>
                        </a:rPr>
                        <a:t> (clinical practice, education, research/EBP, or administration/leadership).</a:t>
                      </a:r>
                    </a:p>
                    <a:p>
                      <a:endParaRPr lang="en-US" sz="800" kern="1200" dirty="0">
                        <a:solidFill>
                          <a:schemeClr val="dk1"/>
                        </a:solidFill>
                        <a:effectLst/>
                        <a:latin typeface="+mn-lt"/>
                        <a:ea typeface="+mn-ea"/>
                        <a:cs typeface="+mn-cs"/>
                      </a:endParaRPr>
                    </a:p>
                    <a:p>
                      <a:r>
                        <a:rPr lang="en-US" sz="1000" b="1" u="sng" kern="1200" dirty="0">
                          <a:solidFill>
                            <a:schemeClr val="dk1"/>
                          </a:solidFill>
                          <a:effectLst/>
                          <a:latin typeface="+mn-lt"/>
                          <a:ea typeface="+mn-ea"/>
                          <a:cs typeface="+mn-cs"/>
                        </a:rPr>
                        <a:t>Difference Between the AFE and the FAORN</a:t>
                      </a:r>
                      <a:endParaRPr lang="en-US" sz="1000" kern="1200" dirty="0">
                        <a:solidFill>
                          <a:schemeClr val="dk1"/>
                        </a:solidFill>
                        <a:effectLst/>
                        <a:latin typeface="+mn-lt"/>
                        <a:ea typeface="+mn-ea"/>
                        <a:cs typeface="+mn-cs"/>
                      </a:endParaRPr>
                    </a:p>
                    <a:p>
                      <a:pPr marL="171450" indent="-171450">
                        <a:buFont typeface="Arial" panose="020B0604020202020204" pitchFamily="34" charset="0"/>
                        <a:buChar char="•"/>
                      </a:pPr>
                      <a:r>
                        <a:rPr lang="en-US" sz="1000" b="1" kern="1200" dirty="0">
                          <a:solidFill>
                            <a:schemeClr val="dk1"/>
                          </a:solidFill>
                          <a:effectLst/>
                          <a:latin typeface="+mn-lt"/>
                          <a:ea typeface="+mn-ea"/>
                          <a:cs typeface="+mn-cs"/>
                        </a:rPr>
                        <a:t>AfE</a:t>
                      </a:r>
                      <a:r>
                        <a:rPr lang="en-US" sz="1000" kern="1200" dirty="0">
                          <a:solidFill>
                            <a:schemeClr val="dk1"/>
                          </a:solidFill>
                          <a:effectLst/>
                          <a:latin typeface="+mn-lt"/>
                          <a:ea typeface="+mn-ea"/>
                          <a:cs typeface="+mn-cs"/>
                        </a:rPr>
                        <a:t> demonstrates </a:t>
                      </a:r>
                      <a:r>
                        <a:rPr lang="en-US" sz="1000" i="1" u="sng" kern="1200" dirty="0">
                          <a:solidFill>
                            <a:schemeClr val="dk1"/>
                          </a:solidFill>
                          <a:effectLst/>
                          <a:latin typeface="+mn-lt"/>
                          <a:ea typeface="+mn-ea"/>
                          <a:cs typeface="+mn-cs"/>
                        </a:rPr>
                        <a:t>excellence in</a:t>
                      </a:r>
                      <a:r>
                        <a:rPr lang="en-US" sz="1000" i="1" kern="1200" dirty="0">
                          <a:solidFill>
                            <a:schemeClr val="dk1"/>
                          </a:solidFill>
                          <a:effectLst/>
                          <a:latin typeface="+mn-lt"/>
                          <a:ea typeface="+mn-ea"/>
                          <a:cs typeface="+mn-cs"/>
                        </a:rPr>
                        <a:t> </a:t>
                      </a:r>
                      <a:r>
                        <a:rPr lang="en-US" sz="1000" i="1" u="sng" kern="1200" dirty="0">
                          <a:solidFill>
                            <a:schemeClr val="dk1"/>
                          </a:solidFill>
                          <a:effectLst/>
                          <a:latin typeface="+mn-lt"/>
                          <a:ea typeface="+mn-ea"/>
                          <a:cs typeface="+mn-cs"/>
                        </a:rPr>
                        <a:t>multiple areas </a:t>
                      </a:r>
                      <a:r>
                        <a:rPr lang="en-US" sz="1000" kern="1200" dirty="0">
                          <a:solidFill>
                            <a:schemeClr val="dk1"/>
                          </a:solidFill>
                          <a:effectLst/>
                          <a:latin typeface="+mn-lt"/>
                          <a:ea typeface="+mn-ea"/>
                          <a:cs typeface="+mn-cs"/>
                        </a:rPr>
                        <a:t>(practice, education AND research).</a:t>
                      </a:r>
                    </a:p>
                    <a:p>
                      <a:pPr marL="171450" indent="-171450">
                        <a:buFont typeface="Arial" panose="020B0604020202020204" pitchFamily="34" charset="0"/>
                        <a:buChar char="•"/>
                      </a:pPr>
                      <a:r>
                        <a:rPr lang="en-US" sz="1000" b="1" kern="1200" dirty="0">
                          <a:solidFill>
                            <a:schemeClr val="dk1"/>
                          </a:solidFill>
                          <a:effectLst/>
                          <a:latin typeface="+mn-lt"/>
                          <a:ea typeface="+mn-ea"/>
                          <a:cs typeface="+mn-cs"/>
                        </a:rPr>
                        <a:t>Fellow </a:t>
                      </a:r>
                      <a:r>
                        <a:rPr lang="en-US" sz="1000" kern="1200" dirty="0">
                          <a:solidFill>
                            <a:schemeClr val="dk1"/>
                          </a:solidFill>
                          <a:effectLst/>
                          <a:latin typeface="+mn-lt"/>
                          <a:ea typeface="+mn-ea"/>
                          <a:cs typeface="+mn-cs"/>
                        </a:rPr>
                        <a:t>demonstrates </a:t>
                      </a:r>
                      <a:r>
                        <a:rPr lang="en-US" sz="1000" i="1" kern="1200" dirty="0">
                          <a:solidFill>
                            <a:schemeClr val="dk1"/>
                          </a:solidFill>
                          <a:effectLst/>
                          <a:latin typeface="+mn-lt"/>
                          <a:ea typeface="+mn-ea"/>
                          <a:cs typeface="+mn-cs"/>
                        </a:rPr>
                        <a:t>sustainable and substantial contributions</a:t>
                      </a:r>
                      <a:r>
                        <a:rPr lang="en-US" sz="1000" kern="1200" dirty="0">
                          <a:solidFill>
                            <a:schemeClr val="dk1"/>
                          </a:solidFill>
                          <a:effectLst/>
                          <a:latin typeface="+mn-lt"/>
                          <a:ea typeface="+mn-ea"/>
                          <a:cs typeface="+mn-cs"/>
                        </a:rPr>
                        <a:t> to AORN and to perioperative nursing in at </a:t>
                      </a:r>
                      <a:r>
                        <a:rPr lang="en-US" sz="1000" b="0" i="1" kern="1200" dirty="0">
                          <a:solidFill>
                            <a:schemeClr val="dk1"/>
                          </a:solidFill>
                          <a:effectLst/>
                          <a:latin typeface="+mn-lt"/>
                          <a:ea typeface="+mn-ea"/>
                          <a:cs typeface="+mn-cs"/>
                        </a:rPr>
                        <a:t>least </a:t>
                      </a:r>
                      <a:r>
                        <a:rPr lang="en-US" sz="1000" b="0" i="1" u="sng" kern="1200" dirty="0">
                          <a:solidFill>
                            <a:schemeClr val="dk1"/>
                          </a:solidFill>
                          <a:effectLst/>
                          <a:latin typeface="+mn-lt"/>
                          <a:ea typeface="+mn-ea"/>
                          <a:cs typeface="+mn-cs"/>
                        </a:rPr>
                        <a:t>one area of practice</a:t>
                      </a:r>
                      <a:r>
                        <a:rPr lang="en-US" sz="1000" kern="1200" dirty="0">
                          <a:solidFill>
                            <a:schemeClr val="dk1"/>
                          </a:solidFill>
                          <a:effectLst/>
                          <a:latin typeface="+mn-lt"/>
                          <a:ea typeface="+mn-ea"/>
                          <a:cs typeface="+mn-cs"/>
                        </a:rPr>
                        <a:t> (clinical practice, education, research/EBP, or administration/leadership).</a:t>
                      </a:r>
                    </a:p>
                    <a:p>
                      <a:pPr marL="0" indent="0">
                        <a:buFont typeface="Arial" panose="020B0604020202020204" pitchFamily="34" charset="0"/>
                        <a:buNone/>
                      </a:pPr>
                      <a:endParaRPr lang="en-US" sz="1000" kern="1200" dirty="0">
                        <a:solidFill>
                          <a:schemeClr val="dk1"/>
                        </a:solidFill>
                        <a:effectLst/>
                        <a:latin typeface="+mn-lt"/>
                        <a:ea typeface="+mn-ea"/>
                        <a:cs typeface="+mn-cs"/>
                      </a:endParaRPr>
                    </a:p>
                    <a:p>
                      <a:pPr marL="171450" indent="-171450">
                        <a:buFont typeface="Arial" panose="020B0604020202020204" pitchFamily="34" charset="0"/>
                        <a:buChar char="•"/>
                      </a:pPr>
                      <a:r>
                        <a:rPr lang="en-US" sz="1000" kern="1200" dirty="0">
                          <a:solidFill>
                            <a:schemeClr val="dk1"/>
                          </a:solidFill>
                          <a:effectLst/>
                          <a:latin typeface="+mn-lt"/>
                          <a:ea typeface="+mn-ea"/>
                          <a:cs typeface="+mn-cs"/>
                        </a:rPr>
                        <a:t>The </a:t>
                      </a:r>
                      <a:r>
                        <a:rPr lang="en-US" sz="1000" b="1" kern="1200" dirty="0">
                          <a:solidFill>
                            <a:schemeClr val="dk1"/>
                          </a:solidFill>
                          <a:effectLst/>
                          <a:latin typeface="+mn-lt"/>
                          <a:ea typeface="+mn-ea"/>
                          <a:cs typeface="+mn-cs"/>
                        </a:rPr>
                        <a:t>AFE committee </a:t>
                      </a:r>
                      <a:r>
                        <a:rPr lang="en-US" sz="1000" kern="1200" dirty="0">
                          <a:solidFill>
                            <a:schemeClr val="dk1"/>
                          </a:solidFill>
                          <a:effectLst/>
                          <a:latin typeface="+mn-lt"/>
                          <a:ea typeface="+mn-ea"/>
                          <a:cs typeface="+mn-cs"/>
                        </a:rPr>
                        <a:t>usually recognizes </a:t>
                      </a:r>
                      <a:r>
                        <a:rPr lang="en-US" sz="1000" i="1" kern="1200" dirty="0">
                          <a:solidFill>
                            <a:schemeClr val="dk1"/>
                          </a:solidFill>
                          <a:effectLst/>
                          <a:latin typeface="+mn-lt"/>
                          <a:ea typeface="+mn-ea"/>
                          <a:cs typeface="+mn-cs"/>
                        </a:rPr>
                        <a:t>one </a:t>
                      </a:r>
                      <a:r>
                        <a:rPr lang="en-US" sz="1000" kern="1200" dirty="0">
                          <a:solidFill>
                            <a:schemeClr val="dk1"/>
                          </a:solidFill>
                          <a:effectLst/>
                          <a:latin typeface="+mn-lt"/>
                          <a:ea typeface="+mn-ea"/>
                          <a:cs typeface="+mn-cs"/>
                        </a:rPr>
                        <a:t>individual in a year.</a:t>
                      </a:r>
                    </a:p>
                    <a:p>
                      <a:pPr marL="171450" indent="-171450">
                        <a:buFont typeface="Arial" panose="020B0604020202020204" pitchFamily="34" charset="0"/>
                        <a:buChar char="•"/>
                      </a:pPr>
                      <a:r>
                        <a:rPr lang="en-US" sz="1000" kern="1200" dirty="0">
                          <a:solidFill>
                            <a:schemeClr val="dk1"/>
                          </a:solidFill>
                          <a:effectLst/>
                          <a:latin typeface="+mn-lt"/>
                          <a:ea typeface="+mn-ea"/>
                          <a:cs typeface="+mn-cs"/>
                        </a:rPr>
                        <a:t>The </a:t>
                      </a:r>
                      <a:r>
                        <a:rPr lang="en-US" sz="1000" b="1" kern="1200" dirty="0">
                          <a:solidFill>
                            <a:schemeClr val="dk1"/>
                          </a:solidFill>
                          <a:effectLst/>
                          <a:latin typeface="+mn-lt"/>
                          <a:ea typeface="+mn-ea"/>
                          <a:cs typeface="+mn-cs"/>
                        </a:rPr>
                        <a:t>Fellowship</a:t>
                      </a:r>
                      <a:r>
                        <a:rPr lang="en-US" sz="1000" kern="1200" dirty="0">
                          <a:solidFill>
                            <a:schemeClr val="dk1"/>
                          </a:solidFill>
                          <a:effectLst/>
                          <a:latin typeface="+mn-lt"/>
                          <a:ea typeface="+mn-ea"/>
                          <a:cs typeface="+mn-cs"/>
                        </a:rPr>
                        <a:t> has </a:t>
                      </a:r>
                      <a:r>
                        <a:rPr lang="en-US" sz="1000" i="1" kern="1200" dirty="0">
                          <a:solidFill>
                            <a:schemeClr val="dk1"/>
                          </a:solidFill>
                          <a:effectLst/>
                          <a:latin typeface="+mn-lt"/>
                          <a:ea typeface="+mn-ea"/>
                          <a:cs typeface="+mn-cs"/>
                        </a:rPr>
                        <a:t>no </a:t>
                      </a:r>
                      <a:r>
                        <a:rPr lang="en-US" sz="1000" i="1" kern="1200" dirty="0">
                          <a:solidFill>
                            <a:schemeClr val="tx1"/>
                          </a:solidFill>
                          <a:effectLst/>
                          <a:latin typeface="+mn-lt"/>
                          <a:ea typeface="+mn-ea"/>
                          <a:cs typeface="+mn-cs"/>
                        </a:rPr>
                        <a:t>limits </a:t>
                      </a:r>
                      <a:r>
                        <a:rPr lang="en-US" sz="1000" kern="1200" dirty="0">
                          <a:solidFill>
                            <a:schemeClr val="tx1"/>
                          </a:solidFill>
                          <a:effectLst/>
                          <a:latin typeface="+mn-lt"/>
                          <a:ea typeface="+mn-ea"/>
                          <a:cs typeface="+mn-cs"/>
                        </a:rPr>
                        <a:t>that </a:t>
                      </a:r>
                      <a:r>
                        <a:rPr lang="en-US" sz="1000" kern="1200" dirty="0">
                          <a:solidFill>
                            <a:schemeClr val="dk1"/>
                          </a:solidFill>
                          <a:effectLst/>
                          <a:latin typeface="+mn-lt"/>
                          <a:ea typeface="+mn-ea"/>
                          <a:cs typeface="+mn-cs"/>
                        </a:rPr>
                        <a:t>exist on the number of applicants who can become Fellows each year. </a:t>
                      </a:r>
                    </a:p>
                    <a:p>
                      <a:r>
                        <a:rPr lang="en-US" sz="1000" kern="1200" dirty="0">
                          <a:solidFill>
                            <a:schemeClr val="dk1"/>
                          </a:solidFill>
                          <a:effectLst/>
                          <a:latin typeface="+mn-lt"/>
                          <a:ea typeface="+mn-ea"/>
                          <a:cs typeface="+mn-cs"/>
                        </a:rPr>
                        <a:t> </a:t>
                      </a:r>
                    </a:p>
                    <a:p>
                      <a:pPr marL="171450" indent="-171450">
                        <a:buFont typeface="Arial" panose="020B0604020202020204" pitchFamily="34" charset="0"/>
                        <a:buChar char="•"/>
                      </a:pPr>
                      <a:r>
                        <a:rPr lang="en-US" sz="1000" kern="1200" dirty="0">
                          <a:solidFill>
                            <a:schemeClr val="dk1"/>
                          </a:solidFill>
                          <a:effectLst/>
                          <a:latin typeface="+mn-lt"/>
                          <a:ea typeface="+mn-ea"/>
                          <a:cs typeface="+mn-cs"/>
                        </a:rPr>
                        <a:t>The </a:t>
                      </a:r>
                      <a:r>
                        <a:rPr lang="en-US" sz="1000" b="1" kern="1200" dirty="0">
                          <a:solidFill>
                            <a:schemeClr val="dk1"/>
                          </a:solidFill>
                          <a:effectLst/>
                          <a:latin typeface="+mn-lt"/>
                          <a:ea typeface="+mn-ea"/>
                          <a:cs typeface="+mn-cs"/>
                        </a:rPr>
                        <a:t>AFE is an award</a:t>
                      </a:r>
                      <a:r>
                        <a:rPr lang="en-US" sz="1000" kern="1200" dirty="0">
                          <a:solidFill>
                            <a:schemeClr val="dk1"/>
                          </a:solidFill>
                          <a:effectLst/>
                          <a:latin typeface="+mn-lt"/>
                          <a:ea typeface="+mn-ea"/>
                          <a:cs typeface="+mn-cs"/>
                        </a:rPr>
                        <a:t> to recognize a member’s outstanding achievements. </a:t>
                      </a:r>
                    </a:p>
                    <a:p>
                      <a:pPr marL="171450" indent="-171450">
                        <a:buFont typeface="Arial" panose="020B0604020202020204" pitchFamily="34" charset="0"/>
                        <a:buChar char="•"/>
                      </a:pPr>
                      <a:r>
                        <a:rPr lang="en-US" sz="1000" kern="1200" dirty="0">
                          <a:solidFill>
                            <a:schemeClr val="dk1"/>
                          </a:solidFill>
                          <a:effectLst/>
                          <a:latin typeface="+mn-lt"/>
                          <a:ea typeface="+mn-ea"/>
                          <a:cs typeface="+mn-cs"/>
                        </a:rPr>
                        <a:t>The </a:t>
                      </a:r>
                      <a:r>
                        <a:rPr lang="en-US" sz="1000" b="1" kern="1200" dirty="0">
                          <a:solidFill>
                            <a:schemeClr val="dk1"/>
                          </a:solidFill>
                          <a:effectLst/>
                          <a:latin typeface="+mn-lt"/>
                          <a:ea typeface="+mn-ea"/>
                          <a:cs typeface="+mn-cs"/>
                        </a:rPr>
                        <a:t>FAORN is a credential </a:t>
                      </a:r>
                      <a:r>
                        <a:rPr lang="en-US" sz="1000" kern="1200" dirty="0">
                          <a:solidFill>
                            <a:schemeClr val="dk1"/>
                          </a:solidFill>
                          <a:effectLst/>
                          <a:latin typeface="+mn-lt"/>
                          <a:ea typeface="+mn-ea"/>
                          <a:cs typeface="+mn-cs"/>
                        </a:rPr>
                        <a:t>that can be used in one’s professional practice.</a:t>
                      </a:r>
                      <a:endParaRPr lang="en-US" sz="1000" dirty="0"/>
                    </a:p>
                  </a:txBody>
                  <a:tcPr>
                    <a:solidFill>
                      <a:srgbClr val="CBE3E1"/>
                    </a:solidFill>
                  </a:tcPr>
                </a:tc>
                <a:extLst>
                  <a:ext uri="{0D108BD9-81ED-4DB2-BD59-A6C34878D82A}">
                    <a16:rowId xmlns:a16="http://schemas.microsoft.com/office/drawing/2014/main" val="3948896707"/>
                  </a:ext>
                </a:extLst>
              </a:tr>
            </a:tbl>
          </a:graphicData>
        </a:graphic>
      </p:graphicFrame>
    </p:spTree>
    <p:extLst>
      <p:ext uri="{BB962C8B-B14F-4D97-AF65-F5344CB8AC3E}">
        <p14:creationId xmlns:p14="http://schemas.microsoft.com/office/powerpoint/2010/main" val="590376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171</TotalTime>
  <Words>782</Words>
  <Application>Microsoft Office PowerPoint</Application>
  <PresentationFormat>Widescreen</PresentationFormat>
  <Paragraphs>50</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Aptos Display</vt:lpstr>
      <vt:lpstr>Arial</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Crystal Fuentes</dc:creator>
  <cp:lastModifiedBy>Joy Don Baker</cp:lastModifiedBy>
  <cp:revision>3</cp:revision>
  <cp:lastPrinted>2025-01-03T21:03:22Z</cp:lastPrinted>
  <dcterms:created xsi:type="dcterms:W3CDTF">2025-01-03T20:32:45Z</dcterms:created>
  <dcterms:modified xsi:type="dcterms:W3CDTF">2025-06-13T21:50:10Z</dcterms:modified>
</cp:coreProperties>
</file>