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2" r:id="rId5"/>
    <p:sldId id="262" r:id="rId6"/>
    <p:sldId id="270" r:id="rId7"/>
    <p:sldId id="271" r:id="rId8"/>
    <p:sldId id="272" r:id="rId9"/>
    <p:sldId id="277" r:id="rId10"/>
    <p:sldId id="286" r:id="rId11"/>
    <p:sldId id="273" r:id="rId12"/>
    <p:sldId id="278" r:id="rId13"/>
    <p:sldId id="287" r:id="rId14"/>
    <p:sldId id="299" r:id="rId15"/>
    <p:sldId id="300" r:id="rId16"/>
    <p:sldId id="274" r:id="rId17"/>
    <p:sldId id="304"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44362-20E2-4C28-8534-3C7DCB665E8E}" v="14" dt="2024-06-04T22:39:50.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5" autoAdjust="0"/>
    <p:restoredTop sz="71429" autoAdjust="0"/>
  </p:normalViewPr>
  <p:slideViewPr>
    <p:cSldViewPr snapToGrid="0">
      <p:cViewPr varScale="1">
        <p:scale>
          <a:sx n="48" d="100"/>
          <a:sy n="48" d="100"/>
        </p:scale>
        <p:origin x="22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CC995-126C-414E-9A73-8B80DBECB478}"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D917C-9664-453B-A1A0-DCD6F6E1829D}" type="slidenum">
              <a:rPr lang="en-US" smtClean="0"/>
              <a:t>‹#›</a:t>
            </a:fld>
            <a:endParaRPr lang="en-US"/>
          </a:p>
        </p:txBody>
      </p:sp>
    </p:spTree>
    <p:extLst>
      <p:ext uri="{BB962C8B-B14F-4D97-AF65-F5344CB8AC3E}">
        <p14:creationId xmlns:p14="http://schemas.microsoft.com/office/powerpoint/2010/main" val="16557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path.org/media/cms/Documents/SOC%20v7/SOC%20V7_English.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D917C-9664-453B-A1A0-DCD6F6E1829D}" type="slidenum">
              <a:rPr lang="en-US" smtClean="0"/>
              <a:t>1</a:t>
            </a:fld>
            <a:endParaRPr lang="en-US"/>
          </a:p>
        </p:txBody>
      </p:sp>
    </p:spTree>
    <p:extLst>
      <p:ext uri="{BB962C8B-B14F-4D97-AF65-F5344CB8AC3E}">
        <p14:creationId xmlns:p14="http://schemas.microsoft.com/office/powerpoint/2010/main" val="240178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(Allen et al., 2023)</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10</a:t>
            </a:fld>
            <a:endParaRPr lang="en-US"/>
          </a:p>
        </p:txBody>
      </p:sp>
    </p:spTree>
    <p:extLst>
      <p:ext uri="{BB962C8B-B14F-4D97-AF65-F5344CB8AC3E}">
        <p14:creationId xmlns:p14="http://schemas.microsoft.com/office/powerpoint/2010/main" val="396910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https://www.wpath.org/media/cms/Documents/SOC%20v7/SOC%20V7_English.pdf</a:t>
            </a:r>
            <a:r>
              <a:rPr lang="en-US" sz="1200" dirty="0"/>
              <a:t> </a:t>
            </a:r>
          </a:p>
          <a:p>
            <a:endParaRPr lang="en-US" sz="1200" dirty="0"/>
          </a:p>
          <a:p>
            <a:r>
              <a:rPr lang="en-US" sz="1200" dirty="0"/>
              <a:t>Standards of Care for the Health of Transsexual, Transgender, and Gender Nonconforming People. </a:t>
            </a:r>
          </a:p>
          <a:p>
            <a:endParaRPr lang="en-US" sz="1200" dirty="0"/>
          </a:p>
          <a:p>
            <a:r>
              <a:rPr lang="en-US" sz="1200" dirty="0"/>
              <a:t>The World Professional Association for Transgender Health.</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11</a:t>
            </a:fld>
            <a:endParaRPr lang="en-US"/>
          </a:p>
        </p:txBody>
      </p:sp>
    </p:spTree>
    <p:extLst>
      <p:ext uri="{BB962C8B-B14F-4D97-AF65-F5344CB8AC3E}">
        <p14:creationId xmlns:p14="http://schemas.microsoft.com/office/powerpoint/2010/main" val="410746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(Wu et al., 2022)</a:t>
            </a:r>
          </a:p>
          <a:p>
            <a:r>
              <a:rPr lang="en-US" dirty="0"/>
              <a:t>(</a:t>
            </a:r>
            <a:r>
              <a:rPr lang="en-US" dirty="0" err="1"/>
              <a:t>Tollinche</a:t>
            </a:r>
            <a:r>
              <a:rPr lang="en-US" dirty="0"/>
              <a:t> et al., 2018)</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12</a:t>
            </a:fld>
            <a:endParaRPr lang="en-US"/>
          </a:p>
        </p:txBody>
      </p:sp>
    </p:spTree>
    <p:extLst>
      <p:ext uri="{BB962C8B-B14F-4D97-AF65-F5344CB8AC3E}">
        <p14:creationId xmlns:p14="http://schemas.microsoft.com/office/powerpoint/2010/main" val="107106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Surgeries are not a necessary component of trans identity. You can be trans and never have a gender-affirming surgery. We shouldn’t assume a trans person wants or intends to have surgery. It is a sensitive, private topic of discussion. Be respectful and do not bring this up in discussion unless it’s initiated by the individual (Neira &amp; Bowman, 2022).</a:t>
            </a:r>
          </a:p>
          <a:p>
            <a:endParaRPr lang="en-US" dirty="0"/>
          </a:p>
          <a:p>
            <a:r>
              <a:rPr lang="en-US" dirty="0"/>
              <a:t>Orchiectomy - </a:t>
            </a:r>
            <a:r>
              <a:rPr lang="en-US" sz="1200" b="0" i="0" kern="1200" dirty="0">
                <a:solidFill>
                  <a:schemeClr val="tx1"/>
                </a:solidFill>
                <a:effectLst/>
                <a:latin typeface="+mn-lt"/>
                <a:ea typeface="+mn-ea"/>
                <a:cs typeface="+mn-cs"/>
              </a:rPr>
              <a:t>a component of “lower” or “bottom” surgery for transgender women. It can be performed prior to vaginoplasty as a separate procedure or in conjunction with vaginoplasty.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Penectomy – another component</a:t>
            </a:r>
            <a:r>
              <a:rPr lang="en-US" baseline="0" dirty="0"/>
              <a:t> of “bottom” surgery. The penis is disassembled in a way that can be used to create a vagina.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Vaginoplasty – creation of a vagina. The most common technique</a:t>
            </a:r>
            <a:r>
              <a:rPr lang="en-US" baseline="0" dirty="0"/>
              <a:t> is the penile inversion technique, which presents the considerations of limited depth vs additional grafting, increased risk, and increased surgical time. Additional grafting will be needed for a full vaginal canal. It can be taken from the scrotum; however, a new peritoneal flap option performed via robotic abdominal surgery has become popular. There is also an intestinal option, but this is becoming less popular due to over production of mucus, harvest complications, and chronic malodor.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Labiaplasty – creation of</a:t>
            </a:r>
            <a:r>
              <a:rPr lang="en-US" baseline="0" dirty="0"/>
              <a:t> the vulva and labia with excess scrotal tissue. There is a risk for dehiscence in this area. Jackson-Pratt drains can be placed to decrease fluid buildup and incision tension. There is an option for a feminizing second stage labiaplasty to additionally define the outer genitalia.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Clitoroplasty – creation of a natural</a:t>
            </a:r>
            <a:r>
              <a:rPr lang="en-US" baseline="0" dirty="0"/>
              <a:t> looking and sometimes functional clitoris. The glans can be used to construct a clitoris with sensation.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Urethroplasty </a:t>
            </a:r>
          </a:p>
          <a:p>
            <a:endParaRPr lang="en-US" dirty="0"/>
          </a:p>
          <a:p>
            <a:r>
              <a:rPr lang="en-US" dirty="0"/>
              <a:t>Breast</a:t>
            </a:r>
            <a:r>
              <a:rPr lang="en-US" baseline="0" dirty="0"/>
              <a:t> augmentation</a:t>
            </a:r>
            <a:endParaRPr lang="en-US" dirty="0"/>
          </a:p>
          <a:p>
            <a:endParaRPr lang="en-US" dirty="0"/>
          </a:p>
          <a:p>
            <a:r>
              <a:rPr lang="en-US" dirty="0"/>
              <a:t>Mastectomy</a:t>
            </a:r>
            <a:r>
              <a:rPr lang="en-US" baseline="0" dirty="0"/>
              <a:t> – removal of the breasts.</a:t>
            </a:r>
            <a:endParaRPr lang="en-US" dirty="0"/>
          </a:p>
          <a:p>
            <a:endParaRPr lang="en-US" dirty="0"/>
          </a:p>
          <a:p>
            <a:r>
              <a:rPr lang="en-US" dirty="0"/>
              <a:t>Metoidioplasty – a simple one</a:t>
            </a:r>
            <a:r>
              <a:rPr lang="en-US" baseline="0" dirty="0"/>
              <a:t>-staged option for a creating a phallus from a hormonally enlarged clitoris.</a:t>
            </a:r>
          </a:p>
          <a:p>
            <a:endParaRPr lang="en-US" dirty="0"/>
          </a:p>
          <a:p>
            <a:r>
              <a:rPr lang="en-US" dirty="0"/>
              <a:t>Phalloplasty – total phalloplasty is the creation of a neophallus with similar volume</a:t>
            </a:r>
            <a:r>
              <a:rPr lang="en-US" baseline="0" dirty="0"/>
              <a:t> to a genetic male. It is a complex and multistaged procedure. The neophallus is created from </a:t>
            </a:r>
            <a:r>
              <a:rPr lang="en-US" baseline="0" dirty="0" err="1"/>
              <a:t>exogenital</a:t>
            </a:r>
            <a:r>
              <a:rPr lang="en-US" baseline="0" dirty="0"/>
              <a:t> tissue and must be large enough to accommodate a penile prosthesis, function sexually, and allow for voiding while standing up. The most common construction is with a radial free forearm flap. The musculocutaneous latissimus dorsi flap is an alternative option.</a:t>
            </a:r>
            <a:endParaRPr lang="en-US" dirty="0"/>
          </a:p>
          <a:p>
            <a:endParaRPr lang="en-US" dirty="0"/>
          </a:p>
          <a:p>
            <a:r>
              <a:rPr lang="en-US" dirty="0"/>
              <a:t>Salpingo-oophorectomy</a:t>
            </a:r>
          </a:p>
          <a:p>
            <a:endParaRPr lang="en-US" dirty="0"/>
          </a:p>
          <a:p>
            <a:r>
              <a:rPr lang="en-US" dirty="0"/>
              <a:t>Scrotoplasty – A scrotum is created by joining both labia majora</a:t>
            </a:r>
            <a:r>
              <a:rPr lang="en-US" baseline="0" dirty="0"/>
              <a:t> and insertion of testicular implants</a:t>
            </a:r>
            <a:endParaRPr lang="en-US" dirty="0"/>
          </a:p>
          <a:p>
            <a:endParaRPr lang="en-US" dirty="0"/>
          </a:p>
          <a:p>
            <a:r>
              <a:rPr lang="en-US" dirty="0"/>
              <a:t>Urethroplasty – the urethra is lengthened. This can be done with genital skin flaps or oral mucosal grafts. This presents risks for urethral</a:t>
            </a:r>
            <a:r>
              <a:rPr lang="en-US" baseline="0" dirty="0"/>
              <a:t> fistula and stricture.</a:t>
            </a:r>
            <a:endParaRPr lang="en-US" dirty="0"/>
          </a:p>
          <a:p>
            <a:endParaRPr lang="en-US" dirty="0"/>
          </a:p>
          <a:p>
            <a:r>
              <a:rPr lang="en-US" dirty="0"/>
              <a:t>Vaginectomy – vaginal mucosa is removed except the</a:t>
            </a:r>
            <a:r>
              <a:rPr lang="en-US" baseline="0" dirty="0"/>
              <a:t> small part around the urethral opening, which can be used later for urethral lengthening. The space of the removed vaginal tissue is approximated and closed, giving the look of a male perineum.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Hair</a:t>
            </a:r>
            <a:r>
              <a:rPr lang="en-US" baseline="0" dirty="0"/>
              <a:t> removal – </a:t>
            </a:r>
            <a:r>
              <a:rPr lang="en-US" sz="1200" b="0" i="0" kern="1200" dirty="0">
                <a:solidFill>
                  <a:schemeClr val="tx1"/>
                </a:solidFill>
                <a:effectLst/>
                <a:latin typeface="+mn-lt"/>
                <a:ea typeface="+mn-ea"/>
                <a:cs typeface="+mn-cs"/>
              </a:rPr>
              <a:t>critical for gender affirmation surgery. In phalloplasty, any hair-bearing skin used for the neourethra can lead to chronic infection and obstruction. In vaginoplasty, failure to perform preoperative or intraoperative hair removal can lead to inaccessible hair deep within the vagina. Therefore, pre-vaginoplasty removal of all penile shaft hair and scrotal hair is generally recommended when scrotal skin use is planned. </a:t>
            </a:r>
            <a:endParaRPr lang="en-US" dirty="0"/>
          </a:p>
          <a:p>
            <a:endParaRPr lang="en-US" dirty="0"/>
          </a:p>
          <a:p>
            <a:r>
              <a:rPr lang="en-US" dirty="0"/>
              <a:t>Blepharoplasty</a:t>
            </a:r>
          </a:p>
          <a:p>
            <a:endParaRPr lang="en-US" dirty="0"/>
          </a:p>
          <a:p>
            <a:r>
              <a:rPr lang="en-US" dirty="0"/>
              <a:t>Face</a:t>
            </a:r>
            <a:r>
              <a:rPr lang="en-US" baseline="0" dirty="0"/>
              <a:t> Lift</a:t>
            </a:r>
          </a:p>
          <a:p>
            <a:endParaRPr lang="en-US" baseline="0" dirty="0"/>
          </a:p>
          <a:p>
            <a:r>
              <a:rPr lang="en-US" baseline="0" dirty="0"/>
              <a:t>Hair removal- electrolysis or laser hair removal.</a:t>
            </a:r>
          </a:p>
          <a:p>
            <a:endParaRPr lang="en-US" baseline="0" dirty="0"/>
          </a:p>
          <a:p>
            <a:r>
              <a:rPr lang="en-US" baseline="0" dirty="0"/>
              <a:t>Lipoplasty</a:t>
            </a:r>
          </a:p>
          <a:p>
            <a:endParaRPr lang="en-US" baseline="0" dirty="0"/>
          </a:p>
          <a:p>
            <a:r>
              <a:rPr lang="en-US" baseline="0" dirty="0"/>
              <a:t>Thyroid chondroplasty</a:t>
            </a:r>
          </a:p>
          <a:p>
            <a:endParaRPr lang="en-US" baseline="0" dirty="0"/>
          </a:p>
          <a:p>
            <a:r>
              <a:rPr lang="en-US" baseline="0" dirty="0"/>
              <a:t>Rhinoplasty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(Djordjevic, </a:t>
            </a:r>
            <a:r>
              <a:rPr lang="en-US" baseline="0" dirty="0" err="1"/>
              <a:t>Stojanovic</a:t>
            </a:r>
            <a:r>
              <a:rPr lang="en-US" baseline="0" dirty="0"/>
              <a:t>, &amp; </a:t>
            </a:r>
            <a:r>
              <a:rPr lang="en-US" baseline="0" dirty="0" err="1"/>
              <a:t>Bizic</a:t>
            </a:r>
            <a:r>
              <a:rPr lang="en-US"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Pariser</a:t>
            </a:r>
            <a:r>
              <a:rPr lang="en-US" baseline="0" dirty="0"/>
              <a:t> &amp; Kim,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Tollinche</a:t>
            </a:r>
            <a:r>
              <a:rPr lang="en-US" dirty="0"/>
              <a:t> et al., 2018)</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13</a:t>
            </a:fld>
            <a:endParaRPr lang="en-US"/>
          </a:p>
        </p:txBody>
      </p:sp>
    </p:spTree>
    <p:extLst>
      <p:ext uri="{BB962C8B-B14F-4D97-AF65-F5344CB8AC3E}">
        <p14:creationId xmlns:p14="http://schemas.microsoft.com/office/powerpoint/2010/main" val="124904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risks for intraoperative rectal and urethral injury due to the nature of the surgery location. There will be a need for life-long dilation of the neovaginal canal. Vaginal stenosis can occur if the regimen is not followed and 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(Djordjevic, </a:t>
            </a:r>
            <a:r>
              <a:rPr lang="en-US" baseline="0" dirty="0" err="1"/>
              <a:t>Stojanovic</a:t>
            </a:r>
            <a:r>
              <a:rPr lang="en-US" baseline="0" dirty="0"/>
              <a:t>, &amp; </a:t>
            </a:r>
            <a:r>
              <a:rPr lang="en-US" baseline="0" dirty="0" err="1"/>
              <a:t>Bizic</a:t>
            </a:r>
            <a:r>
              <a:rPr lang="en-US" baseline="0"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Pariser</a:t>
            </a:r>
            <a:r>
              <a:rPr lang="en-US" baseline="0" dirty="0"/>
              <a:t> &amp; Kim,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Tollinche</a:t>
            </a:r>
            <a:r>
              <a:rPr lang="en-US" dirty="0"/>
              <a:t> et al., 2018)</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3E4CD2EF-913A-4E43-B15B-6A24F43AEB5F}" type="slidenum">
              <a:rPr lang="en-US" smtClean="0"/>
              <a:t>14</a:t>
            </a:fld>
            <a:endParaRPr lang="en-US"/>
          </a:p>
        </p:txBody>
      </p:sp>
    </p:spTree>
    <p:extLst>
      <p:ext uri="{BB962C8B-B14F-4D97-AF65-F5344CB8AC3E}">
        <p14:creationId xmlns:p14="http://schemas.microsoft.com/office/powerpoint/2010/main" val="153054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15</a:t>
            </a:fld>
            <a:endParaRPr lang="en-US"/>
          </a:p>
        </p:txBody>
      </p:sp>
    </p:spTree>
    <p:extLst>
      <p:ext uri="{BB962C8B-B14F-4D97-AF65-F5344CB8AC3E}">
        <p14:creationId xmlns:p14="http://schemas.microsoft.com/office/powerpoint/2010/main" val="224358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“Transgender healthcare is neither experimental nor cosmetic: it is grounded in evidence-based practice” (Neira &amp; Bowman, 2022, p.408).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WPATH (World Professional Association for Transgender Health) provides standards of care that are international guidelines for the provision of transgender care (Neira &amp; Bowman, 2022).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Endocrine Society provides guidelines for hormone therapy (Neira &amp; Bowman, 2022).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Gender-affirming care is recognized as medically necessary by major reputable professional health organizations in the United States (Neira &amp; Bowman, 2022).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Addressing the health care needs of the transgender population starts with cultural competence. Traditionally, health care has been approached with a gendered mindset, applying issues to either men or women. This isn’t applicable when caring for this population, particularly with non-binary individuals. One approach would be to address each individual based on their personalized needs and health status. It has even been suggested to keep an organ inventory for patients—what they were born with and what they have currently. This could be beneficial for all patients (Neira &amp; Bowman, 2022). </a:t>
            </a:r>
            <a:r>
              <a:rPr lang="en-US" baseline="0" dirty="0"/>
              <a:t>Cultural competence is the integration and transformation of knowledge about individuals and groups of people into specific standards, policies, practices, and attitudes to increase the quality of health outcomes. The more we know about a group, the more we can apply to our practice and make a real difference. </a:t>
            </a:r>
          </a:p>
          <a:p>
            <a:pPr defTabSz="931774">
              <a:defRPr/>
            </a:pPr>
            <a:endParaRPr lang="en-US" baseline="0" dirty="0"/>
          </a:p>
          <a:p>
            <a:r>
              <a:rPr lang="en-US" dirty="0"/>
              <a:t>In 2010, the American Psychiatric Association (APA) removed the term </a:t>
            </a:r>
            <a:r>
              <a:rPr lang="en-US" i="1" dirty="0"/>
              <a:t>gender identity disorder</a:t>
            </a:r>
            <a:r>
              <a:rPr lang="en-US" dirty="0"/>
              <a:t> from the Diagnostic and Statistical Manual of Mental Health Disorders (DSM-5) and replaced it with the term </a:t>
            </a:r>
            <a:r>
              <a:rPr lang="en-US" i="1" dirty="0"/>
              <a:t>gender dysphoria, </a:t>
            </a:r>
            <a:r>
              <a:rPr lang="en-US" dirty="0"/>
              <a:t>defined as </a:t>
            </a:r>
            <a:r>
              <a:rPr lang="en-US" baseline="0" dirty="0"/>
              <a:t>an intense discomfort a trans person may feel about physical attributes or the way they’re gendered by others; this can be social, physical, or emotional, can be overwhelming; and can interfere with day-to-day life</a:t>
            </a:r>
            <a:r>
              <a:rPr lang="en-US" dirty="0"/>
              <a:t>. The APA changed its terminology to emphasize that transgender people are not disordered but feel distress when their physical appearance does not match their gender identity.</a:t>
            </a:r>
          </a:p>
          <a:p>
            <a:endParaRPr lang="en-US" dirty="0"/>
          </a:p>
          <a:p>
            <a:r>
              <a:rPr lang="en-US" dirty="0"/>
              <a:t>There are high rates of depression, anxiety, drug and alcohol abuse, HIV, diabetes, heart disease, self-harm, and homelessness in this population.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Trans broken arm syndrome</a:t>
            </a:r>
            <a:r>
              <a:rPr lang="en-US" dirty="0"/>
              <a:t> is a term for when a patient is seeking care for something unrelated to gender identity, but the condition is dismissed or ascribed to the patient’s trans status or hormone treatment (Neira &amp; Bowman, 2022).</a:t>
            </a:r>
          </a:p>
          <a:p>
            <a:endParaRPr lang="en-US" dirty="0"/>
          </a:p>
          <a:p>
            <a:r>
              <a:rPr lang="en-US" dirty="0"/>
              <a:t>Gender-affirming medical treatments may include hormone therapy and gender-affirming surgeries.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2</a:t>
            </a:fld>
            <a:endParaRPr lang="en-US"/>
          </a:p>
        </p:txBody>
      </p:sp>
    </p:spTree>
    <p:extLst>
      <p:ext uri="{BB962C8B-B14F-4D97-AF65-F5344CB8AC3E}">
        <p14:creationId xmlns:p14="http://schemas.microsoft.com/office/powerpoint/2010/main" val="271582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Transitioning is when someone takes steps to socially or physically feel more aligned with their gender identity. It’s not about what appeals to other people or trying to appear cisgender. It’s about doing what feels right for them. This is different for each person. This can be gradual, and it is flexible. People may change their mind about what works best for them.</a:t>
            </a:r>
          </a:p>
          <a:p>
            <a:endParaRPr lang="en-US" baseline="0" dirty="0"/>
          </a:p>
          <a:p>
            <a:r>
              <a:rPr lang="en-US" baseline="0" dirty="0"/>
              <a:t>Social transitioning involves the way trans people interact with other people. This can be through mannerisms, gait, or speech.</a:t>
            </a:r>
          </a:p>
          <a:p>
            <a:endParaRPr lang="en-US" baseline="0" dirty="0"/>
          </a:p>
          <a:p>
            <a:r>
              <a:rPr lang="en-US" baseline="0" dirty="0"/>
              <a:t>Physical transitioning usually involves a person altering their appearance to what feels right for them, through clothing, makeup, or hairstyle, or seeking medical treatment like hormones or gender-affirming surgery.</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3</a:t>
            </a:fld>
            <a:endParaRPr lang="en-US"/>
          </a:p>
        </p:txBody>
      </p:sp>
    </p:spTree>
    <p:extLst>
      <p:ext uri="{BB962C8B-B14F-4D97-AF65-F5344CB8AC3E}">
        <p14:creationId xmlns:p14="http://schemas.microsoft.com/office/powerpoint/2010/main" val="223776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Hormone therapy alters</a:t>
            </a:r>
            <a:r>
              <a:rPr lang="en-US" baseline="0" dirty="0"/>
              <a:t> biological sex characteristics. It will induce physical changes typically caused by puberty—the secondary sex characteristics. </a:t>
            </a:r>
          </a:p>
          <a:p>
            <a:r>
              <a:rPr lang="en-US" baseline="0" dirty="0"/>
              <a:t>The idea is that it will promote matching gender identity and body (gender congruence). It can make gender dysphoria less severe, reduce psychological and emotional distress, and improve psychological and social functioning (</a:t>
            </a:r>
            <a:r>
              <a:rPr lang="en-US" baseline="0" dirty="0" err="1"/>
              <a:t>Collister</a:t>
            </a:r>
            <a:r>
              <a:rPr lang="en-US" baseline="0" dirty="0"/>
              <a:t>, Saad, Christie, &amp; Ahmed, 2012).</a:t>
            </a:r>
            <a:endParaRPr lang="en-US" dirty="0"/>
          </a:p>
          <a:p>
            <a:endParaRPr lang="en-US" baseline="0" dirty="0"/>
          </a:p>
          <a:p>
            <a:pPr fontAlgn="base"/>
            <a:r>
              <a:rPr lang="en-US" baseline="0" dirty="0"/>
              <a:t>Due to barriers in receiving appropriate health care, some trans individuals may work around health care to acquire hormones and are not appropriately monitored.  </a:t>
            </a:r>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4</a:t>
            </a:fld>
            <a:endParaRPr lang="en-US"/>
          </a:p>
        </p:txBody>
      </p:sp>
    </p:spTree>
    <p:extLst>
      <p:ext uri="{BB962C8B-B14F-4D97-AF65-F5344CB8AC3E}">
        <p14:creationId xmlns:p14="http://schemas.microsoft.com/office/powerpoint/2010/main" val="196204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endParaRPr lang="en-US" dirty="0"/>
          </a:p>
          <a:p>
            <a:r>
              <a:rPr lang="en-US" dirty="0"/>
              <a:t>(</a:t>
            </a:r>
            <a:r>
              <a:rPr lang="en-US" dirty="0" err="1"/>
              <a:t>Tollinche</a:t>
            </a:r>
            <a:r>
              <a:rPr lang="en-US" dirty="0"/>
              <a:t> et al., 2018)</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5</a:t>
            </a:fld>
            <a:endParaRPr lang="en-US"/>
          </a:p>
        </p:txBody>
      </p:sp>
    </p:spTree>
    <p:extLst>
      <p:ext uri="{BB962C8B-B14F-4D97-AF65-F5344CB8AC3E}">
        <p14:creationId xmlns:p14="http://schemas.microsoft.com/office/powerpoint/2010/main" val="251166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endParaRPr lang="en-US" dirty="0"/>
          </a:p>
          <a:p>
            <a:r>
              <a:rPr lang="en-US" dirty="0"/>
              <a:t>(</a:t>
            </a:r>
            <a:r>
              <a:rPr lang="en-US" dirty="0" err="1"/>
              <a:t>Harned</a:t>
            </a:r>
            <a:r>
              <a:rPr lang="en-US" dirty="0"/>
              <a:t> &amp; Harper, 2021)</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6</a:t>
            </a:fld>
            <a:endParaRPr lang="en-US"/>
          </a:p>
        </p:txBody>
      </p:sp>
    </p:spTree>
    <p:extLst>
      <p:ext uri="{BB962C8B-B14F-4D97-AF65-F5344CB8AC3E}">
        <p14:creationId xmlns:p14="http://schemas.microsoft.com/office/powerpoint/2010/main" val="233290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(Allen et al., 2023)</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7</a:t>
            </a:fld>
            <a:endParaRPr lang="en-US"/>
          </a:p>
        </p:txBody>
      </p:sp>
    </p:spTree>
    <p:extLst>
      <p:ext uri="{BB962C8B-B14F-4D97-AF65-F5344CB8AC3E}">
        <p14:creationId xmlns:p14="http://schemas.microsoft.com/office/powerpoint/2010/main" val="148223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endParaRPr lang="en-US" dirty="0"/>
          </a:p>
          <a:p>
            <a:r>
              <a:rPr lang="en-US" dirty="0"/>
              <a:t>(</a:t>
            </a:r>
            <a:r>
              <a:rPr lang="en-US" dirty="0" err="1"/>
              <a:t>Tollinche</a:t>
            </a:r>
            <a:r>
              <a:rPr lang="en-US" dirty="0"/>
              <a:t> et al., 2018)</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8</a:t>
            </a:fld>
            <a:endParaRPr lang="en-US"/>
          </a:p>
        </p:txBody>
      </p:sp>
    </p:spTree>
    <p:extLst>
      <p:ext uri="{BB962C8B-B14F-4D97-AF65-F5344CB8AC3E}">
        <p14:creationId xmlns:p14="http://schemas.microsoft.com/office/powerpoint/2010/main" val="222650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Collister</a:t>
            </a:r>
            <a:r>
              <a:rPr lang="en-US" baseline="0" dirty="0"/>
              <a:t>, Saad, Christie, &amp; Ahmed, 2012)</a:t>
            </a:r>
            <a:endParaRPr lang="en-US" dirty="0"/>
          </a:p>
          <a:p>
            <a:r>
              <a:rPr lang="en-US" dirty="0"/>
              <a:t>(Wu et al., 2021)</a:t>
            </a:r>
          </a:p>
          <a:p>
            <a:endParaRPr lang="en-US" dirty="0"/>
          </a:p>
        </p:txBody>
      </p:sp>
      <p:sp>
        <p:nvSpPr>
          <p:cNvPr id="4" name="Slide Number Placeholder 3"/>
          <p:cNvSpPr>
            <a:spLocks noGrp="1"/>
          </p:cNvSpPr>
          <p:nvPr>
            <p:ph type="sldNum" sz="quarter" idx="10"/>
          </p:nvPr>
        </p:nvSpPr>
        <p:spPr/>
        <p:txBody>
          <a:bodyPr/>
          <a:lstStyle/>
          <a:p>
            <a:fld id="{FE8CC3F6-301E-49C5-AC65-C8F40D7390BD}" type="slidenum">
              <a:rPr lang="en-US" smtClean="0"/>
              <a:t>9</a:t>
            </a:fld>
            <a:endParaRPr lang="en-US"/>
          </a:p>
        </p:txBody>
      </p:sp>
    </p:spTree>
    <p:extLst>
      <p:ext uri="{BB962C8B-B14F-4D97-AF65-F5344CB8AC3E}">
        <p14:creationId xmlns:p14="http://schemas.microsoft.com/office/powerpoint/2010/main" val="1609756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E5A63E-CA91-1BD3-E8B2-2AC5C606ABAA}"/>
              </a:ext>
            </a:extLst>
          </p:cNvPr>
          <p:cNvSpPr/>
          <p:nvPr userDrawn="1"/>
        </p:nvSpPr>
        <p:spPr>
          <a:xfrm>
            <a:off x="123825" y="6153150"/>
            <a:ext cx="11972925" cy="6386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9B5757-4388-0D24-4E65-6AF71826E4FD}"/>
              </a:ext>
            </a:extLst>
          </p:cNvPr>
          <p:cNvSpPr/>
          <p:nvPr userDrawn="1"/>
        </p:nvSpPr>
        <p:spPr>
          <a:xfrm>
            <a:off x="309929" y="821349"/>
            <a:ext cx="11572142" cy="964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DA8255-ACC5-7A88-9C29-841A6725CEA3}"/>
              </a:ext>
            </a:extLst>
          </p:cNvPr>
          <p:cNvSpPr>
            <a:spLocks noGrp="1"/>
          </p:cNvSpPr>
          <p:nvPr>
            <p:ph type="ctrTitle"/>
          </p:nvPr>
        </p:nvSpPr>
        <p:spPr>
          <a:xfrm>
            <a:off x="485775" y="846133"/>
            <a:ext cx="11201399" cy="857357"/>
          </a:xfrm>
        </p:spPr>
        <p:txBody>
          <a:bodyPr anchor="b">
            <a:normAutofit/>
          </a:bodyPr>
          <a:lstStyle>
            <a:lvl1pPr algn="ctr">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Picture Placeholder 7">
            <a:extLst>
              <a:ext uri="{FF2B5EF4-FFF2-40B4-BE49-F238E27FC236}">
                <a16:creationId xmlns:a16="http://schemas.microsoft.com/office/drawing/2014/main" id="{5737351A-C5FE-23CF-F5C1-05B816CA6C5B}"/>
              </a:ext>
            </a:extLst>
          </p:cNvPr>
          <p:cNvSpPr>
            <a:spLocks noGrp="1"/>
          </p:cNvSpPr>
          <p:nvPr>
            <p:ph type="pic" sz="quarter" idx="10"/>
          </p:nvPr>
        </p:nvSpPr>
        <p:spPr>
          <a:xfrm>
            <a:off x="309929" y="1979720"/>
            <a:ext cx="11572142" cy="4544172"/>
          </a:xfrm>
        </p:spPr>
        <p:txBody>
          <a:bodyPr/>
          <a:lstStyle/>
          <a:p>
            <a:endParaRPr lang="en-US" dirty="0"/>
          </a:p>
        </p:txBody>
      </p:sp>
      <p:pic>
        <p:nvPicPr>
          <p:cNvPr id="11" name="Picture 10" descr="A picture containing font, graphics, graphic design, logo&#10;&#10;Description automatically generated">
            <a:extLst>
              <a:ext uri="{FF2B5EF4-FFF2-40B4-BE49-F238E27FC236}">
                <a16:creationId xmlns:a16="http://schemas.microsoft.com/office/drawing/2014/main" id="{EA1EE600-707E-3513-B356-15D56E8064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91" y="66199"/>
            <a:ext cx="3590926" cy="684680"/>
          </a:xfrm>
          <a:prstGeom prst="rect">
            <a:avLst/>
          </a:prstGeom>
        </p:spPr>
      </p:pic>
    </p:spTree>
    <p:extLst>
      <p:ext uri="{BB962C8B-B14F-4D97-AF65-F5344CB8AC3E}">
        <p14:creationId xmlns:p14="http://schemas.microsoft.com/office/powerpoint/2010/main" val="30965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29348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06400" y="1524000"/>
            <a:ext cx="11277600" cy="41415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06400" y="1426105"/>
            <a:ext cx="1127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406400" y="427038"/>
            <a:ext cx="11277600" cy="999067"/>
          </a:xfrm>
        </p:spPr>
        <p:txBody>
          <a:bodyPr>
            <a:normAutofit/>
          </a:bodyPr>
          <a:lstStyle>
            <a:lvl1pPr algn="l">
              <a:defRPr sz="3600" b="1">
                <a:solidFill>
                  <a:srgbClr val="569BBE"/>
                </a:solidFill>
              </a:defRPr>
            </a:lvl1pPr>
          </a:lstStyle>
          <a:p>
            <a:r>
              <a:rPr lang="en-US"/>
              <a:t>TITLE</a:t>
            </a:r>
          </a:p>
        </p:txBody>
      </p:sp>
    </p:spTree>
    <p:extLst>
      <p:ext uri="{BB962C8B-B14F-4D97-AF65-F5344CB8AC3E}">
        <p14:creationId xmlns:p14="http://schemas.microsoft.com/office/powerpoint/2010/main" val="8585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5A9B-8BA7-2A0D-D832-4D65FB7CD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8FF4E-21E5-C2E6-BA4A-174256F7BD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3E1ACDA-DEC1-FC2A-2C8F-31D3DF445005}"/>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EBA6E977-6203-52F2-AA53-9B5F3F99C7D1}"/>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265228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7E47-5FF3-62DC-943C-C81AA3961457}"/>
              </a:ext>
            </a:extLst>
          </p:cNvPr>
          <p:cNvSpPr>
            <a:spLocks noGrp="1"/>
          </p:cNvSpPr>
          <p:nvPr>
            <p:ph type="title"/>
          </p:nvPr>
        </p:nvSpPr>
        <p:spPr>
          <a:xfrm>
            <a:off x="385763" y="423864"/>
            <a:ext cx="11463337" cy="35480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7F4D183-EB4E-E2AC-819A-CC32F3E7BD76}"/>
              </a:ext>
            </a:extLst>
          </p:cNvPr>
          <p:cNvSpPr>
            <a:spLocks noGrp="1"/>
          </p:cNvSpPr>
          <p:nvPr>
            <p:ph type="body" idx="1"/>
          </p:nvPr>
        </p:nvSpPr>
        <p:spPr>
          <a:xfrm>
            <a:off x="385763" y="3998907"/>
            <a:ext cx="11463337" cy="1816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0E9E4A5-3758-293D-BACA-2B070A387501}"/>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8" name="Text Placeholder 8">
            <a:extLst>
              <a:ext uri="{FF2B5EF4-FFF2-40B4-BE49-F238E27FC236}">
                <a16:creationId xmlns:a16="http://schemas.microsoft.com/office/drawing/2014/main" id="{E33A9E0B-7B3E-9DB1-08FB-5597438C8F6C}"/>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306301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5671-24FB-1A55-25B2-BF3E0920D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89D082-0CEE-E503-2D13-B7D8E0D55E11}"/>
              </a:ext>
            </a:extLst>
          </p:cNvPr>
          <p:cNvSpPr>
            <a:spLocks noGrp="1"/>
          </p:cNvSpPr>
          <p:nvPr>
            <p:ph sz="half" idx="1"/>
          </p:nvPr>
        </p:nvSpPr>
        <p:spPr>
          <a:xfrm>
            <a:off x="309563" y="1825625"/>
            <a:ext cx="5710237"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F28EA-B9FE-1227-77ED-C0B626AB3BAE}"/>
              </a:ext>
            </a:extLst>
          </p:cNvPr>
          <p:cNvSpPr>
            <a:spLocks noGrp="1"/>
          </p:cNvSpPr>
          <p:nvPr>
            <p:ph sz="half" idx="2"/>
          </p:nvPr>
        </p:nvSpPr>
        <p:spPr>
          <a:xfrm>
            <a:off x="6172199" y="1825625"/>
            <a:ext cx="5710237" cy="418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C48AAF2E-2B71-96DF-8531-BA0F85EF1557}"/>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BA9748A-4DCD-F0E5-1666-0570019EE724}"/>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327810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D2DA-55E4-D1B9-137F-7A8B0C990A00}"/>
              </a:ext>
            </a:extLst>
          </p:cNvPr>
          <p:cNvSpPr>
            <a:spLocks noGrp="1"/>
          </p:cNvSpPr>
          <p:nvPr>
            <p:ph type="title"/>
          </p:nvPr>
        </p:nvSpPr>
        <p:spPr>
          <a:xfrm>
            <a:off x="338137" y="365125"/>
            <a:ext cx="115157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08FD9-9E25-19AC-7449-15C71073B31B}"/>
              </a:ext>
            </a:extLst>
          </p:cNvPr>
          <p:cNvSpPr>
            <a:spLocks noGrp="1"/>
          </p:cNvSpPr>
          <p:nvPr>
            <p:ph type="body" idx="1"/>
          </p:nvPr>
        </p:nvSpPr>
        <p:spPr>
          <a:xfrm>
            <a:off x="338138" y="1681163"/>
            <a:ext cx="56594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E4D7E-B777-8C94-64D8-D2806AB3F657}"/>
              </a:ext>
            </a:extLst>
          </p:cNvPr>
          <p:cNvSpPr>
            <a:spLocks noGrp="1"/>
          </p:cNvSpPr>
          <p:nvPr>
            <p:ph sz="half" idx="2"/>
          </p:nvPr>
        </p:nvSpPr>
        <p:spPr>
          <a:xfrm>
            <a:off x="338138" y="2505075"/>
            <a:ext cx="5659438"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82C8D-4A42-494C-7483-31F0F8167C47}"/>
              </a:ext>
            </a:extLst>
          </p:cNvPr>
          <p:cNvSpPr>
            <a:spLocks noGrp="1"/>
          </p:cNvSpPr>
          <p:nvPr>
            <p:ph type="body" sz="quarter" idx="3"/>
          </p:nvPr>
        </p:nvSpPr>
        <p:spPr>
          <a:xfrm>
            <a:off x="6172200" y="1681163"/>
            <a:ext cx="56816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3FF79-7E7F-5181-D5F5-85134A976D4E}"/>
              </a:ext>
            </a:extLst>
          </p:cNvPr>
          <p:cNvSpPr>
            <a:spLocks noGrp="1"/>
          </p:cNvSpPr>
          <p:nvPr>
            <p:ph sz="quarter" idx="4"/>
          </p:nvPr>
        </p:nvSpPr>
        <p:spPr>
          <a:xfrm>
            <a:off x="6172200" y="2505075"/>
            <a:ext cx="5681662"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EA2EDC2-D1DB-77D9-139F-00875BC0D5D1}"/>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8FAC6C7-0101-7614-D3FA-5C9EE0ABEA13}"/>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92740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F8BE-D63B-EFB4-F5D1-E2ABC5288AF4}"/>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5E2888FC-0C51-684F-68DE-7163150DD448}"/>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836549AA-5780-99CA-EB7F-E9070F644F23}"/>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4003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D4D48C-1520-292B-1D5D-6DE182FD756A}"/>
              </a:ext>
            </a:extLst>
          </p:cNvPr>
          <p:cNvSpPr/>
          <p:nvPr userDrawn="1"/>
        </p:nvSpPr>
        <p:spPr>
          <a:xfrm>
            <a:off x="3509963" y="6173787"/>
            <a:ext cx="8377237" cy="527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b="1" spc="300"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104A5707-F37D-10AE-7E14-BDADF74543A1}"/>
              </a:ext>
            </a:extLst>
          </p:cNvPr>
          <p:cNvSpPr>
            <a:spLocks noGrp="1"/>
          </p:cNvSpPr>
          <p:nvPr>
            <p:ph type="body" sz="quarter" idx="10" hasCustomPrompt="1"/>
          </p:nvPr>
        </p:nvSpPr>
        <p:spPr>
          <a:xfrm>
            <a:off x="3567113" y="6215063"/>
            <a:ext cx="8272462" cy="442912"/>
          </a:xfrm>
        </p:spPr>
        <p:txBody>
          <a:bodyPr/>
          <a:lstStyle>
            <a:lvl1pPr marL="0" indent="0">
              <a:buNone/>
              <a:defRPr b="1" spc="300">
                <a:solidFill>
                  <a:schemeClr val="bg2"/>
                </a:solidFill>
              </a:defRPr>
            </a:lvl1pPr>
          </a:lstStyle>
          <a:p>
            <a:pPr lvl="0"/>
            <a:r>
              <a:rPr lang="en-US" dirty="0"/>
              <a:t>Tool Kit Title Here</a:t>
            </a:r>
          </a:p>
        </p:txBody>
      </p:sp>
    </p:spTree>
    <p:extLst>
      <p:ext uri="{BB962C8B-B14F-4D97-AF65-F5344CB8AC3E}">
        <p14:creationId xmlns:p14="http://schemas.microsoft.com/office/powerpoint/2010/main" val="7323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B041E-59D5-7AA1-CD03-F23782381911}"/>
              </a:ext>
            </a:extLst>
          </p:cNvPr>
          <p:cNvSpPr/>
          <p:nvPr userDrawn="1"/>
        </p:nvSpPr>
        <p:spPr>
          <a:xfrm>
            <a:off x="90488" y="6129338"/>
            <a:ext cx="3405187" cy="566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3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7465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32B9C-BF68-9E55-16AB-C8CBA3F0E288}"/>
              </a:ext>
            </a:extLst>
          </p:cNvPr>
          <p:cNvSpPr>
            <a:spLocks noGrp="1"/>
          </p:cNvSpPr>
          <p:nvPr>
            <p:ph type="title"/>
          </p:nvPr>
        </p:nvSpPr>
        <p:spPr>
          <a:xfrm>
            <a:off x="309563" y="365125"/>
            <a:ext cx="1157763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A1B3145-B6F4-EBBC-75BD-ED1106D7D43D}"/>
              </a:ext>
            </a:extLst>
          </p:cNvPr>
          <p:cNvSpPr>
            <a:spLocks noGrp="1"/>
          </p:cNvSpPr>
          <p:nvPr>
            <p:ph type="body" idx="1"/>
          </p:nvPr>
        </p:nvSpPr>
        <p:spPr>
          <a:xfrm>
            <a:off x="309563" y="1825625"/>
            <a:ext cx="11577637" cy="42132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font, graphics, graphic design, logo&#10;&#10;Description automatically generated">
            <a:extLst>
              <a:ext uri="{FF2B5EF4-FFF2-40B4-BE49-F238E27FC236}">
                <a16:creationId xmlns:a16="http://schemas.microsoft.com/office/drawing/2014/main" id="{5986908B-06EA-D5C4-B69A-3F9AA5AA1E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2887" y="6119658"/>
            <a:ext cx="3148013" cy="600230"/>
          </a:xfrm>
          <a:prstGeom prst="rect">
            <a:avLst/>
          </a:prstGeom>
        </p:spPr>
      </p:pic>
    </p:spTree>
    <p:extLst>
      <p:ext uri="{BB962C8B-B14F-4D97-AF65-F5344CB8AC3E}">
        <p14:creationId xmlns:p14="http://schemas.microsoft.com/office/powerpoint/2010/main" val="1028088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21037/tau.2019.06.03" TargetMode="External"/><Relationship Id="rId3" Type="http://schemas.openxmlformats.org/officeDocument/2006/relationships/hyperlink" Target="https://doi.org/10.1093/jalm/jfaa192" TargetMode="External"/><Relationship Id="rId7" Type="http://schemas.openxmlformats.org/officeDocument/2006/relationships/hyperlink" Target="https://doi.org/10.1002/aorn.13808"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doi.org/10.1210/jendso/bvab048.1617" TargetMode="External"/><Relationship Id="rId11" Type="http://schemas.openxmlformats.org/officeDocument/2006/relationships/hyperlink" Target="https://doi.org/10.1093/asj/sjac091" TargetMode="External"/><Relationship Id="rId5" Type="http://schemas.openxmlformats.org/officeDocument/2006/relationships/hyperlink" Target="https://doi.org/10.21037/tau.2019.06.12" TargetMode="External"/><Relationship Id="rId10" Type="http://schemas.openxmlformats.org/officeDocument/2006/relationships/hyperlink" Target="https://doi.org/10.1213/ANE.0000000000003371" TargetMode="External"/><Relationship Id="rId4" Type="http://schemas.openxmlformats.org/officeDocument/2006/relationships/hyperlink" Target="https://doi.org/10.1177/2054358120985379" TargetMode="External"/><Relationship Id="rId9" Type="http://schemas.openxmlformats.org/officeDocument/2006/relationships/hyperlink" Target="https://www.wpath.org/media/cms/Documents/SOC%20v7/SOC%20V7_English.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77CE-D25A-B762-D7DC-CF2639CDB5EE}"/>
              </a:ext>
            </a:extLst>
          </p:cNvPr>
          <p:cNvSpPr>
            <a:spLocks noGrp="1"/>
          </p:cNvSpPr>
          <p:nvPr>
            <p:ph type="ctrTitle"/>
          </p:nvPr>
        </p:nvSpPr>
        <p:spPr>
          <a:xfrm>
            <a:off x="485775" y="846133"/>
            <a:ext cx="11201399" cy="754067"/>
          </a:xfrm>
        </p:spPr>
        <p:txBody>
          <a:bodyPr>
            <a:normAutofit/>
          </a:bodyPr>
          <a:lstStyle/>
          <a:p>
            <a:r>
              <a:rPr lang="en-US" sz="3200" dirty="0"/>
              <a:t>Perioperative Care of the Adult Transgender Patient</a:t>
            </a:r>
          </a:p>
        </p:txBody>
      </p:sp>
      <p:sp>
        <p:nvSpPr>
          <p:cNvPr id="3" name="Subtitle 2">
            <a:extLst>
              <a:ext uri="{FF2B5EF4-FFF2-40B4-BE49-F238E27FC236}">
                <a16:creationId xmlns:a16="http://schemas.microsoft.com/office/drawing/2014/main" id="{3973CB0F-E0C8-219A-83AD-BC4FA809A1D0}"/>
              </a:ext>
            </a:extLst>
          </p:cNvPr>
          <p:cNvSpPr>
            <a:spLocks noGrp="1"/>
          </p:cNvSpPr>
          <p:nvPr>
            <p:ph type="subTitle" idx="4294967295"/>
          </p:nvPr>
        </p:nvSpPr>
        <p:spPr>
          <a:xfrm>
            <a:off x="1524000" y="3602038"/>
            <a:ext cx="9144000" cy="1655762"/>
          </a:xfrm>
        </p:spPr>
        <p:txBody>
          <a:bodyPr/>
          <a:lstStyle/>
          <a:p>
            <a:pPr marL="0" indent="0" algn="ctr">
              <a:buNone/>
            </a:pPr>
            <a:r>
              <a:rPr lang="en-US" sz="2800" dirty="0"/>
              <a:t>Part 3 – Health Care Needs</a:t>
            </a:r>
          </a:p>
        </p:txBody>
      </p:sp>
    </p:spTree>
    <p:extLst>
      <p:ext uri="{BB962C8B-B14F-4D97-AF65-F5344CB8AC3E}">
        <p14:creationId xmlns:p14="http://schemas.microsoft.com/office/powerpoint/2010/main" val="346948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6D92-452E-4C41-8141-97A01523926A}"/>
              </a:ext>
            </a:extLst>
          </p:cNvPr>
          <p:cNvSpPr>
            <a:spLocks noGrp="1"/>
          </p:cNvSpPr>
          <p:nvPr>
            <p:ph type="title"/>
          </p:nvPr>
        </p:nvSpPr>
        <p:spPr>
          <a:xfrm>
            <a:off x="309563" y="365125"/>
            <a:ext cx="11577637" cy="870551"/>
          </a:xfrm>
        </p:spPr>
        <p:txBody>
          <a:bodyPr/>
          <a:lstStyle/>
          <a:p>
            <a:r>
              <a:rPr lang="en-US" dirty="0"/>
              <a:t>Labs</a:t>
            </a:r>
          </a:p>
        </p:txBody>
      </p:sp>
      <p:sp>
        <p:nvSpPr>
          <p:cNvPr id="3" name="Content Placeholder 2">
            <a:extLst>
              <a:ext uri="{FF2B5EF4-FFF2-40B4-BE49-F238E27FC236}">
                <a16:creationId xmlns:a16="http://schemas.microsoft.com/office/drawing/2014/main" id="{12AC8628-907A-4ADE-83B8-76A3FC49BD02}"/>
              </a:ext>
            </a:extLst>
          </p:cNvPr>
          <p:cNvSpPr>
            <a:spLocks noGrp="1"/>
          </p:cNvSpPr>
          <p:nvPr>
            <p:ph idx="1"/>
          </p:nvPr>
        </p:nvSpPr>
        <p:spPr>
          <a:xfrm>
            <a:off x="593123" y="1062682"/>
            <a:ext cx="10206681" cy="5066270"/>
          </a:xfrm>
        </p:spPr>
        <p:txBody>
          <a:bodyPr>
            <a:normAutofit/>
          </a:bodyPr>
          <a:lstStyle/>
          <a:p>
            <a:r>
              <a:rPr lang="en-US" sz="2400" dirty="0"/>
              <a:t>Goal is to maintain testosterone concentration within the physiological range for cisgender men (400–700 ng/dL)</a:t>
            </a:r>
          </a:p>
          <a:p>
            <a:r>
              <a:rPr lang="en-US" sz="2400" dirty="0"/>
              <a:t>Hemoglobin</a:t>
            </a:r>
          </a:p>
          <a:p>
            <a:r>
              <a:rPr lang="en-US" sz="2400" dirty="0"/>
              <a:t>Hematocrit</a:t>
            </a:r>
          </a:p>
          <a:p>
            <a:r>
              <a:rPr lang="en-US" sz="2400" dirty="0"/>
              <a:t>RBC</a:t>
            </a:r>
          </a:p>
          <a:p>
            <a:r>
              <a:rPr lang="en-US" sz="2400" dirty="0"/>
              <a:t>Platelets</a:t>
            </a:r>
          </a:p>
          <a:p>
            <a:r>
              <a:rPr lang="en-US" sz="2400" dirty="0"/>
              <a:t>Creatinine</a:t>
            </a:r>
          </a:p>
          <a:p>
            <a:r>
              <a:rPr lang="en-US" sz="2400" dirty="0"/>
              <a:t> ALT</a:t>
            </a:r>
          </a:p>
          <a:p>
            <a:r>
              <a:rPr lang="en-US" sz="2400" dirty="0"/>
              <a:t>Lipids</a:t>
            </a:r>
          </a:p>
          <a:p>
            <a:r>
              <a:rPr lang="en-US" sz="2400" dirty="0"/>
              <a:t>Glucose</a:t>
            </a:r>
            <a:endParaRPr lang="en-US" dirty="0"/>
          </a:p>
        </p:txBody>
      </p:sp>
    </p:spTree>
    <p:extLst>
      <p:ext uri="{BB962C8B-B14F-4D97-AF65-F5344CB8AC3E}">
        <p14:creationId xmlns:p14="http://schemas.microsoft.com/office/powerpoint/2010/main" val="59656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32597" y="156167"/>
            <a:ext cx="5348288" cy="6545665"/>
          </a:xfrm>
          <a:prstGeom prst="rect">
            <a:avLst/>
          </a:prstGeom>
        </p:spPr>
      </p:pic>
      <p:sp>
        <p:nvSpPr>
          <p:cNvPr id="2" name="TextBox 1">
            <a:extLst>
              <a:ext uri="{FF2B5EF4-FFF2-40B4-BE49-F238E27FC236}">
                <a16:creationId xmlns:a16="http://schemas.microsoft.com/office/drawing/2014/main" id="{B0ADC0CF-0AA2-D2F5-C4CB-EBDC56F50C05}"/>
              </a:ext>
            </a:extLst>
          </p:cNvPr>
          <p:cNvSpPr txBox="1"/>
          <p:nvPr/>
        </p:nvSpPr>
        <p:spPr>
          <a:xfrm>
            <a:off x="375138" y="1195754"/>
            <a:ext cx="4876800" cy="1200329"/>
          </a:xfrm>
          <a:prstGeom prst="rect">
            <a:avLst/>
          </a:prstGeom>
          <a:noFill/>
        </p:spPr>
        <p:txBody>
          <a:bodyPr wrap="square" rtlCol="0">
            <a:spAutoFit/>
          </a:bodyPr>
          <a:lstStyle/>
          <a:p>
            <a:pPr algn="ctr"/>
            <a:r>
              <a:rPr lang="en-US" sz="3600" b="1" dirty="0">
                <a:solidFill>
                  <a:schemeClr val="accent1">
                    <a:lumMod val="75000"/>
                  </a:schemeClr>
                </a:solidFill>
              </a:rPr>
              <a:t>Hormone Therapy </a:t>
            </a:r>
            <a:br>
              <a:rPr lang="en-US" sz="3600" b="1" dirty="0">
                <a:solidFill>
                  <a:schemeClr val="accent1">
                    <a:lumMod val="75000"/>
                  </a:schemeClr>
                </a:solidFill>
              </a:rPr>
            </a:br>
            <a:r>
              <a:rPr lang="en-US" sz="3600" b="1" dirty="0">
                <a:solidFill>
                  <a:schemeClr val="accent1">
                    <a:lumMod val="75000"/>
                  </a:schemeClr>
                </a:solidFill>
              </a:rPr>
              <a:t>Risks Chart</a:t>
            </a:r>
          </a:p>
        </p:txBody>
      </p:sp>
    </p:spTree>
    <p:extLst>
      <p:ext uri="{BB962C8B-B14F-4D97-AF65-F5344CB8AC3E}">
        <p14:creationId xmlns:p14="http://schemas.microsoft.com/office/powerpoint/2010/main" val="304712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65125"/>
            <a:ext cx="11577637" cy="944691"/>
          </a:xfrm>
        </p:spPr>
        <p:txBody>
          <a:bodyPr>
            <a:noAutofit/>
          </a:bodyPr>
          <a:lstStyle/>
          <a:p>
            <a:r>
              <a:rPr lang="en-US" sz="3600" b="0" dirty="0"/>
              <a:t>Perioperative Considerations for Patients Undergoing Hormone Therapy</a:t>
            </a:r>
            <a:endParaRPr lang="en-US" sz="3600" dirty="0"/>
          </a:p>
        </p:txBody>
      </p:sp>
      <p:sp>
        <p:nvSpPr>
          <p:cNvPr id="3" name="Content Placeholder 2"/>
          <p:cNvSpPr>
            <a:spLocks noGrp="1"/>
          </p:cNvSpPr>
          <p:nvPr>
            <p:ph idx="1"/>
          </p:nvPr>
        </p:nvSpPr>
        <p:spPr>
          <a:xfrm>
            <a:off x="494270" y="1460500"/>
            <a:ext cx="10577384" cy="4844878"/>
          </a:xfrm>
        </p:spPr>
        <p:txBody>
          <a:bodyPr>
            <a:normAutofit/>
          </a:bodyPr>
          <a:lstStyle/>
          <a:p>
            <a:r>
              <a:rPr lang="en-US" sz="2400" dirty="0"/>
              <a:t>Consider prolonged operating time in lithotomy position</a:t>
            </a:r>
          </a:p>
          <a:p>
            <a:r>
              <a:rPr lang="en-US" sz="2400" dirty="0"/>
              <a:t>Estrogen has been associated with venous thromboembolism through many mechanisms</a:t>
            </a:r>
          </a:p>
          <a:p>
            <a:pPr lvl="1"/>
            <a:r>
              <a:rPr lang="en-US" sz="2200" dirty="0"/>
              <a:t>Consider prophylactic subcutaneous heparin, early ambulation, and sequential compression devices</a:t>
            </a:r>
          </a:p>
          <a:p>
            <a:r>
              <a:rPr lang="en-US" sz="2400" dirty="0"/>
              <a:t>Considerable variation in practice patterns related to hormone management leading up to surgery include:</a:t>
            </a:r>
          </a:p>
          <a:p>
            <a:pPr lvl="1"/>
            <a:r>
              <a:rPr lang="en-US" sz="2200" dirty="0"/>
              <a:t>Holding hormones 2-6 weeks before surgery</a:t>
            </a:r>
          </a:p>
          <a:p>
            <a:pPr lvl="1"/>
            <a:r>
              <a:rPr lang="en-US" sz="2200" dirty="0"/>
              <a:t>Continuing hormones throughout the perioperative period</a:t>
            </a:r>
          </a:p>
          <a:p>
            <a:pPr lvl="1"/>
            <a:r>
              <a:rPr lang="en-US" sz="2200" dirty="0"/>
              <a:t>Considering reversal of some acquired secondary sex characteristics</a:t>
            </a:r>
          </a:p>
          <a:p>
            <a:pPr lvl="2"/>
            <a:r>
              <a:rPr lang="en-US" dirty="0"/>
              <a:t>Potentially distressing</a:t>
            </a:r>
          </a:p>
          <a:p>
            <a:pPr lvl="2"/>
            <a:r>
              <a:rPr lang="en-US" dirty="0"/>
              <a:t>Individualize treatment</a:t>
            </a:r>
            <a:endParaRPr lang="en-US" sz="1800" dirty="0"/>
          </a:p>
        </p:txBody>
      </p:sp>
    </p:spTree>
    <p:extLst>
      <p:ext uri="{BB962C8B-B14F-4D97-AF65-F5344CB8AC3E}">
        <p14:creationId xmlns:p14="http://schemas.microsoft.com/office/powerpoint/2010/main" val="276835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15698"/>
            <a:ext cx="11453018" cy="870551"/>
          </a:xfrm>
        </p:spPr>
        <p:txBody>
          <a:bodyPr/>
          <a:lstStyle/>
          <a:p>
            <a:r>
              <a:rPr lang="en-US" b="0" dirty="0"/>
              <a:t>Gender-Affirming Surgeries</a:t>
            </a:r>
            <a:endParaRPr lang="en-US" dirty="0"/>
          </a:p>
        </p:txBody>
      </p:sp>
      <p:sp>
        <p:nvSpPr>
          <p:cNvPr id="3" name="Content Placeholder 2"/>
          <p:cNvSpPr>
            <a:spLocks noGrp="1"/>
          </p:cNvSpPr>
          <p:nvPr>
            <p:ph idx="1"/>
          </p:nvPr>
        </p:nvSpPr>
        <p:spPr>
          <a:xfrm>
            <a:off x="543697" y="1186249"/>
            <a:ext cx="11071654" cy="4942701"/>
          </a:xfrm>
        </p:spPr>
        <p:txBody>
          <a:bodyPr>
            <a:normAutofit/>
          </a:bodyPr>
          <a:lstStyle/>
          <a:p>
            <a:pPr marL="0" indent="0">
              <a:buNone/>
            </a:pPr>
            <a:r>
              <a:rPr lang="en-US" sz="2600" dirty="0"/>
              <a:t>Gender affirming surgeries can include many options, and combinations, but are not always a necessary component of gender-affirming care.</a:t>
            </a:r>
          </a:p>
          <a:p>
            <a:r>
              <a:rPr lang="en-US" sz="2600" dirty="0"/>
              <a:t>Feminizing - orchiectomy, penectomy, vaginoplasty, labiaplasty, clitoroplasty, breast augmentation, vocal feminization</a:t>
            </a:r>
          </a:p>
          <a:p>
            <a:r>
              <a:rPr lang="en-US" sz="2600" dirty="0"/>
              <a:t>Masculinizing - mastectomy, hysterectomy, salpingo-oophorectomy, vaginectomy, metoidioplasty, phalloplasty, scrotoplasty, urethroplasty</a:t>
            </a:r>
          </a:p>
          <a:p>
            <a:r>
              <a:rPr lang="en-US" sz="2600" dirty="0"/>
              <a:t>Other cosmetic options - blepharoplasty, face lift, hair removal, lipoplasty, thyroid chondroplasty, rhinoplasty</a:t>
            </a:r>
          </a:p>
          <a:p>
            <a:r>
              <a:rPr lang="en-US" sz="2600" dirty="0"/>
              <a:t>Nonbinary considerations</a:t>
            </a:r>
          </a:p>
        </p:txBody>
      </p:sp>
    </p:spTree>
    <p:extLst>
      <p:ext uri="{BB962C8B-B14F-4D97-AF65-F5344CB8AC3E}">
        <p14:creationId xmlns:p14="http://schemas.microsoft.com/office/powerpoint/2010/main" val="364505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1B8858-CDBE-4EB5-8410-D7B04247ACAB}"/>
              </a:ext>
            </a:extLst>
          </p:cNvPr>
          <p:cNvSpPr>
            <a:spLocks noGrp="1"/>
          </p:cNvSpPr>
          <p:nvPr>
            <p:ph type="body" sz="quarter" idx="10"/>
          </p:nvPr>
        </p:nvSpPr>
        <p:spPr/>
        <p:txBody>
          <a:bodyPr>
            <a:normAutofit/>
          </a:bodyPr>
          <a:lstStyle/>
          <a:p>
            <a:pPr marL="0" indent="0">
              <a:buNone/>
            </a:pPr>
            <a:r>
              <a:rPr lang="en-US" dirty="0"/>
              <a:t>Complication Risks:</a:t>
            </a:r>
          </a:p>
          <a:p>
            <a:pPr lvl="1"/>
            <a:r>
              <a:rPr lang="en-US" dirty="0"/>
              <a:t>Bleeding</a:t>
            </a:r>
          </a:p>
          <a:p>
            <a:pPr lvl="1"/>
            <a:r>
              <a:rPr lang="en-US" dirty="0"/>
              <a:t>Infection</a:t>
            </a:r>
          </a:p>
          <a:p>
            <a:pPr lvl="1"/>
            <a:r>
              <a:rPr lang="en-US" dirty="0"/>
              <a:t>Dehiscence</a:t>
            </a:r>
          </a:p>
          <a:p>
            <a:pPr lvl="1"/>
            <a:r>
              <a:rPr lang="en-US" dirty="0"/>
              <a:t>Graft rejection</a:t>
            </a:r>
          </a:p>
          <a:p>
            <a:pPr lvl="1"/>
            <a:r>
              <a:rPr lang="en-US" dirty="0"/>
              <a:t>Fistulas</a:t>
            </a:r>
          </a:p>
          <a:p>
            <a:pPr lvl="1"/>
            <a:r>
              <a:rPr lang="en-US" dirty="0"/>
              <a:t>Need for additional surgeries</a:t>
            </a:r>
          </a:p>
          <a:p>
            <a:pPr lvl="1"/>
            <a:r>
              <a:rPr lang="en-US" dirty="0"/>
              <a:t>Obstructive uropathy</a:t>
            </a:r>
          </a:p>
          <a:p>
            <a:endParaRPr lang="en-US" dirty="0"/>
          </a:p>
        </p:txBody>
      </p:sp>
      <p:sp>
        <p:nvSpPr>
          <p:cNvPr id="3" name="Title 2">
            <a:extLst>
              <a:ext uri="{FF2B5EF4-FFF2-40B4-BE49-F238E27FC236}">
                <a16:creationId xmlns:a16="http://schemas.microsoft.com/office/drawing/2014/main" id="{BA414F74-FFC5-40DF-A15C-15713AA3E9A4}"/>
              </a:ext>
            </a:extLst>
          </p:cNvPr>
          <p:cNvSpPr>
            <a:spLocks noGrp="1"/>
          </p:cNvSpPr>
          <p:nvPr>
            <p:ph type="title"/>
          </p:nvPr>
        </p:nvSpPr>
        <p:spPr>
          <a:xfrm>
            <a:off x="406400" y="427039"/>
            <a:ext cx="11277600" cy="765406"/>
          </a:xfrm>
        </p:spPr>
        <p:txBody>
          <a:bodyPr>
            <a:normAutofit/>
          </a:bodyPr>
          <a:lstStyle/>
          <a:p>
            <a:r>
              <a:rPr lang="en-US" sz="4400" b="0" dirty="0"/>
              <a:t>Gender-Affirming Surgeries</a:t>
            </a:r>
          </a:p>
        </p:txBody>
      </p:sp>
    </p:spTree>
    <p:extLst>
      <p:ext uri="{BB962C8B-B14F-4D97-AF65-F5344CB8AC3E}">
        <p14:creationId xmlns:p14="http://schemas.microsoft.com/office/powerpoint/2010/main" val="14662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1" y="192131"/>
            <a:ext cx="11577637" cy="821124"/>
          </a:xfrm>
        </p:spPr>
        <p:txBody>
          <a:bodyPr/>
          <a:lstStyle/>
          <a:p>
            <a:r>
              <a:rPr lang="en-US" dirty="0"/>
              <a:t>References for Part 3</a:t>
            </a:r>
          </a:p>
        </p:txBody>
      </p:sp>
      <p:sp>
        <p:nvSpPr>
          <p:cNvPr id="3" name="Content Placeholder 2"/>
          <p:cNvSpPr>
            <a:spLocks noGrp="1"/>
          </p:cNvSpPr>
          <p:nvPr>
            <p:ph idx="1"/>
          </p:nvPr>
        </p:nvSpPr>
        <p:spPr>
          <a:xfrm>
            <a:off x="307180" y="1013254"/>
            <a:ext cx="11577637" cy="4893275"/>
          </a:xfrm>
        </p:spPr>
        <p:txBody>
          <a:bodyPr>
            <a:noAutofit/>
          </a:bodyPr>
          <a:lstStyle/>
          <a:p>
            <a:pPr>
              <a:defRPr/>
            </a:pPr>
            <a:r>
              <a:rPr lang="en-US" sz="1500" kern="100" dirty="0">
                <a:effectLst/>
                <a:latin typeface="Calibri" panose="020F0502020204030204" pitchFamily="34" charset="0"/>
                <a:ea typeface="Calibri" panose="020F0502020204030204" pitchFamily="34" charset="0"/>
                <a:cs typeface="Calibri" panose="020F0502020204030204" pitchFamily="34" charset="0"/>
              </a:rPr>
              <a:t>Allen AN, Jiao R, Day P, Pagels P, </a:t>
            </a:r>
            <a:r>
              <a:rPr lang="en-US" sz="1500" kern="100" dirty="0" err="1">
                <a:effectLst/>
                <a:latin typeface="Calibri" panose="020F0502020204030204" pitchFamily="34" charset="0"/>
                <a:ea typeface="Calibri" panose="020F0502020204030204" pitchFamily="34" charset="0"/>
                <a:cs typeface="Calibri" panose="020F0502020204030204" pitchFamily="34" charset="0"/>
              </a:rPr>
              <a:t>Gimpel</a:t>
            </a:r>
            <a:r>
              <a:rPr lang="en-US" sz="1500" kern="100" dirty="0">
                <a:effectLst/>
                <a:latin typeface="Calibri" panose="020F0502020204030204" pitchFamily="34" charset="0"/>
                <a:ea typeface="Calibri" panose="020F0502020204030204" pitchFamily="34" charset="0"/>
                <a:cs typeface="Calibri" panose="020F0502020204030204" pitchFamily="34" charset="0"/>
              </a:rPr>
              <a:t> N, </a:t>
            </a:r>
            <a:r>
              <a:rPr lang="en-US" sz="1500" kern="100" dirty="0" err="1">
                <a:effectLst/>
                <a:latin typeface="Calibri" panose="020F0502020204030204" pitchFamily="34" charset="0"/>
                <a:ea typeface="Calibri" panose="020F0502020204030204" pitchFamily="34" charset="0"/>
                <a:cs typeface="Calibri" panose="020F0502020204030204" pitchFamily="34" charset="0"/>
              </a:rPr>
              <a:t>SoRelle</a:t>
            </a:r>
            <a:r>
              <a:rPr lang="en-US" sz="1500" kern="100" dirty="0">
                <a:effectLst/>
                <a:latin typeface="Calibri" panose="020F0502020204030204" pitchFamily="34" charset="0"/>
                <a:ea typeface="Calibri" panose="020F0502020204030204" pitchFamily="34" charset="0"/>
                <a:cs typeface="Calibri" panose="020F0502020204030204" pitchFamily="34" charset="0"/>
              </a:rPr>
              <a:t> JA. Dynamic impact of hormone therapy on laboratory values in transgender patients over time. </a:t>
            </a:r>
            <a:r>
              <a:rPr lang="en-US" sz="1500" i="1" kern="100" dirty="0">
                <a:effectLst/>
                <a:latin typeface="Calibri" panose="020F0502020204030204" pitchFamily="34" charset="0"/>
                <a:ea typeface="Calibri" panose="020F0502020204030204" pitchFamily="34" charset="0"/>
                <a:cs typeface="Calibri" panose="020F0502020204030204" pitchFamily="34" charset="0"/>
              </a:rPr>
              <a:t>J Appl Lab Med</a:t>
            </a:r>
            <a:r>
              <a:rPr lang="en-US" sz="1500" kern="100" dirty="0">
                <a:effectLst/>
                <a:latin typeface="Calibri" panose="020F0502020204030204" pitchFamily="34" charset="0"/>
                <a:ea typeface="Calibri" panose="020F0502020204030204" pitchFamily="34" charset="0"/>
                <a:cs typeface="Calibri" panose="020F0502020204030204" pitchFamily="34" charset="0"/>
              </a:rPr>
              <a:t>. 2021;6(1):27-40.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https://doi.org/10.1093/jalm/jfaa192</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500" kern="100" dirty="0" err="1">
                <a:effectLst/>
                <a:latin typeface="Calibri" panose="020F0502020204030204" pitchFamily="34" charset="0"/>
                <a:ea typeface="Calibri" panose="020F0502020204030204" pitchFamily="34" charset="0"/>
                <a:cs typeface="Calibri" panose="020F0502020204030204" pitchFamily="34" charset="0"/>
              </a:rPr>
              <a:t>Collister</a:t>
            </a:r>
            <a:r>
              <a:rPr lang="en-US" sz="1500" kern="100" dirty="0">
                <a:effectLst/>
                <a:latin typeface="Calibri" panose="020F0502020204030204" pitchFamily="34" charset="0"/>
                <a:ea typeface="Calibri" panose="020F0502020204030204" pitchFamily="34" charset="0"/>
                <a:cs typeface="Calibri" panose="020F0502020204030204" pitchFamily="34" charset="0"/>
              </a:rPr>
              <a:t> D, Saad N, Christie E, Ahmed S. Providing care for transgender persons with kidney disease: a narrative review. </a:t>
            </a:r>
            <a:r>
              <a:rPr lang="en-US" sz="1500" i="1" kern="100" dirty="0">
                <a:effectLst/>
                <a:latin typeface="Calibri" panose="020F0502020204030204" pitchFamily="34" charset="0"/>
                <a:ea typeface="Calibri" panose="020F0502020204030204" pitchFamily="34" charset="0"/>
                <a:cs typeface="Calibri" panose="020F0502020204030204" pitchFamily="34" charset="0"/>
              </a:rPr>
              <a:t>Can J Kidney Health Dis. </a:t>
            </a:r>
            <a:r>
              <a:rPr lang="en-US" sz="1500" kern="100" dirty="0">
                <a:effectLst/>
                <a:latin typeface="Calibri" panose="020F0502020204030204" pitchFamily="34" charset="0"/>
                <a:ea typeface="Calibri" panose="020F0502020204030204" pitchFamily="34" charset="0"/>
                <a:cs typeface="Calibri" panose="020F0502020204030204" pitchFamily="34" charset="0"/>
              </a:rPr>
              <a:t>2021;8:2054358120985379.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https://doi.org/10.1177/2054358120985379</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500" kern="100" dirty="0">
                <a:effectLst/>
                <a:latin typeface="Calibri" panose="020F0502020204030204" pitchFamily="34" charset="0"/>
                <a:ea typeface="Calibri" panose="020F0502020204030204" pitchFamily="34" charset="0"/>
                <a:cs typeface="Calibri" panose="020F0502020204030204" pitchFamily="34" charset="0"/>
              </a:rPr>
              <a:t>Djordjevic ML, </a:t>
            </a:r>
            <a:r>
              <a:rPr lang="en-US" sz="1500" kern="100" dirty="0" err="1">
                <a:effectLst/>
                <a:latin typeface="Calibri" panose="020F0502020204030204" pitchFamily="34" charset="0"/>
                <a:ea typeface="Calibri" panose="020F0502020204030204" pitchFamily="34" charset="0"/>
                <a:cs typeface="Calibri" panose="020F0502020204030204" pitchFamily="34" charset="0"/>
              </a:rPr>
              <a:t>Stojanovic</a:t>
            </a:r>
            <a:r>
              <a:rPr lang="en-US" sz="1500" kern="100" dirty="0">
                <a:effectLst/>
                <a:latin typeface="Calibri" panose="020F0502020204030204" pitchFamily="34" charset="0"/>
                <a:ea typeface="Calibri" panose="020F0502020204030204" pitchFamily="34" charset="0"/>
                <a:cs typeface="Calibri" panose="020F0502020204030204" pitchFamily="34" charset="0"/>
              </a:rPr>
              <a:t> B, </a:t>
            </a:r>
            <a:r>
              <a:rPr lang="en-US" sz="1500" kern="100" dirty="0" err="1">
                <a:effectLst/>
                <a:latin typeface="Calibri" panose="020F0502020204030204" pitchFamily="34" charset="0"/>
                <a:ea typeface="Calibri" panose="020F0502020204030204" pitchFamily="34" charset="0"/>
                <a:cs typeface="Calibri" panose="020F0502020204030204" pitchFamily="34" charset="0"/>
              </a:rPr>
              <a:t>Bizic</a:t>
            </a:r>
            <a:r>
              <a:rPr lang="en-US" sz="1500" kern="100" dirty="0">
                <a:effectLst/>
                <a:latin typeface="Calibri" panose="020F0502020204030204" pitchFamily="34" charset="0"/>
                <a:ea typeface="Calibri" panose="020F0502020204030204" pitchFamily="34" charset="0"/>
                <a:cs typeface="Calibri" panose="020F0502020204030204" pitchFamily="34" charset="0"/>
              </a:rPr>
              <a:t> M. Metoidioplasty: techniques and outcomes.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Transl</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Androl</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Urol.</a:t>
            </a:r>
            <a:r>
              <a:rPr lang="en-US" sz="1500" kern="100" dirty="0">
                <a:effectLst/>
                <a:latin typeface="Calibri" panose="020F0502020204030204" pitchFamily="34" charset="0"/>
                <a:ea typeface="Calibri" panose="020F0502020204030204" pitchFamily="34" charset="0"/>
                <a:cs typeface="Calibri" panose="020F0502020204030204" pitchFamily="34" charset="0"/>
              </a:rPr>
              <a:t> 2019;8(3):248-253.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https://doi.org/10.21037/tau.2019.06.12</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500" kern="100" dirty="0" err="1">
                <a:effectLst/>
                <a:latin typeface="Calibri" panose="020F0502020204030204" pitchFamily="34" charset="0"/>
                <a:ea typeface="Calibri" panose="020F0502020204030204" pitchFamily="34" charset="0"/>
                <a:cs typeface="Calibri" panose="020F0502020204030204" pitchFamily="34" charset="0"/>
              </a:rPr>
              <a:t>Harned</a:t>
            </a:r>
            <a:r>
              <a:rPr lang="en-US" sz="1500" kern="100" dirty="0">
                <a:effectLst/>
                <a:latin typeface="Calibri" panose="020F0502020204030204" pitchFamily="34" charset="0"/>
                <a:ea typeface="Calibri" panose="020F0502020204030204" pitchFamily="34" charset="0"/>
                <a:cs typeface="Calibri" panose="020F0502020204030204" pitchFamily="34" charset="0"/>
              </a:rPr>
              <a:t> LK, Harper RJ. Prolactinoma in a male to female transgender woman on gender affirming hormone therapy. </a:t>
            </a:r>
            <a:r>
              <a:rPr lang="en-US" sz="1500" i="1" kern="100" dirty="0">
                <a:effectLst/>
                <a:latin typeface="Calibri" panose="020F0502020204030204" pitchFamily="34" charset="0"/>
                <a:ea typeface="Calibri" panose="020F0502020204030204" pitchFamily="34" charset="0"/>
                <a:cs typeface="Calibri" panose="020F0502020204030204" pitchFamily="34" charset="0"/>
              </a:rPr>
              <a:t>J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Endocr</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Soc</a:t>
            </a:r>
            <a:r>
              <a:rPr lang="en-US" sz="1500" kern="100" dirty="0">
                <a:effectLst/>
                <a:latin typeface="Calibri" panose="020F0502020204030204" pitchFamily="34" charset="0"/>
                <a:ea typeface="Calibri" panose="020F0502020204030204" pitchFamily="34" charset="0"/>
                <a:cs typeface="Calibri" panose="020F0502020204030204" pitchFamily="34" charset="0"/>
              </a:rPr>
              <a:t>. 2021;5(suppl 1):A795.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https://doi.org/10.1210/jendso/bvab048.1617</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00" cap="none" spc="0" normalizeH="0" baseline="0" noProof="0" dirty="0" err="1">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Neira</a:t>
            </a:r>
            <a:r>
              <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 PM, Bowman RC. Improving perioperative nursing care for transgender and gender-diverse patients. AORN J. 2022;116(5):404-415. </a:t>
            </a:r>
            <a:r>
              <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hlinkClick r:id="rId7"/>
              </a:rPr>
              <a:t>https://doi.org/10.1002/aorn.13808</a:t>
            </a:r>
            <a:r>
              <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 </a:t>
            </a:r>
          </a:p>
          <a:p>
            <a:pPr>
              <a:defRPr/>
            </a:pPr>
            <a:r>
              <a:rPr lang="en-US" sz="1500" kern="100" dirty="0" err="1">
                <a:effectLst/>
                <a:latin typeface="Calibri" panose="020F0502020204030204" pitchFamily="34" charset="0"/>
                <a:ea typeface="Calibri" panose="020F0502020204030204" pitchFamily="34" charset="0"/>
                <a:cs typeface="Calibri" panose="020F0502020204030204" pitchFamily="34" charset="0"/>
              </a:rPr>
              <a:t>Pariser</a:t>
            </a:r>
            <a:r>
              <a:rPr lang="en-US" sz="1500" kern="100" dirty="0">
                <a:effectLst/>
                <a:latin typeface="Calibri" panose="020F0502020204030204" pitchFamily="34" charset="0"/>
                <a:ea typeface="Calibri" panose="020F0502020204030204" pitchFamily="34" charset="0"/>
                <a:cs typeface="Calibri" panose="020F0502020204030204" pitchFamily="34" charset="0"/>
              </a:rPr>
              <a:t> JJ, Kim N. Transgender vaginoplasty: techniques and outcomes.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Transl</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Androl</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Urol</a:t>
            </a:r>
            <a:r>
              <a:rPr lang="en-US" sz="1500" kern="100" dirty="0">
                <a:effectLst/>
                <a:latin typeface="Calibri" panose="020F0502020204030204" pitchFamily="34" charset="0"/>
                <a:ea typeface="Calibri" panose="020F0502020204030204" pitchFamily="34" charset="0"/>
                <a:cs typeface="Calibri" panose="020F0502020204030204" pitchFamily="34" charset="0"/>
              </a:rPr>
              <a:t>. 2019;8(3):241-247.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https://doi.org/10.21037/tau.2019.06.03</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500" kern="100" dirty="0">
                <a:effectLst/>
                <a:latin typeface="Calibri" panose="020F0502020204030204" pitchFamily="34" charset="0"/>
                <a:ea typeface="Calibri" panose="020F0502020204030204" pitchFamily="34" charset="0"/>
                <a:cs typeface="Calibri" panose="020F0502020204030204" pitchFamily="34" charset="0"/>
              </a:rPr>
              <a:t>Standards of Care for the Health of Transexual, Transgender, and Gender Nonconforming People. 7th version. The World Professional Association for Transgender Health. 2001. Accessed June 3, 2024.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https://www.wpath.org/media/cms/Documents/SOC%20v7/SOC%20V7_English.pdf</a:t>
            </a:r>
            <a:r>
              <a:rPr lang="en-US" sz="15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00" cap="none" spc="0" normalizeH="0" baseline="0" noProof="0" dirty="0" err="1">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Tollinche</a:t>
            </a:r>
            <a:r>
              <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 LE, Walters CB, Radix A, et al. The perioperative care of the transgender patient. </a:t>
            </a:r>
            <a:r>
              <a:rPr kumimoji="0" lang="en-US" sz="1500" b="0" i="1" u="none" strike="noStrike" kern="100" cap="none" spc="0" normalizeH="0" baseline="0" noProof="0" dirty="0" err="1">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Anesth</a:t>
            </a:r>
            <a:r>
              <a:rPr kumimoji="0" lang="en-US" sz="1500" b="0" i="1"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500" b="0" i="1" u="none" strike="noStrike" kern="100" cap="none" spc="0" normalizeH="0" baseline="0" noProof="0" dirty="0" err="1">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Analg</a:t>
            </a:r>
            <a:r>
              <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Calibri" panose="020F0502020204030204" pitchFamily="34" charset="0"/>
              </a:rPr>
              <a:t>. 2018;127(2):359-366. </a:t>
            </a:r>
            <a:r>
              <a:rPr kumimoji="0" lang="en-US" sz="15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10"/>
              </a:rPr>
              <a:t>https://doi.org/10.1213/ANE.0000000000003371</a:t>
            </a:r>
            <a:endParaRPr kumimoji="0" lang="en-US" sz="1500" b="0" i="0" u="sng" strike="noStrike" kern="1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US" sz="1500" kern="100" dirty="0">
                <a:effectLst/>
                <a:latin typeface="Calibri" panose="020F0502020204030204" pitchFamily="34" charset="0"/>
                <a:ea typeface="Calibri" panose="020F0502020204030204" pitchFamily="34" charset="0"/>
                <a:cs typeface="Calibri" panose="020F0502020204030204" pitchFamily="34" charset="0"/>
              </a:rPr>
              <a:t>Wu SS, Raymer CA, Kaufman BR, Isakov R, </a:t>
            </a:r>
            <a:r>
              <a:rPr lang="en-US" sz="1500" kern="100" dirty="0" err="1">
                <a:effectLst/>
                <a:latin typeface="Calibri" panose="020F0502020204030204" pitchFamily="34" charset="0"/>
                <a:ea typeface="Calibri" panose="020F0502020204030204" pitchFamily="34" charset="0"/>
                <a:cs typeface="Calibri" panose="020F0502020204030204" pitchFamily="34" charset="0"/>
              </a:rPr>
              <a:t>Ferrando</a:t>
            </a:r>
            <a:r>
              <a:rPr lang="en-US" sz="1500" kern="100" dirty="0">
                <a:effectLst/>
                <a:latin typeface="Calibri" panose="020F0502020204030204" pitchFamily="34" charset="0"/>
                <a:ea typeface="Calibri" panose="020F0502020204030204" pitchFamily="34" charset="0"/>
                <a:cs typeface="Calibri" panose="020F0502020204030204" pitchFamily="34" charset="0"/>
              </a:rPr>
              <a:t> CA. The effect of preoperative gender-affirming hormone therapy use on perioperative adverse events in transmasculine individuals undergoing masculinizing chest surgery for gender affirmation. </a:t>
            </a:r>
            <a:r>
              <a:rPr lang="en-US" sz="1500" i="1" kern="100" dirty="0" err="1">
                <a:effectLst/>
                <a:latin typeface="Calibri" panose="020F0502020204030204" pitchFamily="34" charset="0"/>
                <a:ea typeface="Calibri" panose="020F0502020204030204" pitchFamily="34" charset="0"/>
                <a:cs typeface="Calibri" panose="020F0502020204030204" pitchFamily="34" charset="0"/>
              </a:rPr>
              <a:t>Aesthet</a:t>
            </a:r>
            <a:r>
              <a:rPr lang="en-US" sz="1500" i="1" kern="100" dirty="0">
                <a:effectLst/>
                <a:latin typeface="Calibri" panose="020F0502020204030204" pitchFamily="34" charset="0"/>
                <a:ea typeface="Calibri" panose="020F0502020204030204" pitchFamily="34" charset="0"/>
                <a:cs typeface="Calibri" panose="020F0502020204030204" pitchFamily="34" charset="0"/>
              </a:rPr>
              <a:t> Surg J</a:t>
            </a:r>
            <a:r>
              <a:rPr lang="en-US" sz="1500" kern="100" dirty="0">
                <a:effectLst/>
                <a:latin typeface="Calibri" panose="020F0502020204030204" pitchFamily="34" charset="0"/>
                <a:ea typeface="Calibri" panose="020F0502020204030204" pitchFamily="34" charset="0"/>
                <a:cs typeface="Calibri" panose="020F0502020204030204" pitchFamily="34" charset="0"/>
              </a:rPr>
              <a:t>. 2022;42(9):1009-1016. </a:t>
            </a:r>
            <a:r>
              <a:rPr lang="en-US" sz="15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https://doi.org/10.1093/asj/sjac091</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00" cap="none" spc="0" normalizeH="0" baseline="0" noProof="0" dirty="0">
              <a:ln>
                <a:noFill/>
              </a:ln>
              <a:solidFill>
                <a:srgbClr val="5A5A5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45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65125"/>
            <a:ext cx="11577637" cy="648129"/>
          </a:xfrm>
        </p:spPr>
        <p:txBody>
          <a:bodyPr>
            <a:normAutofit fontScale="90000"/>
          </a:bodyPr>
          <a:lstStyle/>
          <a:p>
            <a:r>
              <a:rPr lang="en-US" dirty="0"/>
              <a:t>Health Care Needs</a:t>
            </a:r>
          </a:p>
        </p:txBody>
      </p:sp>
      <p:sp>
        <p:nvSpPr>
          <p:cNvPr id="3" name="Content Placeholder 2"/>
          <p:cNvSpPr>
            <a:spLocks noGrp="1"/>
          </p:cNvSpPr>
          <p:nvPr>
            <p:ph idx="1"/>
          </p:nvPr>
        </p:nvSpPr>
        <p:spPr>
          <a:xfrm>
            <a:off x="691978" y="1013254"/>
            <a:ext cx="10972800" cy="4992130"/>
          </a:xfrm>
        </p:spPr>
        <p:txBody>
          <a:bodyPr>
            <a:noAutofit/>
          </a:bodyPr>
          <a:lstStyle/>
          <a:p>
            <a:pPr marL="285750" marR="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2400" dirty="0">
                <a:latin typeface="Arial" panose="020B0604020202020204" pitchFamily="34" charset="0"/>
                <a:cs typeface="Arial" panose="020B0604020202020204" pitchFamily="34" charset="0"/>
              </a:rPr>
              <a:t>Gender-affirming care is medically necessary</a:t>
            </a:r>
          </a:p>
          <a:p>
            <a:pPr marL="742950" lvl="1" indent="-28575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WPATH</a:t>
            </a:r>
          </a:p>
          <a:p>
            <a:pPr marL="742950" lvl="1" indent="-28575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Endocrine Society</a:t>
            </a:r>
          </a:p>
          <a:p>
            <a:pPr marL="285750" indent="-285750">
              <a:lnSpc>
                <a:spcPct val="10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Starts with cultural competence</a:t>
            </a:r>
          </a:p>
          <a:p>
            <a:pPr marL="285750" indent="-285750">
              <a:lnSpc>
                <a:spcPct val="10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Gender dysphoria</a:t>
            </a:r>
          </a:p>
          <a:p>
            <a:pPr marL="285750" indent="-285750">
              <a:lnSpc>
                <a:spcPct val="10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High rates of depression, anxiety, drug and alcohol abuse, HIV, diabetes, heart disease, self-harm, and homelessness</a:t>
            </a:r>
          </a:p>
          <a:p>
            <a:pPr marL="285750" indent="-285750">
              <a:lnSpc>
                <a:spcPct val="10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“Trans Broken Arm Syndrome”</a:t>
            </a:r>
          </a:p>
          <a:p>
            <a:pPr marL="285750" indent="-285750">
              <a:lnSpc>
                <a:spcPct val="100000"/>
              </a:lnSpc>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Medical treatments may include</a:t>
            </a:r>
          </a:p>
          <a:p>
            <a:pPr marL="742950" lvl="1" indent="-28575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Hormone therapy</a:t>
            </a:r>
          </a:p>
          <a:p>
            <a:pPr marL="742950" lvl="1" indent="-285750">
              <a:lnSpc>
                <a:spcPct val="100000"/>
              </a:lnSpc>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Gender-affirming surgeries</a:t>
            </a:r>
            <a:endParaRPr lang="en-US" dirty="0"/>
          </a:p>
        </p:txBody>
      </p:sp>
    </p:spTree>
    <p:extLst>
      <p:ext uri="{BB962C8B-B14F-4D97-AF65-F5344CB8AC3E}">
        <p14:creationId xmlns:p14="http://schemas.microsoft.com/office/powerpoint/2010/main" val="317823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86826"/>
            <a:ext cx="11310937" cy="895264"/>
          </a:xfrm>
        </p:spPr>
        <p:txBody>
          <a:bodyPr/>
          <a:lstStyle/>
          <a:p>
            <a:r>
              <a:rPr lang="en-US" dirty="0"/>
              <a:t>Transition</a:t>
            </a:r>
          </a:p>
        </p:txBody>
      </p:sp>
      <p:sp>
        <p:nvSpPr>
          <p:cNvPr id="3" name="Content Placeholder 2"/>
          <p:cNvSpPr>
            <a:spLocks noGrp="1"/>
          </p:cNvSpPr>
          <p:nvPr>
            <p:ph idx="1"/>
          </p:nvPr>
        </p:nvSpPr>
        <p:spPr>
          <a:xfrm>
            <a:off x="713994" y="1182090"/>
            <a:ext cx="9246870" cy="4783370"/>
          </a:xfrm>
        </p:spPr>
        <p:txBody>
          <a:bodyPr>
            <a:normAutofit/>
          </a:bodyPr>
          <a:lstStyle/>
          <a:p>
            <a:r>
              <a:rPr lang="en-US" dirty="0"/>
              <a:t>Highly variable</a:t>
            </a:r>
          </a:p>
          <a:p>
            <a:r>
              <a:rPr lang="en-US" dirty="0"/>
              <a:t>Gradual</a:t>
            </a:r>
          </a:p>
          <a:p>
            <a:r>
              <a:rPr lang="en-US" dirty="0"/>
              <a:t>Social</a:t>
            </a:r>
          </a:p>
          <a:p>
            <a:pPr lvl="1"/>
            <a:r>
              <a:rPr lang="en-US" dirty="0"/>
              <a:t>Interactions</a:t>
            </a:r>
          </a:p>
          <a:p>
            <a:pPr lvl="1"/>
            <a:r>
              <a:rPr lang="en-US" dirty="0"/>
              <a:t>Mannerisms</a:t>
            </a:r>
          </a:p>
          <a:p>
            <a:pPr lvl="1"/>
            <a:r>
              <a:rPr lang="en-US" dirty="0"/>
              <a:t>Speech</a:t>
            </a:r>
          </a:p>
          <a:p>
            <a:r>
              <a:rPr lang="en-US" dirty="0"/>
              <a:t>Physical</a:t>
            </a:r>
          </a:p>
          <a:p>
            <a:pPr lvl="1"/>
            <a:r>
              <a:rPr lang="en-US" dirty="0"/>
              <a:t>Clothes</a:t>
            </a:r>
          </a:p>
          <a:p>
            <a:pPr lvl="1"/>
            <a:r>
              <a:rPr lang="en-US" dirty="0"/>
              <a:t>Makeup</a:t>
            </a:r>
          </a:p>
          <a:p>
            <a:pPr lvl="1"/>
            <a:r>
              <a:rPr lang="en-US" dirty="0"/>
              <a:t>Hair</a:t>
            </a:r>
          </a:p>
          <a:p>
            <a:pPr lvl="1"/>
            <a:r>
              <a:rPr lang="en-US" dirty="0"/>
              <a:t>Medical interventions</a:t>
            </a:r>
          </a:p>
        </p:txBody>
      </p:sp>
      <p:pic>
        <p:nvPicPr>
          <p:cNvPr id="4" name="Picture 3">
            <a:extLst>
              <a:ext uri="{FF2B5EF4-FFF2-40B4-BE49-F238E27FC236}">
                <a16:creationId xmlns:a16="http://schemas.microsoft.com/office/drawing/2014/main" id="{C372B0C1-96E0-47FF-BB0F-8B48626E11DE}"/>
              </a:ext>
            </a:extLst>
          </p:cNvPr>
          <p:cNvPicPr>
            <a:picLocks noChangeAspect="1"/>
          </p:cNvPicPr>
          <p:nvPr/>
        </p:nvPicPr>
        <p:blipFill>
          <a:blip r:embed="rId3"/>
          <a:stretch>
            <a:fillRect/>
          </a:stretch>
        </p:blipFill>
        <p:spPr>
          <a:xfrm>
            <a:off x="6093567" y="1288246"/>
            <a:ext cx="5484069" cy="3454963"/>
          </a:xfrm>
          <a:prstGeom prst="rect">
            <a:avLst/>
          </a:prstGeom>
        </p:spPr>
      </p:pic>
      <p:sp>
        <p:nvSpPr>
          <p:cNvPr id="5" name="TextBox 4">
            <a:extLst>
              <a:ext uri="{FF2B5EF4-FFF2-40B4-BE49-F238E27FC236}">
                <a16:creationId xmlns:a16="http://schemas.microsoft.com/office/drawing/2014/main" id="{11646B68-0075-40C8-8887-395408966132}"/>
              </a:ext>
            </a:extLst>
          </p:cNvPr>
          <p:cNvSpPr txBox="1"/>
          <p:nvPr/>
        </p:nvSpPr>
        <p:spPr>
          <a:xfrm>
            <a:off x="6252058" y="5161760"/>
            <a:ext cx="5167086" cy="369332"/>
          </a:xfrm>
          <a:prstGeom prst="rect">
            <a:avLst/>
          </a:prstGeom>
          <a:noFill/>
        </p:spPr>
        <p:txBody>
          <a:bodyPr wrap="square" rtlCol="0">
            <a:spAutoFit/>
          </a:bodyPr>
          <a:lstStyle/>
          <a:p>
            <a:pPr algn="ctr"/>
            <a:r>
              <a:rPr lang="en-US" sz="900" dirty="0"/>
              <a:t>https://abcnews.go.com/Lifestyle/man-21-snaps-selfies-year-gender-transition-captivating/story?id=34345608</a:t>
            </a:r>
          </a:p>
        </p:txBody>
      </p:sp>
    </p:spTree>
    <p:extLst>
      <p:ext uri="{BB962C8B-B14F-4D97-AF65-F5344CB8AC3E}">
        <p14:creationId xmlns:p14="http://schemas.microsoft.com/office/powerpoint/2010/main" val="38201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1" y="389839"/>
            <a:ext cx="11577637" cy="746983"/>
          </a:xfrm>
        </p:spPr>
        <p:txBody>
          <a:bodyPr>
            <a:normAutofit/>
          </a:bodyPr>
          <a:lstStyle/>
          <a:p>
            <a:r>
              <a:rPr lang="en-US" dirty="0"/>
              <a:t>Hormone Therapy</a:t>
            </a:r>
          </a:p>
        </p:txBody>
      </p:sp>
      <p:sp>
        <p:nvSpPr>
          <p:cNvPr id="3" name="Content Placeholder 2"/>
          <p:cNvSpPr>
            <a:spLocks noGrp="1"/>
          </p:cNvSpPr>
          <p:nvPr>
            <p:ph idx="1"/>
          </p:nvPr>
        </p:nvSpPr>
        <p:spPr>
          <a:xfrm>
            <a:off x="593124" y="1166327"/>
            <a:ext cx="10972800" cy="4525346"/>
          </a:xfrm>
        </p:spPr>
        <p:txBody>
          <a:bodyPr>
            <a:normAutofit/>
          </a:bodyPr>
          <a:lstStyle/>
          <a:p>
            <a:r>
              <a:rPr lang="en-US" dirty="0"/>
              <a:t>Alters biological sex characteristics</a:t>
            </a:r>
          </a:p>
          <a:p>
            <a:r>
              <a:rPr lang="en-US" dirty="0"/>
              <a:t>Induces physical changes caused by puberty (secondary sex characteristics)</a:t>
            </a:r>
          </a:p>
          <a:p>
            <a:r>
              <a:rPr lang="en-US" dirty="0"/>
              <a:t>Matches gender identity and body (gender congruence) </a:t>
            </a:r>
          </a:p>
          <a:p>
            <a:r>
              <a:rPr lang="en-US" dirty="0"/>
              <a:t>Can</a:t>
            </a:r>
          </a:p>
          <a:p>
            <a:pPr lvl="1"/>
            <a:r>
              <a:rPr lang="en-US" dirty="0"/>
              <a:t>Make gender dysphoria less severe</a:t>
            </a:r>
          </a:p>
          <a:p>
            <a:pPr lvl="1"/>
            <a:r>
              <a:rPr lang="en-US" dirty="0"/>
              <a:t>Reduce psychological and emotional distress</a:t>
            </a:r>
          </a:p>
          <a:p>
            <a:pPr lvl="1"/>
            <a:r>
              <a:rPr lang="en-US" dirty="0"/>
              <a:t>Improve psychological and social functioning</a:t>
            </a:r>
          </a:p>
        </p:txBody>
      </p:sp>
    </p:spTree>
    <p:extLst>
      <p:ext uri="{BB962C8B-B14F-4D97-AF65-F5344CB8AC3E}">
        <p14:creationId xmlns:p14="http://schemas.microsoft.com/office/powerpoint/2010/main" val="221800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1" y="217288"/>
            <a:ext cx="11577637" cy="796410"/>
          </a:xfrm>
        </p:spPr>
        <p:txBody>
          <a:bodyPr/>
          <a:lstStyle/>
          <a:p>
            <a:r>
              <a:rPr lang="en-US" b="0" dirty="0"/>
              <a:t>Feminizing Hormone Therapy</a:t>
            </a:r>
            <a:endParaRPr lang="en-US" dirty="0"/>
          </a:p>
        </p:txBody>
      </p:sp>
      <p:sp>
        <p:nvSpPr>
          <p:cNvPr id="3" name="Content Placeholder 2"/>
          <p:cNvSpPr>
            <a:spLocks noGrp="1"/>
          </p:cNvSpPr>
          <p:nvPr>
            <p:ph idx="1"/>
          </p:nvPr>
        </p:nvSpPr>
        <p:spPr>
          <a:xfrm>
            <a:off x="672998" y="1161536"/>
            <a:ext cx="10846004" cy="4720280"/>
          </a:xfrm>
        </p:spPr>
        <p:txBody>
          <a:bodyPr>
            <a:normAutofit fontScale="85000" lnSpcReduction="20000"/>
          </a:bodyPr>
          <a:lstStyle/>
          <a:p>
            <a:r>
              <a:rPr lang="en-US" dirty="0"/>
              <a:t>If started before male puberty, male secondary sex characteristics, such as increased body hair and changes in voice pitch, can be avoided.</a:t>
            </a:r>
          </a:p>
          <a:p>
            <a:r>
              <a:rPr lang="en-US" dirty="0"/>
              <a:t>Antiandrogens block testosterone and suppress testosterone production.</a:t>
            </a:r>
          </a:p>
          <a:p>
            <a:r>
              <a:rPr lang="en-US" dirty="0"/>
              <a:t>Estrogen decreases testosterone production and induces feminine secondary sex characteristics:</a:t>
            </a:r>
          </a:p>
          <a:p>
            <a:pPr lvl="1"/>
            <a:r>
              <a:rPr lang="en-US" dirty="0"/>
              <a:t>Skin softening</a:t>
            </a:r>
          </a:p>
          <a:p>
            <a:pPr lvl="1"/>
            <a:r>
              <a:rPr lang="en-US" dirty="0"/>
              <a:t>Breast development </a:t>
            </a:r>
          </a:p>
          <a:p>
            <a:pPr lvl="1"/>
            <a:r>
              <a:rPr lang="en-US" dirty="0"/>
              <a:t>Decrease in body hair</a:t>
            </a:r>
          </a:p>
          <a:p>
            <a:pPr lvl="1"/>
            <a:r>
              <a:rPr lang="en-US" dirty="0"/>
              <a:t>Changes in body composition</a:t>
            </a:r>
            <a:endParaRPr lang="en-US" u="sng" baseline="30000" dirty="0"/>
          </a:p>
          <a:p>
            <a:pPr lvl="1"/>
            <a:r>
              <a:rPr lang="en-US" dirty="0"/>
              <a:t>Increased body fat and decreased lean body mass</a:t>
            </a:r>
          </a:p>
          <a:p>
            <a:r>
              <a:rPr lang="en-US" dirty="0"/>
              <a:t>Progesterone</a:t>
            </a:r>
          </a:p>
          <a:p>
            <a:pPr lvl="1"/>
            <a:r>
              <a:rPr lang="en-US" dirty="0"/>
              <a:t>Breast development</a:t>
            </a:r>
          </a:p>
          <a:p>
            <a:r>
              <a:rPr lang="en-US" dirty="0"/>
              <a:t>Used alone or in combination with feminizing surgery</a:t>
            </a:r>
          </a:p>
          <a:p>
            <a:r>
              <a:rPr lang="en-US" dirty="0"/>
              <a:t>58% rate of unsupervised hormone used in the feminine presenting population</a:t>
            </a:r>
          </a:p>
          <a:p>
            <a:pPr marL="228600" lvl="1" indent="0">
              <a:buNone/>
            </a:pPr>
            <a:endParaRPr lang="en-US" dirty="0"/>
          </a:p>
        </p:txBody>
      </p:sp>
      <p:pic>
        <p:nvPicPr>
          <p:cNvPr id="6146" name="Picture 2" descr="Estradiol Capsules | Empower Pharmacy">
            <a:extLst>
              <a:ext uri="{FF2B5EF4-FFF2-40B4-BE49-F238E27FC236}">
                <a16:creationId xmlns:a16="http://schemas.microsoft.com/office/drawing/2014/main" id="{5CBA07DC-DE09-4A7D-9CCB-A9FE3E9A3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643" y="3423781"/>
            <a:ext cx="1930159" cy="32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2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65126"/>
            <a:ext cx="11577637" cy="796410"/>
          </a:xfrm>
        </p:spPr>
        <p:txBody>
          <a:bodyPr/>
          <a:lstStyle/>
          <a:p>
            <a:r>
              <a:rPr lang="en-US" b="0" dirty="0"/>
              <a:t>Feminizing Hormone Therapy Risks</a:t>
            </a:r>
            <a:endParaRPr lang="en-US" dirty="0"/>
          </a:p>
        </p:txBody>
      </p:sp>
      <p:sp>
        <p:nvSpPr>
          <p:cNvPr id="3" name="Content Placeholder 2"/>
          <p:cNvSpPr>
            <a:spLocks noGrp="1"/>
          </p:cNvSpPr>
          <p:nvPr>
            <p:ph idx="1"/>
          </p:nvPr>
        </p:nvSpPr>
        <p:spPr>
          <a:xfrm>
            <a:off x="307181" y="1197657"/>
            <a:ext cx="11577637" cy="4877314"/>
          </a:xfrm>
        </p:spPr>
        <p:txBody>
          <a:bodyPr>
            <a:normAutofit fontScale="92500" lnSpcReduction="20000"/>
          </a:bodyPr>
          <a:lstStyle/>
          <a:p>
            <a:r>
              <a:rPr lang="en-US" dirty="0"/>
              <a:t>Thromboembolic disease</a:t>
            </a:r>
          </a:p>
          <a:p>
            <a:r>
              <a:rPr lang="en-US" dirty="0"/>
              <a:t>Prolactinoma (benign tumor of the adrenal gland that produces prolactin)</a:t>
            </a:r>
          </a:p>
          <a:p>
            <a:r>
              <a:rPr lang="en-US" dirty="0"/>
              <a:t>Liver disease</a:t>
            </a:r>
          </a:p>
          <a:p>
            <a:r>
              <a:rPr lang="en-US" dirty="0"/>
              <a:t>Breast cancer</a:t>
            </a:r>
          </a:p>
          <a:p>
            <a:r>
              <a:rPr lang="en-US" dirty="0"/>
              <a:t>Hypertriglyceridemia</a:t>
            </a:r>
          </a:p>
          <a:p>
            <a:r>
              <a:rPr lang="en-US" dirty="0"/>
              <a:t>Cardiac and vascular disease</a:t>
            </a:r>
          </a:p>
          <a:p>
            <a:r>
              <a:rPr lang="en-US" dirty="0"/>
              <a:t>Migraines</a:t>
            </a:r>
          </a:p>
          <a:p>
            <a:r>
              <a:rPr lang="en-US" dirty="0"/>
              <a:t>Stroke</a:t>
            </a:r>
          </a:p>
          <a:p>
            <a:r>
              <a:rPr lang="en-US" dirty="0"/>
              <a:t>Infertility</a:t>
            </a:r>
          </a:p>
          <a:p>
            <a:r>
              <a:rPr lang="en-US" dirty="0"/>
              <a:t>Adverse effects can include depression, increased risk of suicidal thoughts, mood swings, hyperprolactinemia, elevated liver enzymes, and decreased insulin sensitivity.</a:t>
            </a:r>
          </a:p>
          <a:p>
            <a:endParaRPr lang="en-US" dirty="0"/>
          </a:p>
        </p:txBody>
      </p:sp>
    </p:spTree>
    <p:extLst>
      <p:ext uri="{BB962C8B-B14F-4D97-AF65-F5344CB8AC3E}">
        <p14:creationId xmlns:p14="http://schemas.microsoft.com/office/powerpoint/2010/main" val="365050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7B36-A9C9-4857-ADD4-0F5C09C1435D}"/>
              </a:ext>
            </a:extLst>
          </p:cNvPr>
          <p:cNvSpPr>
            <a:spLocks noGrp="1"/>
          </p:cNvSpPr>
          <p:nvPr>
            <p:ph type="title"/>
          </p:nvPr>
        </p:nvSpPr>
        <p:spPr>
          <a:xfrm>
            <a:off x="309563" y="365125"/>
            <a:ext cx="11577637" cy="969405"/>
          </a:xfrm>
        </p:spPr>
        <p:txBody>
          <a:bodyPr/>
          <a:lstStyle/>
          <a:p>
            <a:r>
              <a:rPr lang="en-US" dirty="0"/>
              <a:t>Labs</a:t>
            </a:r>
          </a:p>
        </p:txBody>
      </p:sp>
      <p:sp>
        <p:nvSpPr>
          <p:cNvPr id="3" name="Content Placeholder 2">
            <a:extLst>
              <a:ext uri="{FF2B5EF4-FFF2-40B4-BE49-F238E27FC236}">
                <a16:creationId xmlns:a16="http://schemas.microsoft.com/office/drawing/2014/main" id="{AE73121C-662D-4087-A083-22C29EEEB210}"/>
              </a:ext>
            </a:extLst>
          </p:cNvPr>
          <p:cNvSpPr>
            <a:spLocks noGrp="1"/>
          </p:cNvSpPr>
          <p:nvPr>
            <p:ph idx="1"/>
          </p:nvPr>
        </p:nvSpPr>
        <p:spPr>
          <a:xfrm>
            <a:off x="543697" y="1334530"/>
            <a:ext cx="10206681" cy="4794421"/>
          </a:xfrm>
        </p:spPr>
        <p:txBody>
          <a:bodyPr>
            <a:normAutofit fontScale="85000" lnSpcReduction="20000"/>
          </a:bodyPr>
          <a:lstStyle/>
          <a:p>
            <a:r>
              <a:rPr lang="en-US" dirty="0"/>
              <a:t>Goal is to maintain estradiol concentrations within the physiological range for cisgender women (100–200 pg/mL)</a:t>
            </a:r>
          </a:p>
          <a:p>
            <a:r>
              <a:rPr lang="en-US" dirty="0"/>
              <a:t>Platelets</a:t>
            </a:r>
          </a:p>
          <a:p>
            <a:pPr lvl="1"/>
            <a:r>
              <a:rPr lang="en-US" dirty="0"/>
              <a:t>Increase</a:t>
            </a:r>
          </a:p>
          <a:p>
            <a:pPr lvl="1"/>
            <a:r>
              <a:rPr lang="en-US" dirty="0"/>
              <a:t>Risk for thrombolytic event</a:t>
            </a:r>
          </a:p>
          <a:p>
            <a:r>
              <a:rPr lang="en-US" dirty="0"/>
              <a:t>Potassium</a:t>
            </a:r>
          </a:p>
          <a:p>
            <a:pPr lvl="1"/>
            <a:r>
              <a:rPr lang="en-US" dirty="0"/>
              <a:t>Spironolactone increases K retention</a:t>
            </a:r>
          </a:p>
          <a:p>
            <a:r>
              <a:rPr lang="en-US" dirty="0"/>
              <a:t>Prolactin</a:t>
            </a:r>
          </a:p>
          <a:p>
            <a:pPr lvl="1"/>
            <a:r>
              <a:rPr lang="en-US" dirty="0"/>
              <a:t>Increased with estrogen</a:t>
            </a:r>
          </a:p>
          <a:p>
            <a:pPr lvl="1"/>
            <a:r>
              <a:rPr lang="en-US" dirty="0"/>
              <a:t>Increased risk of developing pituitary adenomas</a:t>
            </a:r>
          </a:p>
          <a:p>
            <a:r>
              <a:rPr lang="en-US" dirty="0"/>
              <a:t>Creatinine – slight decrease</a:t>
            </a:r>
          </a:p>
          <a:p>
            <a:r>
              <a:rPr lang="en-US" dirty="0"/>
              <a:t>ALT</a:t>
            </a:r>
          </a:p>
          <a:p>
            <a:r>
              <a:rPr lang="en-US" dirty="0"/>
              <a:t>Lipids</a:t>
            </a:r>
          </a:p>
          <a:p>
            <a:r>
              <a:rPr lang="en-US" dirty="0"/>
              <a:t>Glucose</a:t>
            </a:r>
          </a:p>
        </p:txBody>
      </p:sp>
    </p:spTree>
    <p:extLst>
      <p:ext uri="{BB962C8B-B14F-4D97-AF65-F5344CB8AC3E}">
        <p14:creationId xmlns:p14="http://schemas.microsoft.com/office/powerpoint/2010/main" val="166565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65125"/>
            <a:ext cx="11577637" cy="942467"/>
          </a:xfrm>
        </p:spPr>
        <p:txBody>
          <a:bodyPr/>
          <a:lstStyle/>
          <a:p>
            <a:r>
              <a:rPr lang="en-US" b="0" dirty="0"/>
              <a:t>Masculinizing Hormone Therapy</a:t>
            </a:r>
            <a:endParaRPr lang="en-US" dirty="0"/>
          </a:p>
        </p:txBody>
      </p:sp>
      <p:sp>
        <p:nvSpPr>
          <p:cNvPr id="3" name="Content Placeholder 2"/>
          <p:cNvSpPr>
            <a:spLocks noGrp="1"/>
          </p:cNvSpPr>
          <p:nvPr>
            <p:ph idx="1"/>
          </p:nvPr>
        </p:nvSpPr>
        <p:spPr>
          <a:xfrm>
            <a:off x="468207" y="1307592"/>
            <a:ext cx="9220808" cy="5016843"/>
          </a:xfrm>
        </p:spPr>
        <p:txBody>
          <a:bodyPr>
            <a:normAutofit/>
          </a:bodyPr>
          <a:lstStyle/>
          <a:p>
            <a:pPr marL="228600" lvl="1">
              <a:lnSpc>
                <a:spcPct val="70000"/>
              </a:lnSpc>
              <a:spcBef>
                <a:spcPts val="1000"/>
              </a:spcBef>
            </a:pPr>
            <a:r>
              <a:rPr lang="en-US" dirty="0">
                <a:solidFill>
                  <a:schemeClr val="tx1"/>
                </a:solidFill>
              </a:rPr>
              <a:t>If started before the changes of female puberty begin, female characteristics, such as breast development, can be avoided.</a:t>
            </a:r>
          </a:p>
          <a:p>
            <a:pPr marL="228600" lvl="1">
              <a:lnSpc>
                <a:spcPct val="70000"/>
              </a:lnSpc>
              <a:spcBef>
                <a:spcPts val="1000"/>
              </a:spcBef>
            </a:pPr>
            <a:r>
              <a:rPr lang="en-US" dirty="0">
                <a:solidFill>
                  <a:schemeClr val="tx1"/>
                </a:solidFill>
              </a:rPr>
              <a:t>Testosterone induces physical changes caused by male hormones during puberty (secondary sex characteristics): </a:t>
            </a:r>
          </a:p>
          <a:p>
            <a:pPr lvl="1"/>
            <a:r>
              <a:rPr lang="en-US" sz="2000" dirty="0"/>
              <a:t>Suppresses menstrual cycles</a:t>
            </a:r>
          </a:p>
          <a:p>
            <a:pPr lvl="1"/>
            <a:r>
              <a:rPr lang="en-US" sz="2000" dirty="0"/>
              <a:t>Decreases production of estrogen from ovaries</a:t>
            </a:r>
          </a:p>
          <a:p>
            <a:pPr lvl="1"/>
            <a:r>
              <a:rPr lang="en-US" sz="2000" dirty="0"/>
              <a:t>Used alone or in combination with masculinizing surgery</a:t>
            </a:r>
          </a:p>
          <a:p>
            <a:pPr lvl="1"/>
            <a:r>
              <a:rPr lang="en-US" sz="2000" dirty="0"/>
              <a:t>Voice deepening</a:t>
            </a:r>
          </a:p>
          <a:p>
            <a:pPr lvl="1"/>
            <a:r>
              <a:rPr lang="en-US" sz="2000" dirty="0"/>
              <a:t>Body and facial hair growth</a:t>
            </a:r>
          </a:p>
          <a:p>
            <a:pPr lvl="1"/>
            <a:r>
              <a:rPr lang="en-US" sz="2000" dirty="0"/>
              <a:t>Body fat redistribution</a:t>
            </a:r>
          </a:p>
          <a:p>
            <a:pPr lvl="1"/>
            <a:r>
              <a:rPr lang="en-US" sz="2000" dirty="0"/>
              <a:t>Increased muscle mass and strength</a:t>
            </a:r>
          </a:p>
          <a:p>
            <a:pPr lvl="1"/>
            <a:r>
              <a:rPr lang="en-US" sz="2000" dirty="0"/>
              <a:t>Clitoral enlargement and vaginal atrophy</a:t>
            </a:r>
          </a:p>
        </p:txBody>
      </p:sp>
      <p:pic>
        <p:nvPicPr>
          <p:cNvPr id="7170" name="Picture 2" descr="Stockout of testosterone injections used by transgender people | GroundUp">
            <a:extLst>
              <a:ext uri="{FF2B5EF4-FFF2-40B4-BE49-F238E27FC236}">
                <a16:creationId xmlns:a16="http://schemas.microsoft.com/office/drawing/2014/main" id="{37287911-7F9A-40F4-8145-E8458C036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0864" y="3428999"/>
            <a:ext cx="1926336" cy="231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65125"/>
            <a:ext cx="11577637" cy="870551"/>
          </a:xfrm>
        </p:spPr>
        <p:txBody>
          <a:bodyPr/>
          <a:lstStyle/>
          <a:p>
            <a:r>
              <a:rPr lang="en-US" b="0" dirty="0"/>
              <a:t>Masculinizing Hormone Therapy Risks</a:t>
            </a:r>
            <a:endParaRPr lang="en-US" dirty="0"/>
          </a:p>
        </p:txBody>
      </p:sp>
      <p:sp>
        <p:nvSpPr>
          <p:cNvPr id="3" name="Content Placeholder 2"/>
          <p:cNvSpPr>
            <a:spLocks noGrp="1"/>
          </p:cNvSpPr>
          <p:nvPr>
            <p:ph idx="1"/>
          </p:nvPr>
        </p:nvSpPr>
        <p:spPr>
          <a:xfrm>
            <a:off x="304800" y="1235676"/>
            <a:ext cx="11182221" cy="5040923"/>
          </a:xfrm>
        </p:spPr>
        <p:txBody>
          <a:bodyPr>
            <a:normAutofit fontScale="77500" lnSpcReduction="20000"/>
          </a:bodyPr>
          <a:lstStyle/>
          <a:p>
            <a:r>
              <a:rPr lang="en-US" dirty="0"/>
              <a:t>Polycythemia</a:t>
            </a:r>
          </a:p>
          <a:p>
            <a:r>
              <a:rPr lang="en-US" dirty="0"/>
              <a:t>Dyslipidemia</a:t>
            </a:r>
          </a:p>
          <a:p>
            <a:r>
              <a:rPr lang="en-US" dirty="0"/>
              <a:t>Hypertension</a:t>
            </a:r>
          </a:p>
          <a:p>
            <a:r>
              <a:rPr lang="en-US" dirty="0"/>
              <a:t>Sleep apnea</a:t>
            </a:r>
          </a:p>
          <a:p>
            <a:r>
              <a:rPr lang="en-US" dirty="0"/>
              <a:t>Type 2 diabetes</a:t>
            </a:r>
          </a:p>
          <a:p>
            <a:r>
              <a:rPr lang="en-US" dirty="0"/>
              <a:t>Endometrial cancer</a:t>
            </a:r>
          </a:p>
          <a:p>
            <a:r>
              <a:rPr lang="en-US" dirty="0"/>
              <a:t>Liver disease</a:t>
            </a:r>
          </a:p>
          <a:p>
            <a:r>
              <a:rPr lang="en-US" dirty="0"/>
              <a:t>Infertility</a:t>
            </a:r>
          </a:p>
          <a:p>
            <a:r>
              <a:rPr lang="en-US" dirty="0"/>
              <a:t>Deep vein thrombosis and/or pulmonary embolism </a:t>
            </a:r>
          </a:p>
          <a:p>
            <a:r>
              <a:rPr lang="en-US" dirty="0"/>
              <a:t>Increased risk for intraoperative or postoperative bleeding</a:t>
            </a:r>
          </a:p>
          <a:p>
            <a:r>
              <a:rPr lang="en-US" dirty="0"/>
              <a:t>Increased risk of hematoma formation</a:t>
            </a:r>
          </a:p>
          <a:p>
            <a:r>
              <a:rPr lang="en-US" dirty="0"/>
              <a:t>Adverse effects can include depression, increased risk of suicidal thoughts, mood swings, hyperprolactinemia, elevated liver enzymes, migraines, and decreased insulin sensitivity, weight gain, and male pattern baldness.</a:t>
            </a:r>
          </a:p>
          <a:p>
            <a:endParaRPr lang="en-US" dirty="0"/>
          </a:p>
        </p:txBody>
      </p:sp>
    </p:spTree>
    <p:extLst>
      <p:ext uri="{BB962C8B-B14F-4D97-AF65-F5344CB8AC3E}">
        <p14:creationId xmlns:p14="http://schemas.microsoft.com/office/powerpoint/2010/main" val="2356186915"/>
      </p:ext>
    </p:extLst>
  </p:cSld>
  <p:clrMapOvr>
    <a:masterClrMapping/>
  </p:clrMapOvr>
</p:sld>
</file>

<file path=ppt/theme/theme1.xml><?xml version="1.0" encoding="utf-8"?>
<a:theme xmlns:a="http://schemas.openxmlformats.org/drawingml/2006/main" name="Office Theme">
  <a:themeElements>
    <a:clrScheme name="Custom 3">
      <a:dk1>
        <a:srgbClr val="5A5A5B"/>
      </a:dk1>
      <a:lt1>
        <a:srgbClr val="FFFFFF"/>
      </a:lt1>
      <a:dk2>
        <a:srgbClr val="00ACA6"/>
      </a:dk2>
      <a:lt2>
        <a:srgbClr val="FFFFFF"/>
      </a:lt2>
      <a:accent1>
        <a:srgbClr val="00ACA6"/>
      </a:accent1>
      <a:accent2>
        <a:srgbClr val="5EB978"/>
      </a:accent2>
      <a:accent3>
        <a:srgbClr val="00867B"/>
      </a:accent3>
      <a:accent4>
        <a:srgbClr val="006D7B"/>
      </a:accent4>
      <a:accent5>
        <a:srgbClr val="A1CA67"/>
      </a:accent5>
      <a:accent6>
        <a:srgbClr val="569BBE"/>
      </a:accent6>
      <a:hlink>
        <a:srgbClr val="5EB978"/>
      </a:hlink>
      <a:folHlink>
        <a:srgbClr val="5A5A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16b1b3-41a9-4256-935f-5a8db7896212">
      <Terms xmlns="http://schemas.microsoft.com/office/infopath/2007/PartnerControls"/>
    </lcf76f155ced4ddcb4097134ff3c332f>
    <TaxCatchAll xmlns="7f0325fb-172a-40b0-9a7e-50ba0a4e6bb7" xsi:nil="true"/>
    <_Flow_SignoffStatus xmlns="fb16b1b3-41a9-4256-935f-5a8db7896212" xsi:nil="true"/>
    <MediaLengthInSeconds xmlns="fb16b1b3-41a9-4256-935f-5a8db7896212" xsi:nil="true"/>
    <SharedWithUsers xmlns="7f0325fb-172a-40b0-9a7e-50ba0a4e6bb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918ACB5380CC4793054AAE0476626F" ma:contentTypeVersion="18" ma:contentTypeDescription="Create a new document." ma:contentTypeScope="" ma:versionID="89b8f38743ae8b5f5b2f5e09ffb66c17">
  <xsd:schema xmlns:xsd="http://www.w3.org/2001/XMLSchema" xmlns:xs="http://www.w3.org/2001/XMLSchema" xmlns:p="http://schemas.microsoft.com/office/2006/metadata/properties" xmlns:ns2="7f0325fb-172a-40b0-9a7e-50ba0a4e6bb7" xmlns:ns3="fb16b1b3-41a9-4256-935f-5a8db7896212" targetNamespace="http://schemas.microsoft.com/office/2006/metadata/properties" ma:root="true" ma:fieldsID="efae664994d3ecf52a89c33d64c0df70" ns2:_="" ns3:_="">
    <xsd:import namespace="7f0325fb-172a-40b0-9a7e-50ba0a4e6bb7"/>
    <xsd:import namespace="fb16b1b3-41a9-4256-935f-5a8db78962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_Flow_SignoffStatu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325fb-172a-40b0-9a7e-50ba0a4e6b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649d19b4-cdff-4239-83c0-60233500499f}" ma:internalName="TaxCatchAll" ma:showField="CatchAllData" ma:web="7f0325fb-172a-40b0-9a7e-50ba0a4e6b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16b1b3-41a9-4256-935f-5a8db78962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_x0024_Resources_x003a_core_x002c_Signoff_Status_x003b_">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23277-6309-4039-a153-8eedd4e8fe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7ADFC5-0403-4A2E-AD22-CFA2DD6D6E5D}">
  <ds:schemaRefs>
    <ds:schemaRef ds:uri="http://schemas.microsoft.com/office/2006/metadata/properties"/>
    <ds:schemaRef ds:uri="http://schemas.microsoft.com/office/infopath/2007/PartnerControls"/>
    <ds:schemaRef ds:uri="fb16b1b3-41a9-4256-935f-5a8db7896212"/>
    <ds:schemaRef ds:uri="7f0325fb-172a-40b0-9a7e-50ba0a4e6bb7"/>
  </ds:schemaRefs>
</ds:datastoreItem>
</file>

<file path=customXml/itemProps2.xml><?xml version="1.0" encoding="utf-8"?>
<ds:datastoreItem xmlns:ds="http://schemas.openxmlformats.org/officeDocument/2006/customXml" ds:itemID="{A5B33472-007E-4442-8DDE-2836A3309D2F}"/>
</file>

<file path=customXml/itemProps3.xml><?xml version="1.0" encoding="utf-8"?>
<ds:datastoreItem xmlns:ds="http://schemas.openxmlformats.org/officeDocument/2006/customXml" ds:itemID="{5398317B-FE14-42A5-B823-DE564938A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TotalTime>
  <Words>2614</Words>
  <Application>Microsoft Office PowerPoint</Application>
  <PresentationFormat>Widescreen</PresentationFormat>
  <Paragraphs>257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Perioperative Care of the Adult Transgender Patient</vt:lpstr>
      <vt:lpstr>Health Care Needs</vt:lpstr>
      <vt:lpstr>Transition</vt:lpstr>
      <vt:lpstr>Hormone Therapy</vt:lpstr>
      <vt:lpstr>Feminizing Hormone Therapy</vt:lpstr>
      <vt:lpstr>Feminizing Hormone Therapy Risks</vt:lpstr>
      <vt:lpstr>Labs</vt:lpstr>
      <vt:lpstr>Masculinizing Hormone Therapy</vt:lpstr>
      <vt:lpstr>Masculinizing Hormone Therapy Risks</vt:lpstr>
      <vt:lpstr>Labs</vt:lpstr>
      <vt:lpstr>PowerPoint Presentation</vt:lpstr>
      <vt:lpstr>Perioperative Considerations for Patients Undergoing Hormone Therapy</vt:lpstr>
      <vt:lpstr>Gender-Affirming Surgeries</vt:lpstr>
      <vt:lpstr>Gender-Affirming Surgeries</vt:lpstr>
      <vt:lpstr>References for Part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Colleen Ladny</dc:creator>
  <cp:lastModifiedBy>Renae Battié</cp:lastModifiedBy>
  <cp:revision>5</cp:revision>
  <dcterms:created xsi:type="dcterms:W3CDTF">2023-06-01T16:16:27Z</dcterms:created>
  <dcterms:modified xsi:type="dcterms:W3CDTF">2024-07-17T21:53:05Z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0x01010072918ACB5380CC4793054AAE0476626F</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