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Ex1.xml" ContentType="application/vnd.ms-office.chartex+xml"/>
  <Override PartName="/ppt/charts/style6.xml" ContentType="application/vnd.ms-office.chartstyle+xml"/>
  <Override PartName="/ppt/charts/colors6.xml" ContentType="application/vnd.ms-office.chartcolorstyle+xml"/>
  <Override PartName="/ppt/notesSlides/notesSlide1.xml" ContentType="application/vnd.openxmlformats-officedocument.presentationml.notesSlid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tags/tag8.xml" ContentType="application/vnd.openxmlformats-officedocument.presentationml.tags+xml"/>
  <Override PartName="/ppt/tags/tag9.xml" ContentType="application/vnd.openxmlformats-officedocument.presentationml.tags+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xml" ContentType="application/vnd.openxmlformats-officedocument.presentationml.notesSl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tags/tag10.xml" ContentType="application/vnd.openxmlformats-officedocument.presentationml.tags+xml"/>
  <Override PartName="/ppt/notesSlides/notesSlide3.xml" ContentType="application/vnd.openxmlformats-officedocument.presentationml.notesSl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4619" r:id="rId5"/>
    <p:sldId id="2139119305" r:id="rId6"/>
    <p:sldId id="2139119306" r:id="rId7"/>
    <p:sldId id="2139119307" r:id="rId8"/>
    <p:sldId id="2139119308" r:id="rId9"/>
    <p:sldId id="2139119309" r:id="rId10"/>
    <p:sldId id="2139119273" r:id="rId11"/>
    <p:sldId id="2139119324" r:id="rId12"/>
    <p:sldId id="2139119323" r:id="rId13"/>
    <p:sldId id="2139119313" r:id="rId14"/>
    <p:sldId id="2139119326" r:id="rId15"/>
    <p:sldId id="2139119315" r:id="rId16"/>
    <p:sldId id="2139119316" r:id="rId17"/>
    <p:sldId id="2139119317" r:id="rId18"/>
    <p:sldId id="2139119325" r:id="rId19"/>
    <p:sldId id="2139119319" r:id="rId20"/>
    <p:sldId id="2139119320" r:id="rId21"/>
    <p:sldId id="2139119329" r:id="rId22"/>
    <p:sldId id="213911933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70" d="100"/>
          <a:sy n="70" d="100"/>
        </p:scale>
        <p:origin x="53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5-50A2-45BB-ACB9-D20E73CF2ED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4-50A2-45BB-ACB9-D20E73CF2ED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50A2-45BB-ACB9-D20E73CF2ED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2-50A2-45BB-ACB9-D20E73CF2ED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1-50A2-45BB-ACB9-D20E73CF2ED5}"/>
              </c:ext>
            </c:extLst>
          </c:dPt>
          <c:dLbls>
            <c:dLbl>
              <c:idx val="1"/>
              <c:layout>
                <c:manualLayout>
                  <c:x val="-0.18782933868870405"/>
                  <c:y val="0.11576946518059648"/>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50A2-45BB-ACB9-D20E73CF2ED5}"/>
                </c:ext>
              </c:extLst>
            </c:dLbl>
            <c:dLbl>
              <c:idx val="2"/>
              <c:layout>
                <c:manualLayout>
                  <c:x val="-0.15854894421787646"/>
                  <c:y val="-0.13584378624073126"/>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0A2-45BB-ACB9-D20E73CF2ED5}"/>
                </c:ext>
              </c:extLst>
            </c:dLbl>
            <c:dLbl>
              <c:idx val="3"/>
              <c:layout>
                <c:manualLayout>
                  <c:x val="0.24359791691054802"/>
                  <c:y val="-1.8553674785468034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7812854946230098"/>
                      <c:h val="0.15798161587095569"/>
                    </c:manualLayout>
                  </c15:layout>
                </c:ext>
                <c:ext xmlns:c16="http://schemas.microsoft.com/office/drawing/2014/chart" uri="{C3380CC4-5D6E-409C-BE32-E72D297353CC}">
                  <c16:uniqueId val="{00000002-50A2-45BB-ACB9-D20E73CF2ED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Less than 1 yr</c:v>
                </c:pt>
                <c:pt idx="1">
                  <c:v>1-5 years</c:v>
                </c:pt>
                <c:pt idx="2">
                  <c:v>6-10 years</c:v>
                </c:pt>
                <c:pt idx="3">
                  <c:v>More than 10 years</c:v>
                </c:pt>
                <c:pt idx="4">
                  <c:v>Not a member</c:v>
                </c:pt>
              </c:strCache>
            </c:strRef>
          </c:cat>
          <c:val>
            <c:numRef>
              <c:f>Sheet1!$B$2:$B$6</c:f>
              <c:numCache>
                <c:formatCode>General</c:formatCode>
                <c:ptCount val="5"/>
                <c:pt idx="0">
                  <c:v>118</c:v>
                </c:pt>
                <c:pt idx="1">
                  <c:v>358</c:v>
                </c:pt>
                <c:pt idx="2">
                  <c:v>225</c:v>
                </c:pt>
                <c:pt idx="3">
                  <c:v>958</c:v>
                </c:pt>
                <c:pt idx="4">
                  <c:v>18</c:v>
                </c:pt>
              </c:numCache>
            </c:numRef>
          </c:val>
          <c:extLst>
            <c:ext xmlns:c16="http://schemas.microsoft.com/office/drawing/2014/chart" uri="{C3380CC4-5D6E-409C-BE32-E72D297353CC}">
              <c16:uniqueId val="{00000000-50A2-45BB-ACB9-D20E73CF2ED5}"/>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Column1</c:v>
                </c:pt>
              </c:strCache>
            </c:strRef>
          </c:tx>
          <c:invertIfNegative val="0"/>
          <c:dPt>
            <c:idx val="0"/>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1-3CFA-4826-98B0-2464C10A7CF9}"/>
              </c:ext>
            </c:extLst>
          </c:dPt>
          <c:dPt>
            <c:idx val="1"/>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3-3CFA-4826-98B0-2464C10A7CF9}"/>
              </c:ext>
            </c:extLst>
          </c:dPt>
          <c:dPt>
            <c:idx val="2"/>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5-3CFA-4826-98B0-2464C10A7CF9}"/>
              </c:ext>
            </c:extLst>
          </c:dPt>
          <c:dPt>
            <c:idx val="3"/>
            <c:invertIfNegative val="0"/>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BB6F-4F1E-8280-5119C91C0738}"/>
              </c:ext>
            </c:extLst>
          </c:dPt>
          <c:dPt>
            <c:idx val="4"/>
            <c:invertIfNegative val="0"/>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9-A0AF-479B-AB59-46277500595A}"/>
              </c:ext>
            </c:extLst>
          </c:dPt>
          <c:dPt>
            <c:idx val="5"/>
            <c:invertIfNegative val="0"/>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B-A0AF-479B-AB59-46277500595A}"/>
              </c:ext>
            </c:extLst>
          </c:dPt>
          <c:dPt>
            <c:idx val="6"/>
            <c:invertIfNegative val="0"/>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0D-A0AF-479B-AB59-46277500595A}"/>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None</c:v>
                </c:pt>
                <c:pt idx="1">
                  <c:v>eChapter</c:v>
                </c:pt>
                <c:pt idx="2">
                  <c:v>Chapter based on surgical specialty</c:v>
                </c:pt>
                <c:pt idx="3">
                  <c:v>Virtual chapter by geography or specialty</c:v>
                </c:pt>
                <c:pt idx="4">
                  <c:v>State chapter</c:v>
                </c:pt>
                <c:pt idx="5">
                  <c:v>Regional chapter</c:v>
                </c:pt>
                <c:pt idx="6">
                  <c:v>Local chapter</c:v>
                </c:pt>
              </c:strCache>
            </c:strRef>
          </c:cat>
          <c:val>
            <c:numRef>
              <c:f>Sheet1!$B$2:$B$8</c:f>
              <c:numCache>
                <c:formatCode>General</c:formatCode>
                <c:ptCount val="7"/>
                <c:pt idx="0" formatCode="#,##0">
                  <c:v>26</c:v>
                </c:pt>
                <c:pt idx="1">
                  <c:v>84</c:v>
                </c:pt>
                <c:pt idx="2">
                  <c:v>106</c:v>
                </c:pt>
                <c:pt idx="3">
                  <c:v>270</c:v>
                </c:pt>
                <c:pt idx="4">
                  <c:v>148</c:v>
                </c:pt>
                <c:pt idx="5">
                  <c:v>209</c:v>
                </c:pt>
                <c:pt idx="6">
                  <c:v>711</c:v>
                </c:pt>
              </c:numCache>
            </c:numRef>
          </c:val>
          <c:extLst>
            <c:ext xmlns:c16="http://schemas.microsoft.com/office/drawing/2014/chart" uri="{C3380CC4-5D6E-409C-BE32-E72D297353CC}">
              <c16:uniqueId val="{00000006-3CFA-4826-98B0-2464C10A7CF9}"/>
            </c:ext>
          </c:extLst>
        </c:ser>
        <c:dLbls>
          <c:dLblPos val="outEnd"/>
          <c:showLegendKey val="0"/>
          <c:showVal val="1"/>
          <c:showCatName val="0"/>
          <c:showSerName val="0"/>
          <c:showPercent val="0"/>
          <c:showBubbleSize val="0"/>
        </c:dLbls>
        <c:gapWidth val="100"/>
        <c:axId val="1549514848"/>
        <c:axId val="1549512448"/>
      </c:barChart>
      <c:catAx>
        <c:axId val="154951484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49512448"/>
        <c:crosses val="autoZero"/>
        <c:auto val="1"/>
        <c:lblAlgn val="ctr"/>
        <c:lblOffset val="100"/>
        <c:noMultiLvlLbl val="0"/>
      </c:catAx>
      <c:valAx>
        <c:axId val="15495124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495148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5-50A2-45BB-ACB9-D20E73CF2ED5}"/>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4-50A2-45BB-ACB9-D20E73CF2ED5}"/>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694C-4307-919B-31AC7454990C}"/>
              </c:ext>
            </c:extLst>
          </c:dPt>
          <c:dLbls>
            <c:dLbl>
              <c:idx val="2"/>
              <c:layout>
                <c:manualLayout>
                  <c:x val="0.28825391465377864"/>
                  <c:y val="-0.19248318590100411"/>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3260873287932326"/>
                      <c:h val="0.23083920794574797"/>
                    </c:manualLayout>
                  </c15:layout>
                </c:ext>
                <c:ext xmlns:c16="http://schemas.microsoft.com/office/drawing/2014/chart" uri="{C3380CC4-5D6E-409C-BE32-E72D297353CC}">
                  <c16:uniqueId val="{00000005-694C-4307-919B-31AC7454990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In-person only</c:v>
                </c:pt>
                <c:pt idx="1">
                  <c:v>Virtual only</c:v>
                </c:pt>
                <c:pt idx="2">
                  <c:v>Hybrid of in-person and virtual</c:v>
                </c:pt>
              </c:strCache>
            </c:strRef>
          </c:cat>
          <c:val>
            <c:numRef>
              <c:f>Sheet1!$B$2:$B$4</c:f>
              <c:numCache>
                <c:formatCode>General</c:formatCode>
                <c:ptCount val="3"/>
                <c:pt idx="0" formatCode="#,##0">
                  <c:v>148</c:v>
                </c:pt>
                <c:pt idx="1">
                  <c:v>148</c:v>
                </c:pt>
                <c:pt idx="2" formatCode="#,##0">
                  <c:v>1252</c:v>
                </c:pt>
              </c:numCache>
            </c:numRef>
          </c:val>
          <c:extLst>
            <c:ext xmlns:c16="http://schemas.microsoft.com/office/drawing/2014/chart" uri="{C3380CC4-5D6E-409C-BE32-E72D297353CC}">
              <c16:uniqueId val="{00000000-50A2-45BB-ACB9-D20E73CF2ED5}"/>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Column1</c:v>
                </c:pt>
              </c:strCache>
            </c:strRef>
          </c:tx>
          <c:invertIfNegative val="0"/>
          <c:dPt>
            <c:idx val="0"/>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1-3CFA-4826-98B0-2464C10A7CF9}"/>
              </c:ext>
            </c:extLst>
          </c:dPt>
          <c:dPt>
            <c:idx val="1"/>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3-3CFA-4826-98B0-2464C10A7CF9}"/>
              </c:ext>
            </c:extLst>
          </c:dPt>
          <c:dPt>
            <c:idx val="2"/>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5-3CFA-4826-98B0-2464C10A7CF9}"/>
              </c:ext>
            </c:extLst>
          </c:dPt>
          <c:dPt>
            <c:idx val="3"/>
            <c:invertIfNegative val="0"/>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BB6F-4F1E-8280-5119C91C0738}"/>
              </c:ext>
            </c:extLst>
          </c:dPt>
          <c:dPt>
            <c:idx val="4"/>
            <c:invertIfNegative val="0"/>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9-40D7-4358-A98A-AACE8AF10DE7}"/>
              </c:ext>
            </c:extLst>
          </c:dPt>
          <c:dPt>
            <c:idx val="5"/>
            <c:invertIfNegative val="0"/>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B-40D7-4358-A98A-AACE8AF10DE7}"/>
              </c:ext>
            </c:extLst>
          </c:dPt>
          <c:dPt>
            <c:idx val="6"/>
            <c:invertIfNegative val="0"/>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0D-40D7-4358-A98A-AACE8AF10DE7}"/>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None</c:v>
                </c:pt>
                <c:pt idx="1">
                  <c:v>eChapter</c:v>
                </c:pt>
                <c:pt idx="2">
                  <c:v>Chapter based on surgical specialty</c:v>
                </c:pt>
                <c:pt idx="3">
                  <c:v>Virtual chapter by geography or specialty</c:v>
                </c:pt>
                <c:pt idx="4">
                  <c:v>State chapter</c:v>
                </c:pt>
                <c:pt idx="5">
                  <c:v>Regional chapter</c:v>
                </c:pt>
                <c:pt idx="6">
                  <c:v>Local chapter</c:v>
                </c:pt>
              </c:strCache>
            </c:strRef>
          </c:cat>
          <c:val>
            <c:numRef>
              <c:f>Sheet1!$B$2:$B$8</c:f>
              <c:numCache>
                <c:formatCode>General</c:formatCode>
                <c:ptCount val="7"/>
                <c:pt idx="0" formatCode="#,##0">
                  <c:v>336</c:v>
                </c:pt>
                <c:pt idx="1">
                  <c:v>63</c:v>
                </c:pt>
                <c:pt idx="2">
                  <c:v>93</c:v>
                </c:pt>
                <c:pt idx="3">
                  <c:v>141</c:v>
                </c:pt>
                <c:pt idx="4">
                  <c:v>110</c:v>
                </c:pt>
                <c:pt idx="5">
                  <c:v>133</c:v>
                </c:pt>
                <c:pt idx="6">
                  <c:v>671</c:v>
                </c:pt>
              </c:numCache>
            </c:numRef>
          </c:val>
          <c:extLst>
            <c:ext xmlns:c16="http://schemas.microsoft.com/office/drawing/2014/chart" uri="{C3380CC4-5D6E-409C-BE32-E72D297353CC}">
              <c16:uniqueId val="{00000006-3CFA-4826-98B0-2464C10A7CF9}"/>
            </c:ext>
          </c:extLst>
        </c:ser>
        <c:dLbls>
          <c:dLblPos val="outEnd"/>
          <c:showLegendKey val="0"/>
          <c:showVal val="1"/>
          <c:showCatName val="0"/>
          <c:showSerName val="0"/>
          <c:showPercent val="0"/>
          <c:showBubbleSize val="0"/>
        </c:dLbls>
        <c:gapWidth val="100"/>
        <c:axId val="1549514848"/>
        <c:axId val="1549512448"/>
      </c:barChart>
      <c:catAx>
        <c:axId val="154951484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49512448"/>
        <c:crosses val="autoZero"/>
        <c:auto val="1"/>
        <c:lblAlgn val="ctr"/>
        <c:lblOffset val="100"/>
        <c:noMultiLvlLbl val="0"/>
      </c:catAx>
      <c:valAx>
        <c:axId val="15495124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495148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Column1</c:v>
                </c:pt>
              </c:strCache>
            </c:strRef>
          </c:tx>
          <c:invertIfNegative val="0"/>
          <c:dPt>
            <c:idx val="0"/>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5-50A2-45BB-ACB9-D20E73CF2ED5}"/>
              </c:ext>
            </c:extLst>
          </c:dPt>
          <c:dPt>
            <c:idx val="1"/>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4-50A2-45BB-ACB9-D20E73CF2ED5}"/>
              </c:ext>
            </c:extLst>
          </c:dPt>
          <c:dPt>
            <c:idx val="2"/>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5-FDF3-4056-BE6E-3B433BB8BAD8}"/>
              </c:ext>
            </c:extLst>
          </c:dPt>
          <c:dPt>
            <c:idx val="3"/>
            <c:invertIfNegative val="0"/>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FDF3-4056-BE6E-3B433BB8BAD8}"/>
              </c:ext>
            </c:extLst>
          </c:dPt>
          <c:dPt>
            <c:idx val="4"/>
            <c:invertIfNegative val="0"/>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8-FDF3-4056-BE6E-3B433BB8BAD8}"/>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0A2-45BB-ACB9-D20E73CF2ED5}"/>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0A2-45BB-ACB9-D20E73CF2ED5}"/>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DF3-4056-BE6E-3B433BB8BAD8}"/>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DF3-4056-BE6E-3B433BB8BAD8}"/>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DF3-4056-BE6E-3B433BB8BA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Networking opportunities</c:v>
                </c:pt>
                <c:pt idx="1">
                  <c:v>Educational workshops/speakers</c:v>
                </c:pt>
                <c:pt idx="2">
                  <c:v>Social events</c:v>
                </c:pt>
                <c:pt idx="3">
                  <c:v>Volunteer/community service opportunities</c:v>
                </c:pt>
                <c:pt idx="4">
                  <c:v>Other</c:v>
                </c:pt>
              </c:strCache>
            </c:strRef>
          </c:cat>
          <c:val>
            <c:numRef>
              <c:f>Sheet1!$B$2:$B$6</c:f>
              <c:numCache>
                <c:formatCode>#,##0</c:formatCode>
                <c:ptCount val="5"/>
                <c:pt idx="0">
                  <c:v>938</c:v>
                </c:pt>
                <c:pt idx="1">
                  <c:v>1415</c:v>
                </c:pt>
                <c:pt idx="2" formatCode="General">
                  <c:v>844</c:v>
                </c:pt>
                <c:pt idx="3" formatCode="General">
                  <c:v>913</c:v>
                </c:pt>
                <c:pt idx="4" formatCode="General">
                  <c:v>72</c:v>
                </c:pt>
              </c:numCache>
            </c:numRef>
          </c:val>
          <c:extLst>
            <c:ext xmlns:c16="http://schemas.microsoft.com/office/drawing/2014/chart" uri="{C3380CC4-5D6E-409C-BE32-E72D297353CC}">
              <c16:uniqueId val="{00000000-50A2-45BB-ACB9-D20E73CF2ED5}"/>
            </c:ext>
          </c:extLst>
        </c:ser>
        <c:dLbls>
          <c:dLblPos val="outEnd"/>
          <c:showLegendKey val="0"/>
          <c:showVal val="1"/>
          <c:showCatName val="0"/>
          <c:showSerName val="0"/>
          <c:showPercent val="0"/>
          <c:showBubbleSize val="0"/>
        </c:dLbls>
        <c:gapWidth val="75"/>
        <c:axId val="1549514848"/>
        <c:axId val="1549512448"/>
      </c:barChart>
      <c:valAx>
        <c:axId val="15495124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49514848"/>
        <c:crosses val="autoZero"/>
        <c:crossBetween val="between"/>
      </c:valAx>
      <c:catAx>
        <c:axId val="1549514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495124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Column1</c:v>
                </c:pt>
              </c:strCache>
            </c:strRef>
          </c:tx>
          <c:invertIfNegative val="0"/>
          <c:dPt>
            <c:idx val="0"/>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5-50A2-45BB-ACB9-D20E73CF2ED5}"/>
              </c:ext>
            </c:extLst>
          </c:dPt>
          <c:dPt>
            <c:idx val="1"/>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4-50A2-45BB-ACB9-D20E73CF2ED5}"/>
              </c:ext>
            </c:extLst>
          </c:dPt>
          <c:dPt>
            <c:idx val="2"/>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5-FDF3-4056-BE6E-3B433BB8BAD8}"/>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0A2-45BB-ACB9-D20E73CF2ED5}"/>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0A2-45BB-ACB9-D20E73CF2ED5}"/>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DF3-4056-BE6E-3B433BB8BA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Unsure</c:v>
                </c:pt>
              </c:strCache>
            </c:strRef>
          </c:cat>
          <c:val>
            <c:numRef>
              <c:f>Sheet1!$B$2:$B$4</c:f>
              <c:numCache>
                <c:formatCode>#,##0</c:formatCode>
                <c:ptCount val="3"/>
                <c:pt idx="0">
                  <c:v>609</c:v>
                </c:pt>
                <c:pt idx="1">
                  <c:v>401</c:v>
                </c:pt>
                <c:pt idx="2" formatCode="General">
                  <c:v>548</c:v>
                </c:pt>
              </c:numCache>
            </c:numRef>
          </c:val>
          <c:extLst>
            <c:ext xmlns:c16="http://schemas.microsoft.com/office/drawing/2014/chart" uri="{C3380CC4-5D6E-409C-BE32-E72D297353CC}">
              <c16:uniqueId val="{00000000-50A2-45BB-ACB9-D20E73CF2ED5}"/>
            </c:ext>
          </c:extLst>
        </c:ser>
        <c:dLbls>
          <c:dLblPos val="outEnd"/>
          <c:showLegendKey val="0"/>
          <c:showVal val="1"/>
          <c:showCatName val="0"/>
          <c:showSerName val="0"/>
          <c:showPercent val="0"/>
          <c:showBubbleSize val="0"/>
        </c:dLbls>
        <c:gapWidth val="75"/>
        <c:axId val="1549514848"/>
        <c:axId val="1549512448"/>
      </c:barChart>
      <c:valAx>
        <c:axId val="15495124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49514848"/>
        <c:crosses val="autoZero"/>
        <c:crossBetween val="between"/>
      </c:valAx>
      <c:catAx>
        <c:axId val="1549514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495124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456-4741-A95D-44AC9136500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456-4741-A95D-44AC9136500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456-4741-A95D-44AC9136500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456-4741-A95D-44AC9136500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456-4741-A95D-44AC91365006}"/>
              </c:ext>
            </c:extLst>
          </c:dPt>
          <c:dLbls>
            <c:dLbl>
              <c:idx val="0"/>
              <c:layout>
                <c:manualLayout>
                  <c:x val="-0.22848274914547173"/>
                  <c:y val="-0.13949145248598901"/>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456-4741-A95D-44AC91365006}"/>
                </c:ext>
              </c:extLst>
            </c:dLbl>
            <c:dLbl>
              <c:idx val="2"/>
              <c:layout>
                <c:manualLayout>
                  <c:x val="-2.0211821620626749E-2"/>
                  <c:y val="-4.9598182932113988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6734194497603309"/>
                      <c:h val="0.14861852034488429"/>
                    </c:manualLayout>
                  </c15:layout>
                </c:ext>
                <c:ext xmlns:c16="http://schemas.microsoft.com/office/drawing/2014/chart" uri="{C3380CC4-5D6E-409C-BE32-E72D297353CC}">
                  <c16:uniqueId val="{00000005-7456-4741-A95D-44AC9136500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Hospital</c:v>
                </c:pt>
                <c:pt idx="1">
                  <c:v>Ambulatory</c:v>
                </c:pt>
                <c:pt idx="2">
                  <c:v>Admin/Education</c:v>
                </c:pt>
                <c:pt idx="3">
                  <c:v>Retired</c:v>
                </c:pt>
                <c:pt idx="4">
                  <c:v>Other</c:v>
                </c:pt>
              </c:strCache>
            </c:strRef>
          </c:cat>
          <c:val>
            <c:numRef>
              <c:f>Sheet1!$B$2:$B$6</c:f>
              <c:numCache>
                <c:formatCode>General</c:formatCode>
                <c:ptCount val="5"/>
                <c:pt idx="0">
                  <c:v>1080</c:v>
                </c:pt>
                <c:pt idx="1">
                  <c:v>227</c:v>
                </c:pt>
                <c:pt idx="2">
                  <c:v>127</c:v>
                </c:pt>
                <c:pt idx="3">
                  <c:v>149</c:v>
                </c:pt>
                <c:pt idx="4">
                  <c:v>94</c:v>
                </c:pt>
              </c:numCache>
            </c:numRef>
          </c:val>
          <c:extLst>
            <c:ext xmlns:c16="http://schemas.microsoft.com/office/drawing/2014/chart" uri="{C3380CC4-5D6E-409C-BE32-E72D297353CC}">
              <c16:uniqueId val="{0000000A-7456-4741-A95D-44AC91365006}"/>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Sales</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50A2-45BB-ACB9-D20E73CF2ED5}"/>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4-50A2-45BB-ACB9-D20E73CF2ED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c:v>
                </c:pt>
                <c:pt idx="1">
                  <c:v>No </c:v>
                </c:pt>
              </c:strCache>
            </c:strRef>
          </c:cat>
          <c:val>
            <c:numRef>
              <c:f>Sheet1!$B$2:$B$3</c:f>
              <c:numCache>
                <c:formatCode>General</c:formatCode>
                <c:ptCount val="2"/>
                <c:pt idx="0" formatCode="#,##0">
                  <c:v>1653</c:v>
                </c:pt>
                <c:pt idx="1">
                  <c:v>24</c:v>
                </c:pt>
              </c:numCache>
            </c:numRef>
          </c:val>
          <c:extLst>
            <c:ext xmlns:c16="http://schemas.microsoft.com/office/drawing/2014/chart" uri="{C3380CC4-5D6E-409C-BE32-E72D297353CC}">
              <c16:uniqueId val="{00000000-50A2-45BB-ACB9-D20E73CF2ED5}"/>
            </c:ext>
          </c:extLst>
        </c:ser>
        <c:dLbls>
          <c:dLblPos val="outEnd"/>
          <c:showLegendKey val="0"/>
          <c:showVal val="1"/>
          <c:showCatName val="0"/>
          <c:showSerName val="0"/>
          <c:showPercent val="0"/>
          <c:showBubbleSize val="0"/>
        </c:dLbls>
        <c:gapWidth val="100"/>
        <c:axId val="1549514848"/>
        <c:axId val="1549512448"/>
      </c:barChart>
      <c:catAx>
        <c:axId val="15495148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49512448"/>
        <c:crosses val="autoZero"/>
        <c:auto val="1"/>
        <c:lblAlgn val="ctr"/>
        <c:lblOffset val="100"/>
        <c:noMultiLvlLbl val="0"/>
      </c:catAx>
      <c:valAx>
        <c:axId val="15495124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495148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Sales</c:v>
                </c:pt>
              </c:strCache>
            </c:strRef>
          </c:tx>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7456-4741-A95D-44AC91365006}"/>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7456-4741-A95D-44AC91365006}"/>
              </c:ext>
            </c:extLst>
          </c:dPt>
          <c:dPt>
            <c:idx val="2"/>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5-7456-4741-A95D-44AC91365006}"/>
              </c:ext>
            </c:extLst>
          </c:dPt>
          <c:dPt>
            <c:idx val="3"/>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7-7456-4741-A95D-44AC91365006}"/>
              </c:ext>
            </c:extLst>
          </c:dPt>
          <c:dPt>
            <c:idx val="4"/>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9-7456-4741-A95D-44AC91365006}"/>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California</c:v>
                </c:pt>
                <c:pt idx="1">
                  <c:v>Texas</c:v>
                </c:pt>
                <c:pt idx="2">
                  <c:v>Florida</c:v>
                </c:pt>
                <c:pt idx="3">
                  <c:v>New York</c:v>
                </c:pt>
                <c:pt idx="4">
                  <c:v>Illinois</c:v>
                </c:pt>
              </c:strCache>
            </c:strRef>
          </c:cat>
          <c:val>
            <c:numRef>
              <c:f>Sheet1!$B$2:$B$6</c:f>
              <c:numCache>
                <c:formatCode>General</c:formatCode>
                <c:ptCount val="5"/>
                <c:pt idx="0">
                  <c:v>147</c:v>
                </c:pt>
                <c:pt idx="1">
                  <c:v>115</c:v>
                </c:pt>
                <c:pt idx="2">
                  <c:v>102</c:v>
                </c:pt>
                <c:pt idx="3">
                  <c:v>93</c:v>
                </c:pt>
                <c:pt idx="4">
                  <c:v>79</c:v>
                </c:pt>
              </c:numCache>
            </c:numRef>
          </c:val>
          <c:extLst>
            <c:ext xmlns:c16="http://schemas.microsoft.com/office/drawing/2014/chart" uri="{C3380CC4-5D6E-409C-BE32-E72D297353CC}">
              <c16:uniqueId val="{0000000A-7456-4741-A95D-44AC91365006}"/>
            </c:ext>
          </c:extLst>
        </c:ser>
        <c:dLbls>
          <c:dLblPos val="outEnd"/>
          <c:showLegendKey val="0"/>
          <c:showVal val="1"/>
          <c:showCatName val="0"/>
          <c:showSerName val="0"/>
          <c:showPercent val="0"/>
          <c:showBubbleSize val="0"/>
        </c:dLbls>
        <c:gapWidth val="100"/>
        <c:axId val="1933173760"/>
        <c:axId val="1933172800"/>
      </c:barChart>
      <c:valAx>
        <c:axId val="19331728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33173760"/>
        <c:crosses val="autoZero"/>
        <c:crossBetween val="between"/>
      </c:valAx>
      <c:catAx>
        <c:axId val="193317376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3317280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Sales</c:v>
                </c:pt>
              </c:strCache>
            </c:strRef>
          </c:tx>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50A2-45BB-ACB9-D20E73CF2ED5}"/>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4-50A2-45BB-ACB9-D20E73CF2ED5}"/>
              </c:ext>
            </c:extLst>
          </c:dPt>
          <c:dPt>
            <c:idx val="2"/>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5-9D8C-4DE2-9636-7055C796D66A}"/>
              </c:ext>
            </c:extLst>
          </c:dPt>
          <c:dPt>
            <c:idx val="3"/>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7-9D8C-4DE2-9636-7055C796D66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Not involved at all</c:v>
                </c:pt>
                <c:pt idx="1">
                  <c:v>Rarely involved</c:v>
                </c:pt>
                <c:pt idx="2">
                  <c:v>Occassionally involved</c:v>
                </c:pt>
                <c:pt idx="3">
                  <c:v>Actively involved</c:v>
                </c:pt>
              </c:strCache>
            </c:strRef>
          </c:cat>
          <c:val>
            <c:numRef>
              <c:f>Sheet1!$B$2:$B$5</c:f>
              <c:numCache>
                <c:formatCode>General</c:formatCode>
                <c:ptCount val="4"/>
                <c:pt idx="0" formatCode="#,##0">
                  <c:v>353</c:v>
                </c:pt>
                <c:pt idx="1">
                  <c:v>367</c:v>
                </c:pt>
                <c:pt idx="2">
                  <c:v>287</c:v>
                </c:pt>
                <c:pt idx="3">
                  <c:v>670</c:v>
                </c:pt>
              </c:numCache>
            </c:numRef>
          </c:val>
          <c:extLst>
            <c:ext xmlns:c16="http://schemas.microsoft.com/office/drawing/2014/chart" uri="{C3380CC4-5D6E-409C-BE32-E72D297353CC}">
              <c16:uniqueId val="{00000000-50A2-45BB-ACB9-D20E73CF2ED5}"/>
            </c:ext>
          </c:extLst>
        </c:ser>
        <c:dLbls>
          <c:dLblPos val="outEnd"/>
          <c:showLegendKey val="0"/>
          <c:showVal val="1"/>
          <c:showCatName val="0"/>
          <c:showSerName val="0"/>
          <c:showPercent val="0"/>
          <c:showBubbleSize val="0"/>
        </c:dLbls>
        <c:gapWidth val="100"/>
        <c:axId val="1549514848"/>
        <c:axId val="1549512448"/>
      </c:barChart>
      <c:catAx>
        <c:axId val="154951484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49512448"/>
        <c:crosses val="autoZero"/>
        <c:auto val="1"/>
        <c:lblAlgn val="ctr"/>
        <c:lblOffset val="100"/>
        <c:noMultiLvlLbl val="0"/>
      </c:catAx>
      <c:valAx>
        <c:axId val="15495124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495148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Column1</c:v>
                </c:pt>
              </c:strCache>
            </c:strRef>
          </c:tx>
          <c:invertIfNegative val="0"/>
          <c:dPt>
            <c:idx val="0"/>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5-50A2-45BB-ACB9-D20E73CF2ED5}"/>
              </c:ext>
            </c:extLst>
          </c:dPt>
          <c:dPt>
            <c:idx val="1"/>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4-50A2-45BB-ACB9-D20E73CF2ED5}"/>
              </c:ext>
            </c:extLst>
          </c:dPt>
          <c:dPt>
            <c:idx val="2"/>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5-FDF3-4056-BE6E-3B433BB8BAD8}"/>
              </c:ext>
            </c:extLst>
          </c:dPt>
          <c:dPt>
            <c:idx val="3"/>
            <c:invertIfNegative val="0"/>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FDF3-4056-BE6E-3B433BB8BAD8}"/>
              </c:ext>
            </c:extLst>
          </c:dPt>
          <c:dPt>
            <c:idx val="4"/>
            <c:invertIfNegative val="0"/>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8-FDF3-4056-BE6E-3B433BB8BAD8}"/>
              </c:ext>
            </c:extLst>
          </c:dPt>
          <c:dPt>
            <c:idx val="5"/>
            <c:invertIfNegative val="0"/>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9-FDF3-4056-BE6E-3B433BB8BAD8}"/>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0A2-45BB-ACB9-D20E73CF2ED5}"/>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0A2-45BB-ACB9-D20E73CF2ED5}"/>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DF3-4056-BE6E-3B433BB8BAD8}"/>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DF3-4056-BE6E-3B433BB8BAD8}"/>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DF3-4056-BE6E-3B433BB8BAD8}"/>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DF3-4056-BE6E-3B433BB8BA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Scheduling Conflicts</c:v>
                </c:pt>
                <c:pt idx="1">
                  <c:v>Lack of interest in topics/events</c:v>
                </c:pt>
                <c:pt idx="2">
                  <c:v>Geographic location (too far)</c:v>
                </c:pt>
                <c:pt idx="3">
                  <c:v>Lack of communication / awareness of events</c:v>
                </c:pt>
                <c:pt idx="4">
                  <c:v>N/A - I do attend chapter meetings/events</c:v>
                </c:pt>
                <c:pt idx="5">
                  <c:v>Other</c:v>
                </c:pt>
              </c:strCache>
            </c:strRef>
          </c:cat>
          <c:val>
            <c:numRef>
              <c:f>Sheet1!$B$2:$B$7</c:f>
              <c:numCache>
                <c:formatCode>General</c:formatCode>
                <c:ptCount val="6"/>
                <c:pt idx="0" formatCode="#,##0">
                  <c:v>390</c:v>
                </c:pt>
                <c:pt idx="1">
                  <c:v>41</c:v>
                </c:pt>
                <c:pt idx="2">
                  <c:v>190</c:v>
                </c:pt>
                <c:pt idx="3">
                  <c:v>176</c:v>
                </c:pt>
                <c:pt idx="4">
                  <c:v>542</c:v>
                </c:pt>
                <c:pt idx="5">
                  <c:v>178</c:v>
                </c:pt>
              </c:numCache>
            </c:numRef>
          </c:val>
          <c:extLst>
            <c:ext xmlns:c16="http://schemas.microsoft.com/office/drawing/2014/chart" uri="{C3380CC4-5D6E-409C-BE32-E72D297353CC}">
              <c16:uniqueId val="{00000000-50A2-45BB-ACB9-D20E73CF2ED5}"/>
            </c:ext>
          </c:extLst>
        </c:ser>
        <c:dLbls>
          <c:dLblPos val="outEnd"/>
          <c:showLegendKey val="0"/>
          <c:showVal val="1"/>
          <c:showCatName val="0"/>
          <c:showSerName val="0"/>
          <c:showPercent val="0"/>
          <c:showBubbleSize val="0"/>
        </c:dLbls>
        <c:gapWidth val="75"/>
        <c:axId val="1549514848"/>
        <c:axId val="1549512448"/>
      </c:barChart>
      <c:valAx>
        <c:axId val="15495124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49514848"/>
        <c:crosses val="autoZero"/>
        <c:crossBetween val="between"/>
      </c:valAx>
      <c:catAx>
        <c:axId val="1549514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495124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Column1</c:v>
                </c:pt>
              </c:strCache>
            </c:strRef>
          </c:tx>
          <c:invertIfNegative val="0"/>
          <c:dPt>
            <c:idx val="0"/>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5-50A2-45BB-ACB9-D20E73CF2ED5}"/>
              </c:ext>
            </c:extLst>
          </c:dPt>
          <c:dPt>
            <c:idx val="1"/>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4-50A2-45BB-ACB9-D20E73CF2ED5}"/>
              </c:ext>
            </c:extLst>
          </c:dPt>
          <c:dPt>
            <c:idx val="2"/>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5-EA12-4784-9581-F90DDE925E93}"/>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 </c:v>
                </c:pt>
                <c:pt idx="2">
                  <c:v>Unsure</c:v>
                </c:pt>
              </c:strCache>
            </c:strRef>
          </c:cat>
          <c:val>
            <c:numRef>
              <c:f>Sheet1!$B$2:$B$4</c:f>
              <c:numCache>
                <c:formatCode>General</c:formatCode>
                <c:ptCount val="3"/>
                <c:pt idx="0" formatCode="#,##0">
                  <c:v>623</c:v>
                </c:pt>
                <c:pt idx="1">
                  <c:v>248</c:v>
                </c:pt>
                <c:pt idx="2">
                  <c:v>690</c:v>
                </c:pt>
              </c:numCache>
            </c:numRef>
          </c:val>
          <c:extLst>
            <c:ext xmlns:c16="http://schemas.microsoft.com/office/drawing/2014/chart" uri="{C3380CC4-5D6E-409C-BE32-E72D297353CC}">
              <c16:uniqueId val="{00000000-50A2-45BB-ACB9-D20E73CF2ED5}"/>
            </c:ext>
          </c:extLst>
        </c:ser>
        <c:dLbls>
          <c:dLblPos val="outEnd"/>
          <c:showLegendKey val="0"/>
          <c:showVal val="1"/>
          <c:showCatName val="0"/>
          <c:showSerName val="0"/>
          <c:showPercent val="0"/>
          <c:showBubbleSize val="0"/>
        </c:dLbls>
        <c:gapWidth val="100"/>
        <c:axId val="1549514848"/>
        <c:axId val="1549512448"/>
      </c:barChart>
      <c:catAx>
        <c:axId val="15495148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49512448"/>
        <c:crosses val="autoZero"/>
        <c:auto val="1"/>
        <c:lblAlgn val="ctr"/>
        <c:lblOffset val="100"/>
        <c:noMultiLvlLbl val="0"/>
      </c:catAx>
      <c:valAx>
        <c:axId val="15495124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495148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Column1</c:v>
                </c:pt>
              </c:strCache>
            </c:strRef>
          </c:tx>
          <c:invertIfNegative val="0"/>
          <c:dPt>
            <c:idx val="0"/>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1-3CFA-4826-98B0-2464C10A7CF9}"/>
              </c:ext>
            </c:extLst>
          </c:dPt>
          <c:dPt>
            <c:idx val="1"/>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3-3CFA-4826-98B0-2464C10A7CF9}"/>
              </c:ext>
            </c:extLst>
          </c:dPt>
          <c:dPt>
            <c:idx val="2"/>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5-3CFA-4826-98B0-2464C10A7CF9}"/>
              </c:ext>
            </c:extLst>
          </c:dPt>
          <c:dPt>
            <c:idx val="3"/>
            <c:invertIfNegative val="0"/>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930B-4F0B-90AB-000C00B19481}"/>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Yes</c:v>
                </c:pt>
                <c:pt idx="1">
                  <c:v>No </c:v>
                </c:pt>
                <c:pt idx="2">
                  <c:v>Unsure</c:v>
                </c:pt>
                <c:pt idx="3">
                  <c:v>Other</c:v>
                </c:pt>
              </c:strCache>
            </c:strRef>
          </c:cat>
          <c:val>
            <c:numRef>
              <c:f>Sheet1!$B$2:$B$5</c:f>
              <c:numCache>
                <c:formatCode>General</c:formatCode>
                <c:ptCount val="4"/>
                <c:pt idx="0" formatCode="#,##0">
                  <c:v>492</c:v>
                </c:pt>
                <c:pt idx="1">
                  <c:v>380</c:v>
                </c:pt>
                <c:pt idx="2">
                  <c:v>578</c:v>
                </c:pt>
                <c:pt idx="3">
                  <c:v>109</c:v>
                </c:pt>
              </c:numCache>
            </c:numRef>
          </c:val>
          <c:extLst>
            <c:ext xmlns:c16="http://schemas.microsoft.com/office/drawing/2014/chart" uri="{C3380CC4-5D6E-409C-BE32-E72D297353CC}">
              <c16:uniqueId val="{00000006-3CFA-4826-98B0-2464C10A7CF9}"/>
            </c:ext>
          </c:extLst>
        </c:ser>
        <c:dLbls>
          <c:dLblPos val="outEnd"/>
          <c:showLegendKey val="0"/>
          <c:showVal val="1"/>
          <c:showCatName val="0"/>
          <c:showSerName val="0"/>
          <c:showPercent val="0"/>
          <c:showBubbleSize val="0"/>
        </c:dLbls>
        <c:gapWidth val="100"/>
        <c:axId val="1549514848"/>
        <c:axId val="1549512448"/>
      </c:barChart>
      <c:catAx>
        <c:axId val="15495148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49512448"/>
        <c:crosses val="autoZero"/>
        <c:auto val="1"/>
        <c:lblAlgn val="ctr"/>
        <c:lblOffset val="100"/>
        <c:noMultiLvlLbl val="0"/>
      </c:catAx>
      <c:valAx>
        <c:axId val="15495124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495148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Column1</c:v>
                </c:pt>
              </c:strCache>
            </c:strRef>
          </c:tx>
          <c:invertIfNegative val="0"/>
          <c:dPt>
            <c:idx val="0"/>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5-50A2-45BB-ACB9-D20E73CF2ED5}"/>
              </c:ext>
            </c:extLst>
          </c:dPt>
          <c:dPt>
            <c:idx val="1"/>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4-50A2-45BB-ACB9-D20E73CF2ED5}"/>
              </c:ext>
            </c:extLst>
          </c:dPt>
          <c:dPt>
            <c:idx val="2"/>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5-694C-4307-919B-31AC745499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 </c:v>
                </c:pt>
                <c:pt idx="2">
                  <c:v>Unsure</c:v>
                </c:pt>
              </c:strCache>
            </c:strRef>
          </c:cat>
          <c:val>
            <c:numRef>
              <c:f>Sheet1!$B$2:$B$4</c:f>
              <c:numCache>
                <c:formatCode>General</c:formatCode>
                <c:ptCount val="3"/>
                <c:pt idx="0" formatCode="#,##0">
                  <c:v>877</c:v>
                </c:pt>
                <c:pt idx="1">
                  <c:v>233</c:v>
                </c:pt>
                <c:pt idx="2">
                  <c:v>439</c:v>
                </c:pt>
              </c:numCache>
            </c:numRef>
          </c:val>
          <c:extLst>
            <c:ext xmlns:c16="http://schemas.microsoft.com/office/drawing/2014/chart" uri="{C3380CC4-5D6E-409C-BE32-E72D297353CC}">
              <c16:uniqueId val="{00000000-50A2-45BB-ACB9-D20E73CF2ED5}"/>
            </c:ext>
          </c:extLst>
        </c:ser>
        <c:dLbls>
          <c:dLblPos val="outEnd"/>
          <c:showLegendKey val="0"/>
          <c:showVal val="1"/>
          <c:showCatName val="0"/>
          <c:showSerName val="0"/>
          <c:showPercent val="0"/>
          <c:showBubbleSize val="0"/>
        </c:dLbls>
        <c:gapWidth val="100"/>
        <c:axId val="1549514848"/>
        <c:axId val="1549512448"/>
      </c:barChart>
      <c:catAx>
        <c:axId val="15495148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49512448"/>
        <c:crosses val="autoZero"/>
        <c:auto val="1"/>
        <c:lblAlgn val="ctr"/>
        <c:lblOffset val="100"/>
        <c:noMultiLvlLbl val="0"/>
      </c:catAx>
      <c:valAx>
        <c:axId val="15495124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495148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Networking</cx:pt>
          <cx:pt idx="1">Meetings</cx:pt>
          <cx:pt idx="2">Education</cx:pt>
          <cx:pt idx="3">Chapter</cx:pt>
          <cx:pt idx="4">Members</cx:pt>
        </cx:lvl>
      </cx:strDim>
      <cx:numDim type="size">
        <cx:f>Sheet1!$B$2:$B$6</cx:f>
        <cx:lvl ptCount="5" formatCode="General">
          <cx:pt idx="0">232</cx:pt>
          <cx:pt idx="1">145</cx:pt>
          <cx:pt idx="2">118</cx:pt>
          <cx:pt idx="3">107</cx:pt>
          <cx:pt idx="4">72</cx:pt>
        </cx:lvl>
      </cx:numDim>
    </cx:data>
  </cx:chartData>
  <cx:chart>
    <cx:title pos="t" align="ctr" overlay="0">
      <cx:tx>
        <cx:txData>
          <cx:v>Top themes</cx:v>
        </cx:txData>
      </cx:tx>
      <cx:txPr>
        <a:bodyPr spcFirstLastPara="1" vertOverflow="ellipsis" horzOverflow="overflow" wrap="square" lIns="0" tIns="0" rIns="0" bIns="0" anchor="ctr" anchorCtr="1"/>
        <a:lstStyle/>
        <a:p>
          <a:pPr algn="ctr" rtl="0">
            <a:defRPr/>
          </a:pPr>
          <a:r>
            <a:rPr lang="en-US" sz="2200" b="1" i="0" u="none" strike="noStrike" baseline="0" dirty="0">
              <a:solidFill>
                <a:srgbClr val="5A5A5B">
                  <a:lumMod val="65000"/>
                  <a:lumOff val="35000"/>
                </a:srgbClr>
              </a:solidFill>
              <a:latin typeface="Calibri" panose="020F0502020204030204"/>
            </a:rPr>
            <a:t>Top themes</a:t>
          </a:r>
        </a:p>
      </cx:txPr>
    </cx:title>
    <cx:plotArea>
      <cx:plotAreaRegion>
        <cx:series layoutId="treemap" uniqueId="{38BEFCAF-F885-4863-B89F-D3F1CDDBEE75}">
          <cx:tx>
            <cx:txData>
              <cx:f>Sheet1!$B$1</cx:f>
              <cx:v>Series1</cx:v>
            </cx:txData>
          </cx:tx>
          <cx:dataLabels pos="ctr">
            <cx:visibility seriesName="0" categoryName="1" value="0"/>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416">
  <cs:axisTitle>
    <cs:lnRef idx="0"/>
    <cs:fillRef idx="0"/>
    <cs:effectRef idx="0"/>
    <cs:fontRef idx="minor">
      <a:schemeClr val="tx1">
        <a:lumMod val="65000"/>
        <a:lumOff val="35000"/>
      </a:schemeClr>
    </cs:fontRef>
    <cs:spPr>
      <a:solidFill>
        <a:schemeClr val="bg1">
          <a:lumMod val="65000"/>
        </a:schemeClr>
      </a:solidFill>
      <a:ln>
        <a:solidFill>
          <a:schemeClr val="bg1"/>
        </a:solidFill>
      </a:ln>
    </cs:spPr>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330" b="1"/>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2128" b="1" cap="all"/>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765112-C2A0-4599-81EB-CC0A080803F0}" type="datetimeFigureOut">
              <a:rPr lang="en-US" smtClean="0"/>
              <a:t>3/23/2026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C34F0C-1AA5-4A8D-BF38-11A01AB71E5E}" type="slidenum">
              <a:rPr lang="en-US" smtClean="0"/>
              <a:t>‹#›</a:t>
            </a:fld>
            <a:endParaRPr lang="en-US"/>
          </a:p>
        </p:txBody>
      </p:sp>
    </p:spTree>
    <p:extLst>
      <p:ext uri="{BB962C8B-B14F-4D97-AF65-F5344CB8AC3E}">
        <p14:creationId xmlns:p14="http://schemas.microsoft.com/office/powerpoint/2010/main" val="1728810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C34F0C-1AA5-4A8D-BF38-11A01AB71E5E}" type="slidenum">
              <a:rPr lang="en-US" smtClean="0"/>
              <a:t>6</a:t>
            </a:fld>
            <a:endParaRPr lang="en-US"/>
          </a:p>
        </p:txBody>
      </p:sp>
    </p:spTree>
    <p:extLst>
      <p:ext uri="{BB962C8B-B14F-4D97-AF65-F5344CB8AC3E}">
        <p14:creationId xmlns:p14="http://schemas.microsoft.com/office/powerpoint/2010/main" val="807462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41C09-2B3E-8B39-B391-B7669CB5D0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83DA52-3BBF-E4F0-8747-04B7036AEC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00CAE-6250-FC97-2308-C9C08FC97F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AF99A0-5D08-F7C3-A173-1DC00A33046B}"/>
              </a:ext>
            </a:extLst>
          </p:cNvPr>
          <p:cNvSpPr>
            <a:spLocks noGrp="1"/>
          </p:cNvSpPr>
          <p:nvPr>
            <p:ph type="sldNum" sz="quarter" idx="5"/>
          </p:nvPr>
        </p:nvSpPr>
        <p:spPr/>
        <p:txBody>
          <a:bodyPr/>
          <a:lstStyle/>
          <a:p>
            <a:fld id="{04C34F0C-1AA5-4A8D-BF38-11A01AB71E5E}" type="slidenum">
              <a:rPr lang="en-US" smtClean="0"/>
              <a:t>14</a:t>
            </a:fld>
            <a:endParaRPr lang="en-US"/>
          </a:p>
        </p:txBody>
      </p:sp>
    </p:spTree>
    <p:extLst>
      <p:ext uri="{BB962C8B-B14F-4D97-AF65-F5344CB8AC3E}">
        <p14:creationId xmlns:p14="http://schemas.microsoft.com/office/powerpoint/2010/main" val="1403289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08F9F-7C10-E3F0-A2DF-D1AE9A31D2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96A99B-41C6-E4FE-E3C9-82C3DFA0F3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B7B34E-DE07-79AA-6DAC-810C9FB813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B3418B-0395-8EA2-1A7A-FE57BF15D437}"/>
              </a:ext>
            </a:extLst>
          </p:cNvPr>
          <p:cNvSpPr>
            <a:spLocks noGrp="1"/>
          </p:cNvSpPr>
          <p:nvPr>
            <p:ph type="sldNum" sz="quarter" idx="5"/>
          </p:nvPr>
        </p:nvSpPr>
        <p:spPr/>
        <p:txBody>
          <a:bodyPr/>
          <a:lstStyle/>
          <a:p>
            <a:fld id="{04C34F0C-1AA5-4A8D-BF38-11A01AB71E5E}" type="slidenum">
              <a:rPr lang="en-US" smtClean="0"/>
              <a:t>16</a:t>
            </a:fld>
            <a:endParaRPr lang="en-US"/>
          </a:p>
        </p:txBody>
      </p:sp>
    </p:spTree>
    <p:extLst>
      <p:ext uri="{BB962C8B-B14F-4D97-AF65-F5344CB8AC3E}">
        <p14:creationId xmlns:p14="http://schemas.microsoft.com/office/powerpoint/2010/main" val="2953291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CBD14-668F-A927-1775-02CBE9D6F1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5EE1F9-F429-640A-16ED-8037A6310B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3B1C65-D808-6282-6844-F16159CF0C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230E63-3343-A804-F422-F4BDE930DF4F}"/>
              </a:ext>
            </a:extLst>
          </p:cNvPr>
          <p:cNvSpPr>
            <a:spLocks noGrp="1"/>
          </p:cNvSpPr>
          <p:nvPr>
            <p:ph type="sldNum" sz="quarter" idx="5"/>
          </p:nvPr>
        </p:nvSpPr>
        <p:spPr/>
        <p:txBody>
          <a:bodyPr/>
          <a:lstStyle/>
          <a:p>
            <a:fld id="{04C34F0C-1AA5-4A8D-BF38-11A01AB71E5E}" type="slidenum">
              <a:rPr lang="en-US" smtClean="0"/>
              <a:t>17</a:t>
            </a:fld>
            <a:endParaRPr lang="en-US"/>
          </a:p>
        </p:txBody>
      </p:sp>
    </p:spTree>
    <p:extLst>
      <p:ext uri="{BB962C8B-B14F-4D97-AF65-F5344CB8AC3E}">
        <p14:creationId xmlns:p14="http://schemas.microsoft.com/office/powerpoint/2010/main" val="23162561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emf"/><Relationship Id="rId4" Type="http://schemas.openxmlformats.org/officeDocument/2006/relationships/oleObject" Target="../embeddings/oleObject1.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3B18A1D3-6DB9-48B2-9614-E019BDA18218}"/>
              </a:ext>
            </a:extLst>
          </p:cNvPr>
          <p:cNvSpPr>
            <a:spLocks noGrp="1"/>
          </p:cNvSpPr>
          <p:nvPr>
            <p:ph type="title"/>
          </p:nvPr>
        </p:nvSpPr>
        <p:spPr>
          <a:xfrm>
            <a:off x="329184" y="365125"/>
            <a:ext cx="11472662" cy="1325563"/>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a:extLst>
              <a:ext uri="{FF2B5EF4-FFF2-40B4-BE49-F238E27FC236}">
                <a16:creationId xmlns:a16="http://schemas.microsoft.com/office/drawing/2014/main" id="{4BAF41C6-4776-4322-BC09-24DA0D1BFB25}"/>
              </a:ext>
            </a:extLst>
          </p:cNvPr>
          <p:cNvSpPr>
            <a:spLocks noGrp="1"/>
          </p:cNvSpPr>
          <p:nvPr>
            <p:ph idx="1"/>
          </p:nvPr>
        </p:nvSpPr>
        <p:spPr>
          <a:xfrm>
            <a:off x="329183" y="1825625"/>
            <a:ext cx="11472663"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54BDD854-2E8B-4701-A0BE-F113B2FB91EF}"/>
              </a:ext>
            </a:extLst>
          </p:cNvPr>
          <p:cNvSpPr txBox="1"/>
          <p:nvPr userDrawn="1"/>
        </p:nvSpPr>
        <p:spPr>
          <a:xfrm>
            <a:off x="4572000" y="6421985"/>
            <a:ext cx="4261103" cy="307777"/>
          </a:xfrm>
          <a:prstGeom prst="rect">
            <a:avLst/>
          </a:prstGeom>
          <a:noFill/>
        </p:spPr>
        <p:txBody>
          <a:bodyPr wrap="none" rtlCol="0">
            <a:spAutoFit/>
          </a:bodyPr>
          <a:lstStyle/>
          <a:p>
            <a:r>
              <a:rPr lang="en-US" sz="1400" b="0" i="0" spc="3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COMPREHENSIVE DIVERSITY PLAN</a:t>
            </a:r>
            <a:endParaRPr lang="en-US" sz="1400" b="0" spc="300">
              <a:solidFill>
                <a:schemeClr val="tx1"/>
              </a:solidFill>
            </a:endParaRPr>
          </a:p>
        </p:txBody>
      </p:sp>
      <p:pic>
        <p:nvPicPr>
          <p:cNvPr id="15" name="Picture 14" descr="A picture containing drawing, clock&#10;&#10;Description automatically generated">
            <a:extLst>
              <a:ext uri="{FF2B5EF4-FFF2-40B4-BE49-F238E27FC236}">
                <a16:creationId xmlns:a16="http://schemas.microsoft.com/office/drawing/2014/main" id="{B576DD8C-CF8F-4D0A-BCB9-37E635F07D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22316" y="6419723"/>
            <a:ext cx="1127764" cy="261271"/>
          </a:xfrm>
          <a:prstGeom prst="rect">
            <a:avLst/>
          </a:prstGeom>
        </p:spPr>
      </p:pic>
      <p:cxnSp>
        <p:nvCxnSpPr>
          <p:cNvPr id="16" name="Straight Connector 15">
            <a:extLst>
              <a:ext uri="{FF2B5EF4-FFF2-40B4-BE49-F238E27FC236}">
                <a16:creationId xmlns:a16="http://schemas.microsoft.com/office/drawing/2014/main" id="{9C6EDD32-8FEB-4FAD-802F-ABBD68A24198}"/>
              </a:ext>
            </a:extLst>
          </p:cNvPr>
          <p:cNvCxnSpPr/>
          <p:nvPr userDrawn="1"/>
        </p:nvCxnSpPr>
        <p:spPr>
          <a:xfrm>
            <a:off x="4559808" y="6419723"/>
            <a:ext cx="0" cy="261271"/>
          </a:xfrm>
          <a:prstGeom prst="line">
            <a:avLst/>
          </a:prstGeom>
          <a:ln w="19050">
            <a:solidFill>
              <a:schemeClr val="tx1">
                <a:alpha val="89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795C26B-9FD1-42D4-8CA2-601F13D11894}"/>
              </a:ext>
            </a:extLst>
          </p:cNvPr>
          <p:cNvSpPr/>
          <p:nvPr userDrawn="1"/>
        </p:nvSpPr>
        <p:spPr>
          <a:xfrm>
            <a:off x="-17764" y="6778530"/>
            <a:ext cx="12227527" cy="79470"/>
          </a:xfrm>
          <a:prstGeom prst="rect">
            <a:avLst/>
          </a:prstGeom>
          <a:gradFill flip="none" rotWithShape="1">
            <a:gsLst>
              <a:gs pos="0">
                <a:schemeClr val="tx2"/>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445007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A9386-DA5A-4530-87E6-90158FEC031A}"/>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507550B5-29BA-4696-AAB9-2DF02213D4F3}"/>
              </a:ext>
            </a:extLst>
          </p:cNvPr>
          <p:cNvSpPr>
            <a:spLocks noGrp="1"/>
          </p:cNvSpPr>
          <p:nvPr>
            <p:ph idx="1"/>
          </p:nvPr>
        </p:nvSpPr>
        <p:spPr>
          <a:xfrm>
            <a:off x="408427" y="1825625"/>
            <a:ext cx="11369043"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a:extLst>
              <a:ext uri="{FF2B5EF4-FFF2-40B4-BE49-F238E27FC236}">
                <a16:creationId xmlns:a16="http://schemas.microsoft.com/office/drawing/2014/main" id="{9BB24422-A805-4182-9257-8DB4B970F9D1}"/>
              </a:ext>
            </a:extLst>
          </p:cNvPr>
          <p:cNvSpPr txBox="1"/>
          <p:nvPr userDrawn="1"/>
        </p:nvSpPr>
        <p:spPr>
          <a:xfrm>
            <a:off x="4572000" y="6421985"/>
            <a:ext cx="4261103" cy="307777"/>
          </a:xfrm>
          <a:prstGeom prst="rect">
            <a:avLst/>
          </a:prstGeom>
          <a:noFill/>
        </p:spPr>
        <p:txBody>
          <a:bodyPr wrap="none" rtlCol="0">
            <a:spAutoFit/>
          </a:bodyPr>
          <a:lstStyle/>
          <a:p>
            <a:r>
              <a:rPr lang="en-US" sz="1400" b="0" i="0" spc="3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COMPREHENSIVE DIVERSITY PLAN</a:t>
            </a:r>
            <a:endParaRPr lang="en-US" sz="1400" b="0" spc="300">
              <a:solidFill>
                <a:schemeClr val="tx1"/>
              </a:solidFill>
            </a:endParaRPr>
          </a:p>
        </p:txBody>
      </p:sp>
      <p:pic>
        <p:nvPicPr>
          <p:cNvPr id="10" name="Picture 9" descr="A picture containing drawing, clock&#10;&#10;Description automatically generated">
            <a:extLst>
              <a:ext uri="{FF2B5EF4-FFF2-40B4-BE49-F238E27FC236}">
                <a16:creationId xmlns:a16="http://schemas.microsoft.com/office/drawing/2014/main" id="{E1CB6DDC-DAC7-4662-9A3D-97081235D8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22316" y="6419723"/>
            <a:ext cx="1127764" cy="261271"/>
          </a:xfrm>
          <a:prstGeom prst="rect">
            <a:avLst/>
          </a:prstGeom>
        </p:spPr>
      </p:pic>
      <p:cxnSp>
        <p:nvCxnSpPr>
          <p:cNvPr id="11" name="Straight Connector 10">
            <a:extLst>
              <a:ext uri="{FF2B5EF4-FFF2-40B4-BE49-F238E27FC236}">
                <a16:creationId xmlns:a16="http://schemas.microsoft.com/office/drawing/2014/main" id="{702AECA3-F5B3-431B-98CD-D6FCA22B0A0F}"/>
              </a:ext>
            </a:extLst>
          </p:cNvPr>
          <p:cNvCxnSpPr/>
          <p:nvPr userDrawn="1"/>
        </p:nvCxnSpPr>
        <p:spPr>
          <a:xfrm>
            <a:off x="4559808" y="6419723"/>
            <a:ext cx="0" cy="261271"/>
          </a:xfrm>
          <a:prstGeom prst="line">
            <a:avLst/>
          </a:prstGeom>
          <a:ln w="19050">
            <a:solidFill>
              <a:schemeClr val="tx1">
                <a:alpha val="89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C6218CF-DD43-43C8-A2FC-07D46EA6560B}"/>
              </a:ext>
            </a:extLst>
          </p:cNvPr>
          <p:cNvSpPr/>
          <p:nvPr userDrawn="1"/>
        </p:nvSpPr>
        <p:spPr>
          <a:xfrm>
            <a:off x="-17764" y="6778530"/>
            <a:ext cx="12227527" cy="79470"/>
          </a:xfrm>
          <a:prstGeom prst="rect">
            <a:avLst/>
          </a:prstGeom>
          <a:gradFill flip="none" rotWithShape="1">
            <a:gsLst>
              <a:gs pos="0">
                <a:schemeClr val="tx2"/>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523768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D7BB0D-C1EE-401C-9123-BD725F5FF5FA}"/>
              </a:ext>
            </a:extLst>
          </p:cNvPr>
          <p:cNvSpPr/>
          <p:nvPr userDrawn="1"/>
        </p:nvSpPr>
        <p:spPr>
          <a:xfrm>
            <a:off x="0" y="6233886"/>
            <a:ext cx="12192000" cy="624114"/>
          </a:xfrm>
          <a:prstGeom prst="rect">
            <a:avLst/>
          </a:prstGeom>
          <a:solidFill>
            <a:schemeClr val="bg1"/>
          </a:solidFill>
          <a:ln>
            <a:noFill/>
          </a:ln>
          <a:effectLst>
            <a:outerShdw blurRad="279400" dist="50800" dir="5400000" algn="l"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719BDF0-F270-4DA6-8AA9-EA68706A1E13}"/>
              </a:ext>
            </a:extLst>
          </p:cNvPr>
          <p:cNvSpPr txBox="1"/>
          <p:nvPr userDrawn="1"/>
        </p:nvSpPr>
        <p:spPr>
          <a:xfrm>
            <a:off x="5142345" y="6419777"/>
            <a:ext cx="5441618" cy="307777"/>
          </a:xfrm>
          <a:prstGeom prst="rect">
            <a:avLst/>
          </a:prstGeom>
          <a:noFill/>
        </p:spPr>
        <p:txBody>
          <a:bodyPr wrap="none" rtlCol="0">
            <a:spAutoFit/>
          </a:bodyPr>
          <a:lstStyle/>
          <a:p>
            <a:r>
              <a:rPr lang="en-US" sz="1400" b="0" i="0" spc="3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2025 STRATEGIC PLAN DASHBOARD CONCEPT</a:t>
            </a:r>
            <a:endParaRPr lang="en-US" sz="1400" b="0" spc="300">
              <a:solidFill>
                <a:schemeClr val="tx1"/>
              </a:solidFill>
            </a:endParaRPr>
          </a:p>
        </p:txBody>
      </p:sp>
      <p:pic>
        <p:nvPicPr>
          <p:cNvPr id="16" name="Picture 15" descr="A picture containing drawing, clock&#10;&#10;Description automatically generated">
            <a:extLst>
              <a:ext uri="{FF2B5EF4-FFF2-40B4-BE49-F238E27FC236}">
                <a16:creationId xmlns:a16="http://schemas.microsoft.com/office/drawing/2014/main" id="{62963172-5F79-4B9A-A018-847153FFE5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5907" y="6415307"/>
            <a:ext cx="1127764" cy="261271"/>
          </a:xfrm>
          <a:prstGeom prst="rect">
            <a:avLst/>
          </a:prstGeom>
        </p:spPr>
      </p:pic>
      <p:cxnSp>
        <p:nvCxnSpPr>
          <p:cNvPr id="17" name="Straight Connector 16">
            <a:extLst>
              <a:ext uri="{FF2B5EF4-FFF2-40B4-BE49-F238E27FC236}">
                <a16:creationId xmlns:a16="http://schemas.microsoft.com/office/drawing/2014/main" id="{31240D37-B505-4DE7-AABE-43CD91F1E9A7}"/>
              </a:ext>
            </a:extLst>
          </p:cNvPr>
          <p:cNvCxnSpPr/>
          <p:nvPr userDrawn="1"/>
        </p:nvCxnSpPr>
        <p:spPr>
          <a:xfrm>
            <a:off x="10657944" y="6435556"/>
            <a:ext cx="0" cy="261271"/>
          </a:xfrm>
          <a:prstGeom prst="line">
            <a:avLst/>
          </a:prstGeom>
          <a:ln w="19050">
            <a:solidFill>
              <a:schemeClr val="tx1">
                <a:alpha val="89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5C2B8422-C7E4-48B6-B033-2676F2A3A124}"/>
              </a:ext>
            </a:extLst>
          </p:cNvPr>
          <p:cNvSpPr/>
          <p:nvPr userDrawn="1"/>
        </p:nvSpPr>
        <p:spPr>
          <a:xfrm>
            <a:off x="-17764" y="6778530"/>
            <a:ext cx="12227527" cy="79470"/>
          </a:xfrm>
          <a:prstGeom prst="rect">
            <a:avLst/>
          </a:prstGeom>
          <a:gradFill flip="none" rotWithShape="1">
            <a:gsLst>
              <a:gs pos="57000">
                <a:schemeClr val="accent1"/>
              </a:gs>
              <a:gs pos="100000">
                <a:schemeClr val="accent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861687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3. Title and Content - 1 Text Box">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FFDEDE2-612E-44BA-97AF-BE2800D0205E}"/>
              </a:ext>
            </a:extLst>
          </p:cNvPr>
          <p:cNvGraphicFramePr>
            <a:graphicFrameLocks noChangeAspect="1"/>
          </p:cNvGraphicFramePr>
          <p:nvPr>
            <p:custDataLst>
              <p:tags r:id="rId1"/>
            </p:custDataLst>
            <p:extLst>
              <p:ext uri="{D42A27DB-BD31-4B8C-83A1-F6EECF244321}">
                <p14:modId xmlns:p14="http://schemas.microsoft.com/office/powerpoint/2010/main" val="20006420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id="{BFFDEDE2-612E-44BA-97AF-BE2800D0205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DB49A0-8B85-4CDE-8262-9211F1AFE277}"/>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4" y="365126"/>
            <a:ext cx="11073049" cy="1091318"/>
          </a:xfrm>
          <a:prstGeom prst="rect">
            <a:avLst/>
          </a:prstGeom>
          <a:noFill/>
        </p:spPr>
        <p:txBody>
          <a:bodyPr vert="horz" lIns="91440" tIns="45720" rIns="91440" bIns="45720" rtlCol="0" anchor="ctr">
            <a:normAutofit/>
          </a:bodyPr>
          <a:lstStyle>
            <a:lvl1pPr>
              <a:defRPr sz="2400"/>
            </a:lvl1pPr>
          </a:lstStyle>
          <a:p>
            <a:r>
              <a:rPr lang="en-US"/>
              <a:t>Click to edit Master title style</a:t>
            </a:r>
          </a:p>
        </p:txBody>
      </p:sp>
      <p:sp>
        <p:nvSpPr>
          <p:cNvPr id="3" name="Text Placeholder 2">
            <a:extLst>
              <a:ext uri="{FF2B5EF4-FFF2-40B4-BE49-F238E27FC236}">
                <a16:creationId xmlns:a16="http://schemas.microsoft.com/office/drawing/2014/main" id="{996CB316-C6BA-4A71-BD69-5C792EC61E9C}"/>
              </a:ext>
            </a:extLst>
          </p:cNvPr>
          <p:cNvSpPr>
            <a:spLocks noGrp="1"/>
          </p:cNvSpPr>
          <p:nvPr>
            <p:ph type="body" sz="quarter" idx="10"/>
          </p:nvPr>
        </p:nvSpPr>
        <p:spPr>
          <a:xfrm>
            <a:off x="508001" y="1619830"/>
            <a:ext cx="11079163" cy="1696314"/>
          </a:xfrm>
        </p:spPr>
        <p:txBody>
          <a:bodyPr/>
          <a:lstStyle/>
          <a:p>
            <a:pPr lvl="0"/>
            <a:r>
              <a:rPr lang="en-US"/>
              <a:t>Click to edit Master text styles</a:t>
            </a:r>
          </a:p>
          <a:p>
            <a:pPr lvl="1"/>
            <a:r>
              <a:rPr lang="en-US"/>
              <a:t>Second level</a:t>
            </a:r>
          </a:p>
        </p:txBody>
      </p:sp>
      <p:sp>
        <p:nvSpPr>
          <p:cNvPr id="10" name="Slide Number Placeholder 1">
            <a:extLst>
              <a:ext uri="{FF2B5EF4-FFF2-40B4-BE49-F238E27FC236}">
                <a16:creationId xmlns:a16="http://schemas.microsoft.com/office/drawing/2014/main" id="{B93F75D9-C30E-4CA2-8807-34327E435FEE}"/>
              </a:ext>
            </a:extLst>
          </p:cNvPr>
          <p:cNvSpPr>
            <a:spLocks noGrp="1"/>
          </p:cNvSpPr>
          <p:nvPr>
            <p:ph type="sldNum" sz="quarter" idx="4"/>
          </p:nvPr>
        </p:nvSpPr>
        <p:spPr>
          <a:xfrm>
            <a:off x="9181195" y="6632714"/>
            <a:ext cx="2743200" cy="187565"/>
          </a:xfrm>
        </p:spPr>
        <p:txBody>
          <a:bodyPr vert="horz" lIns="91440" tIns="0" rIns="0" bIns="45720" rtlCol="0" anchor="ctr"/>
          <a:lstStyle>
            <a:lvl1pPr>
              <a:defRPr lang="en-US" sz="1000" smtClean="0">
                <a:solidFill>
                  <a:srgbClr val="ADAFBB"/>
                </a:solidFill>
              </a:defRPr>
            </a:lvl1pPr>
          </a:lstStyle>
          <a:p>
            <a:fld id="{37F5C94B-8C55-478B-B509-BAE6A06B2E2A}" type="slidenum">
              <a:rPr lang="en-IN" smtClean="0"/>
              <a:pPr/>
              <a:t>‹#›</a:t>
            </a:fld>
            <a:endParaRPr lang="en-IN"/>
          </a:p>
        </p:txBody>
      </p:sp>
    </p:spTree>
    <p:extLst>
      <p:ext uri="{BB962C8B-B14F-4D97-AF65-F5344CB8AC3E}">
        <p14:creationId xmlns:p14="http://schemas.microsoft.com/office/powerpoint/2010/main" val="38221301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E1B171-C060-4FC8-ADC2-043FA6136C4D}"/>
              </a:ext>
            </a:extLst>
          </p:cNvPr>
          <p:cNvSpPr>
            <a:spLocks noGrp="1"/>
          </p:cNvSpPr>
          <p:nvPr>
            <p:ph type="title"/>
          </p:nvPr>
        </p:nvSpPr>
        <p:spPr>
          <a:xfrm>
            <a:off x="408428" y="499872"/>
            <a:ext cx="11369044" cy="11908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3E628E-13B7-46E3-BF27-9FB0B496C8EE}"/>
              </a:ext>
            </a:extLst>
          </p:cNvPr>
          <p:cNvSpPr>
            <a:spLocks noGrp="1"/>
          </p:cNvSpPr>
          <p:nvPr>
            <p:ph type="body" idx="1"/>
          </p:nvPr>
        </p:nvSpPr>
        <p:spPr>
          <a:xfrm>
            <a:off x="408428" y="1825624"/>
            <a:ext cx="11369044" cy="45325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05193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Lst>
  <p:txStyles>
    <p:titleStyle>
      <a:lvl1pPr algn="l" defTabSz="914400" rtl="0" eaLnBrk="1" latinLnBrk="0" hangingPunct="1">
        <a:lnSpc>
          <a:spcPct val="90000"/>
        </a:lnSpc>
        <a:spcBef>
          <a:spcPct val="0"/>
        </a:spcBef>
        <a:buNone/>
        <a:defRPr sz="44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7.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9.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1.xml"/><Relationship Id="rId1" Type="http://schemas.openxmlformats.org/officeDocument/2006/relationships/slideLayout" Target="../slideLayouts/slideLayout4.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tags" Target="../tags/tag10.xml"/><Relationship Id="rId5" Type="http://schemas.openxmlformats.org/officeDocument/2006/relationships/image" Target="../media/image1.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3.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5.xml"/><Relationship Id="rId1" Type="http://schemas.openxmlformats.org/officeDocument/2006/relationships/slideLayout" Target="../slideLayouts/slideLayout4.xml"/><Relationship Id="rId5" Type="http://schemas.openxmlformats.org/officeDocument/2006/relationships/image" Target="../media/image7.png"/><Relationship Id="rId4" Type="http://schemas.microsoft.com/office/2014/relationships/chartEx" Target="../charts/chartEx1.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DB0CE3-A11F-A1C6-B47D-46C2E0D1B6D2}"/>
              </a:ext>
            </a:extLst>
          </p:cNvPr>
          <p:cNvSpPr txBox="1"/>
          <p:nvPr/>
        </p:nvSpPr>
        <p:spPr>
          <a:xfrm>
            <a:off x="606786" y="4520850"/>
            <a:ext cx="10859627" cy="677108"/>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006D7B"/>
                </a:solidFill>
                <a:effectLst/>
                <a:uLnTx/>
                <a:uFillTx/>
                <a:latin typeface="Open Sans" panose="020B0606030504020204" pitchFamily="34" charset="0"/>
                <a:ea typeface="Open Sans" panose="020B0606030504020204" pitchFamily="34" charset="0"/>
                <a:cs typeface="Open Sans" panose="020B0606030504020204" pitchFamily="34" charset="0"/>
              </a:rPr>
              <a:t>2025 AORN Chapter Engagement Survey</a:t>
            </a:r>
            <a:endParaRPr kumimoji="0" lang="id-ID" sz="3800" b="0" i="0" u="none" strike="noStrike" kern="1200" cap="none" spc="0" normalizeH="0" baseline="0" noProof="0" dirty="0">
              <a:ln>
                <a:noFill/>
              </a:ln>
              <a:solidFill>
                <a:srgbClr val="006D7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a:extLst>
              <a:ext uri="{FF2B5EF4-FFF2-40B4-BE49-F238E27FC236}">
                <a16:creationId xmlns:a16="http://schemas.microsoft.com/office/drawing/2014/main" id="{08690DC6-CEFF-5D15-26A8-14ED0E875B49}"/>
              </a:ext>
            </a:extLst>
          </p:cNvPr>
          <p:cNvSpPr/>
          <p:nvPr/>
        </p:nvSpPr>
        <p:spPr>
          <a:xfrm>
            <a:off x="5200651" y="6343650"/>
            <a:ext cx="6829424" cy="371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Graphic 4">
            <a:extLst>
              <a:ext uri="{FF2B5EF4-FFF2-40B4-BE49-F238E27FC236}">
                <a16:creationId xmlns:a16="http://schemas.microsoft.com/office/drawing/2014/main" id="{1CC7D227-7F5D-3EE3-3645-BE9396527F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5824" b="-20068"/>
          <a:stretch/>
        </p:blipFill>
        <p:spPr>
          <a:xfrm>
            <a:off x="9703676" y="5293775"/>
            <a:ext cx="2231149" cy="743369"/>
          </a:xfrm>
          <a:prstGeom prst="rect">
            <a:avLst/>
          </a:prstGeom>
        </p:spPr>
      </p:pic>
      <p:sp>
        <p:nvSpPr>
          <p:cNvPr id="4" name="Rectangle 3">
            <a:extLst>
              <a:ext uri="{FF2B5EF4-FFF2-40B4-BE49-F238E27FC236}">
                <a16:creationId xmlns:a16="http://schemas.microsoft.com/office/drawing/2014/main" id="{8BEC7AC0-CBC5-9FF7-C136-9C28945C2B8B}"/>
              </a:ext>
            </a:extLst>
          </p:cNvPr>
          <p:cNvSpPr/>
          <p:nvPr/>
        </p:nvSpPr>
        <p:spPr>
          <a:xfrm>
            <a:off x="5224618" y="0"/>
            <a:ext cx="1742764" cy="1974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Google Shape;595;p74">
            <a:extLst>
              <a:ext uri="{FF2B5EF4-FFF2-40B4-BE49-F238E27FC236}">
                <a16:creationId xmlns:a16="http://schemas.microsoft.com/office/drawing/2014/main" id="{2FD701B6-A61A-7136-E4A4-B562B941160D}"/>
              </a:ext>
            </a:extLst>
          </p:cNvPr>
          <p:cNvSpPr/>
          <p:nvPr/>
        </p:nvSpPr>
        <p:spPr>
          <a:xfrm>
            <a:off x="617484" y="5165473"/>
            <a:ext cx="8502240" cy="87167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6D7B"/>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endParaRPr>
          </a:p>
        </p:txBody>
      </p:sp>
      <p:grpSp>
        <p:nvGrpSpPr>
          <p:cNvPr id="10" name="Group 9">
            <a:extLst>
              <a:ext uri="{FF2B5EF4-FFF2-40B4-BE49-F238E27FC236}">
                <a16:creationId xmlns:a16="http://schemas.microsoft.com/office/drawing/2014/main" id="{4EB5C6E7-75FB-A653-6C10-577B60376555}"/>
              </a:ext>
            </a:extLst>
          </p:cNvPr>
          <p:cNvGrpSpPr/>
          <p:nvPr/>
        </p:nvGrpSpPr>
        <p:grpSpPr>
          <a:xfrm>
            <a:off x="606787" y="589122"/>
            <a:ext cx="9013868" cy="3778475"/>
            <a:chOff x="618916" y="706844"/>
            <a:chExt cx="8196316" cy="3435753"/>
          </a:xfrm>
        </p:grpSpPr>
        <p:pic>
          <p:nvPicPr>
            <p:cNvPr id="8" name="Picture 7">
              <a:extLst>
                <a:ext uri="{FF2B5EF4-FFF2-40B4-BE49-F238E27FC236}">
                  <a16:creationId xmlns:a16="http://schemas.microsoft.com/office/drawing/2014/main" id="{470985D7-C503-8F7B-638F-AE3FB1CC2FEC}"/>
                </a:ext>
              </a:extLst>
            </p:cNvPr>
            <p:cNvPicPr>
              <a:picLocks noChangeAspect="1"/>
            </p:cNvPicPr>
            <p:nvPr/>
          </p:nvPicPr>
          <p:blipFill rotWithShape="1">
            <a:blip r:embed="rId4"/>
            <a:srcRect l="14641" t="2650" r="1321" b="10056"/>
            <a:stretch/>
          </p:blipFill>
          <p:spPr>
            <a:xfrm>
              <a:off x="628643" y="706844"/>
              <a:ext cx="8186589" cy="3435753"/>
            </a:xfrm>
            <a:prstGeom prst="rect">
              <a:avLst/>
            </a:prstGeom>
          </p:spPr>
        </p:pic>
        <p:pic>
          <p:nvPicPr>
            <p:cNvPr id="9" name="Picture 8">
              <a:extLst>
                <a:ext uri="{FF2B5EF4-FFF2-40B4-BE49-F238E27FC236}">
                  <a16:creationId xmlns:a16="http://schemas.microsoft.com/office/drawing/2014/main" id="{4D7E7ADD-92AD-C227-8221-FD5730D65ED3}"/>
                </a:ext>
              </a:extLst>
            </p:cNvPr>
            <p:cNvPicPr>
              <a:picLocks noChangeAspect="1"/>
            </p:cNvPicPr>
            <p:nvPr/>
          </p:nvPicPr>
          <p:blipFill rotWithShape="1">
            <a:blip r:embed="rId5"/>
            <a:srcRect r="23595" b="16579"/>
            <a:stretch/>
          </p:blipFill>
          <p:spPr>
            <a:xfrm>
              <a:off x="618916" y="2579698"/>
              <a:ext cx="2446108" cy="1562899"/>
            </a:xfrm>
            <a:prstGeom prst="rect">
              <a:avLst/>
            </a:prstGeom>
          </p:spPr>
        </p:pic>
      </p:grpSp>
    </p:spTree>
    <p:extLst>
      <p:ext uri="{BB962C8B-B14F-4D97-AF65-F5344CB8AC3E}">
        <p14:creationId xmlns:p14="http://schemas.microsoft.com/office/powerpoint/2010/main" val="1027850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0042F-9BB7-DC0C-1B8C-AF90834D19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75FD61-ABCD-B7F2-2CD5-85484790D9CA}"/>
              </a:ext>
            </a:extLst>
          </p:cNvPr>
          <p:cNvSpPr>
            <a:spLocks noGrp="1"/>
          </p:cNvSpPr>
          <p:nvPr>
            <p:ph type="title"/>
          </p:nvPr>
        </p:nvSpPr>
        <p:spPr/>
        <p:txBody>
          <a:bodyPr/>
          <a:lstStyle/>
          <a:p>
            <a:r>
              <a:rPr lang="en-US" b="0" dirty="0"/>
              <a:t>Chapter Engagement Survey Results – Chapter Model</a:t>
            </a:r>
          </a:p>
        </p:txBody>
      </p:sp>
      <p:sp>
        <p:nvSpPr>
          <p:cNvPr id="3" name="Text Placeholder 2">
            <a:extLst>
              <a:ext uri="{FF2B5EF4-FFF2-40B4-BE49-F238E27FC236}">
                <a16:creationId xmlns:a16="http://schemas.microsoft.com/office/drawing/2014/main" id="{960BB0AF-2324-BCD3-A625-392D712AEF7E}"/>
              </a:ext>
            </a:extLst>
          </p:cNvPr>
          <p:cNvSpPr>
            <a:spLocks noGrp="1"/>
          </p:cNvSpPr>
          <p:nvPr>
            <p:ph type="body" sz="quarter" idx="10"/>
          </p:nvPr>
        </p:nvSpPr>
        <p:spPr>
          <a:xfrm>
            <a:off x="876004" y="1622739"/>
            <a:ext cx="4671781" cy="1141374"/>
          </a:xfrm>
        </p:spPr>
        <p:txBody>
          <a:bodyPr>
            <a:noAutofit/>
          </a:bodyPr>
          <a:lstStyle/>
          <a:p>
            <a:pPr marL="0" indent="0">
              <a:buNone/>
            </a:pPr>
            <a:r>
              <a:rPr lang="en-US" sz="1800" b="0" i="0" dirty="0">
                <a:solidFill>
                  <a:schemeClr val="tx1"/>
                </a:solidFill>
                <a:effectLst/>
                <a:latin typeface="National2"/>
              </a:rPr>
              <a:t>#</a:t>
            </a:r>
            <a:r>
              <a:rPr lang="en-US" sz="1800" dirty="0">
                <a:solidFill>
                  <a:schemeClr val="tx1"/>
                </a:solidFill>
                <a:latin typeface="National2"/>
              </a:rPr>
              <a:t>9</a:t>
            </a:r>
            <a:br>
              <a:rPr lang="en-US" sz="1800" dirty="0">
                <a:solidFill>
                  <a:schemeClr val="tx1"/>
                </a:solidFill>
                <a:latin typeface="National2"/>
              </a:rPr>
            </a:br>
            <a:r>
              <a:rPr lang="en-US" sz="1800" b="0" i="0" dirty="0">
                <a:solidFill>
                  <a:schemeClr val="tx1"/>
                </a:solidFill>
                <a:effectLst/>
                <a:latin typeface="National2"/>
              </a:rPr>
              <a:t>Would you be open to a regional chapter model (e.g., combining multiple chapters into larger regional chapters)?</a:t>
            </a:r>
            <a:endParaRPr lang="en-US" sz="1800" dirty="0">
              <a:solidFill>
                <a:schemeClr val="tx1"/>
              </a:solidFill>
            </a:endParaRPr>
          </a:p>
        </p:txBody>
      </p:sp>
      <p:graphicFrame>
        <p:nvGraphicFramePr>
          <p:cNvPr id="6" name="Chart 5">
            <a:extLst>
              <a:ext uri="{FF2B5EF4-FFF2-40B4-BE49-F238E27FC236}">
                <a16:creationId xmlns:a16="http://schemas.microsoft.com/office/drawing/2014/main" id="{E3BBE3B7-04E5-2FAE-B3FB-676E37C13838}"/>
              </a:ext>
            </a:extLst>
          </p:cNvPr>
          <p:cNvGraphicFramePr/>
          <p:nvPr>
            <p:extLst>
              <p:ext uri="{D42A27DB-BD31-4B8C-83A1-F6EECF244321}">
                <p14:modId xmlns:p14="http://schemas.microsoft.com/office/powerpoint/2010/main" val="2600384593"/>
              </p:ext>
            </p:extLst>
          </p:nvPr>
        </p:nvGraphicFramePr>
        <p:xfrm>
          <a:off x="1033725" y="3287332"/>
          <a:ext cx="3856831" cy="2925480"/>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descr="A picture containing drawing, clock&#10;&#10;Description automatically generated">
            <a:extLst>
              <a:ext uri="{FF2B5EF4-FFF2-40B4-BE49-F238E27FC236}">
                <a16:creationId xmlns:a16="http://schemas.microsoft.com/office/drawing/2014/main" id="{8B9BA554-5090-CB43-8DFC-4C7BAFACE9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837" y="369644"/>
            <a:ext cx="1127764" cy="261271"/>
          </a:xfrm>
          <a:prstGeom prst="rect">
            <a:avLst/>
          </a:prstGeom>
        </p:spPr>
      </p:pic>
      <p:sp>
        <p:nvSpPr>
          <p:cNvPr id="8" name="Text Placeholder 2">
            <a:extLst>
              <a:ext uri="{FF2B5EF4-FFF2-40B4-BE49-F238E27FC236}">
                <a16:creationId xmlns:a16="http://schemas.microsoft.com/office/drawing/2014/main" id="{5761C034-6A0A-AD75-C9FF-4FA50239B175}"/>
              </a:ext>
            </a:extLst>
          </p:cNvPr>
          <p:cNvSpPr txBox="1">
            <a:spLocks/>
          </p:cNvSpPr>
          <p:nvPr/>
        </p:nvSpPr>
        <p:spPr>
          <a:xfrm>
            <a:off x="6644216" y="1622738"/>
            <a:ext cx="4852557" cy="8886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sz="1800" dirty="0">
                <a:solidFill>
                  <a:schemeClr val="tx1"/>
                </a:solidFill>
                <a:latin typeface="National2"/>
              </a:rPr>
              <a:t>#10</a:t>
            </a:r>
            <a:br>
              <a:rPr lang="en-US" sz="1800" dirty="0">
                <a:solidFill>
                  <a:schemeClr val="tx1"/>
                </a:solidFill>
                <a:latin typeface="National2"/>
              </a:rPr>
            </a:br>
            <a:r>
              <a:rPr lang="en-US" sz="1800" b="0" i="0" dirty="0">
                <a:solidFill>
                  <a:schemeClr val="tx1"/>
                </a:solidFill>
                <a:effectLst/>
                <a:latin typeface="National2"/>
              </a:rPr>
              <a:t>Would you support a state chapter model (e.g., consolidating all chapters within a state into one)? </a:t>
            </a:r>
            <a:endParaRPr lang="en-US" sz="1400" b="0" i="0" dirty="0">
              <a:solidFill>
                <a:schemeClr val="tx1"/>
              </a:solidFill>
              <a:effectLst/>
              <a:latin typeface="National2"/>
            </a:endParaRPr>
          </a:p>
        </p:txBody>
      </p:sp>
      <p:graphicFrame>
        <p:nvGraphicFramePr>
          <p:cNvPr id="4" name="Chart 3">
            <a:extLst>
              <a:ext uri="{FF2B5EF4-FFF2-40B4-BE49-F238E27FC236}">
                <a16:creationId xmlns:a16="http://schemas.microsoft.com/office/drawing/2014/main" id="{C99C0C03-F201-5AA9-899C-7D3399AE7969}"/>
              </a:ext>
            </a:extLst>
          </p:cNvPr>
          <p:cNvGraphicFramePr/>
          <p:nvPr>
            <p:extLst>
              <p:ext uri="{D42A27DB-BD31-4B8C-83A1-F6EECF244321}">
                <p14:modId xmlns:p14="http://schemas.microsoft.com/office/powerpoint/2010/main" val="2335062782"/>
              </p:ext>
            </p:extLst>
          </p:nvPr>
        </p:nvGraphicFramePr>
        <p:xfrm>
          <a:off x="7142078" y="3184301"/>
          <a:ext cx="3856831" cy="292548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06FB64BE-75AD-8A05-BB84-80459FF1F4BB}"/>
              </a:ext>
            </a:extLst>
          </p:cNvPr>
          <p:cNvSpPr txBox="1"/>
          <p:nvPr/>
        </p:nvSpPr>
        <p:spPr>
          <a:xfrm>
            <a:off x="8406852" y="2922691"/>
            <a:ext cx="3437417" cy="523220"/>
          </a:xfrm>
          <a:prstGeom prst="rect">
            <a:avLst/>
          </a:prstGeom>
          <a:noFill/>
        </p:spPr>
        <p:txBody>
          <a:bodyPr wrap="square">
            <a:spAutoFit/>
          </a:bodyPr>
          <a:lstStyle/>
          <a:p>
            <a:r>
              <a:rPr lang="en-US" sz="1400" b="0" i="1" dirty="0">
                <a:solidFill>
                  <a:schemeClr val="tx1"/>
                </a:solidFill>
                <a:effectLst/>
                <a:latin typeface="National2"/>
              </a:rPr>
              <a:t>“Other” comments in next section.</a:t>
            </a:r>
            <a:br>
              <a:rPr lang="en-US" sz="1400" b="0" i="1" dirty="0">
                <a:solidFill>
                  <a:schemeClr val="tx1"/>
                </a:solidFill>
                <a:effectLst/>
                <a:latin typeface="National2"/>
              </a:rPr>
            </a:br>
            <a:endParaRPr lang="en-US" sz="1400" dirty="0"/>
          </a:p>
        </p:txBody>
      </p:sp>
      <p:cxnSp>
        <p:nvCxnSpPr>
          <p:cNvPr id="11" name="Straight Connector 10">
            <a:extLst>
              <a:ext uri="{FF2B5EF4-FFF2-40B4-BE49-F238E27FC236}">
                <a16:creationId xmlns:a16="http://schemas.microsoft.com/office/drawing/2014/main" id="{A4938A89-8700-598D-0A64-FD420D36A301}"/>
              </a:ext>
            </a:extLst>
          </p:cNvPr>
          <p:cNvCxnSpPr>
            <a:cxnSpLocks/>
          </p:cNvCxnSpPr>
          <p:nvPr/>
        </p:nvCxnSpPr>
        <p:spPr>
          <a:xfrm>
            <a:off x="5980090" y="2027479"/>
            <a:ext cx="0" cy="41853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5679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4E89F-818F-FE1B-DF8F-BE673F5BCBED}"/>
            </a:ext>
          </a:extLst>
        </p:cNvPr>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3BD4B827-EED8-B39E-3A70-B0CBBC590AE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16" name="Object 15" hidden="1">
                        <a:extLst>
                          <a:ext uri="{FF2B5EF4-FFF2-40B4-BE49-F238E27FC236}">
                            <a16:creationId xmlns:a16="http://schemas.microsoft.com/office/drawing/2014/main" id="{3BD4B827-EED8-B39E-3A70-B0CBBC590AE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Rectangle 16" hidden="1">
            <a:extLst>
              <a:ext uri="{FF2B5EF4-FFF2-40B4-BE49-F238E27FC236}">
                <a16:creationId xmlns:a16="http://schemas.microsoft.com/office/drawing/2014/main" id="{2D1C38CA-300E-8F7F-AAA0-E2C48CB9C2D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0" name="Rectangle 39">
            <a:extLst>
              <a:ext uri="{FF2B5EF4-FFF2-40B4-BE49-F238E27FC236}">
                <a16:creationId xmlns:a16="http://schemas.microsoft.com/office/drawing/2014/main" id="{FE55BC8B-FAD4-2AD2-8ABC-1BE33F00572E}"/>
              </a:ext>
            </a:extLst>
          </p:cNvPr>
          <p:cNvSpPr/>
          <p:nvPr/>
        </p:nvSpPr>
        <p:spPr bwMode="auto">
          <a:xfrm>
            <a:off x="3713045" y="5924534"/>
            <a:ext cx="7951579" cy="540660"/>
          </a:xfrm>
          <a:prstGeom prst="rect">
            <a:avLst/>
          </a:prstGeom>
          <a:solidFill>
            <a:schemeClr val="bg1"/>
          </a:solidFill>
          <a:ln w="12700">
            <a:solidFill>
              <a:schemeClr val="bg1">
                <a:lumMod val="85000"/>
              </a:schemeClr>
            </a:solidFill>
            <a:miter lim="800000"/>
            <a:headEnd type="none" w="sm" len="sm"/>
            <a:tailEnd type="none" w="sm" len="sm"/>
          </a:ln>
          <a:effectLst/>
        </p:spPr>
        <p:txBody>
          <a:bodyPr rIns="18288" anchor="t"/>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600" b="0" i="0" dirty="0">
                <a:effectLst/>
                <a:latin typeface="National2"/>
              </a:rPr>
              <a:t>There is a strong sentiment to maintain local chapters while exploring the potential for regional or state-level events to foster collaboration. </a:t>
            </a:r>
            <a:endParaRPr kumimoji="0" lang="en-US" altLang="en-US" sz="1600" b="0" i="0" u="none" strike="noStrike" kern="1200" cap="none" spc="0" normalizeH="0" baseline="0" noProof="0" dirty="0">
              <a:ln>
                <a:noFill/>
              </a:ln>
              <a:solidFill>
                <a:srgbClr val="5A5A5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CA9F0E41-AB22-BF51-9D4D-E320182A676C}"/>
              </a:ext>
            </a:extLst>
          </p:cNvPr>
          <p:cNvSpPr/>
          <p:nvPr/>
        </p:nvSpPr>
        <p:spPr>
          <a:xfrm>
            <a:off x="489547" y="5924534"/>
            <a:ext cx="3080504" cy="54066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0" dirty="0">
                <a:effectLst/>
                <a:latin typeface="National2"/>
              </a:rPr>
              <a:t>Support for local chapters</a:t>
            </a:r>
            <a:endParaRPr kumimoji="0" lang="en-AU" sz="200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12">
            <a:extLst>
              <a:ext uri="{FF2B5EF4-FFF2-40B4-BE49-F238E27FC236}">
                <a16:creationId xmlns:a16="http://schemas.microsoft.com/office/drawing/2014/main" id="{1093538A-9878-33DB-48FD-040BDC8E0C32}"/>
              </a:ext>
            </a:extLst>
          </p:cNvPr>
          <p:cNvSpPr/>
          <p:nvPr/>
        </p:nvSpPr>
        <p:spPr bwMode="auto">
          <a:xfrm>
            <a:off x="3713045" y="5206459"/>
            <a:ext cx="7951579" cy="540660"/>
          </a:xfrm>
          <a:prstGeom prst="rect">
            <a:avLst/>
          </a:prstGeom>
          <a:solidFill>
            <a:schemeClr val="bg1"/>
          </a:solidFill>
          <a:ln w="12700">
            <a:solidFill>
              <a:schemeClr val="bg1">
                <a:lumMod val="85000"/>
              </a:schemeClr>
            </a:solidFill>
            <a:miter lim="800000"/>
            <a:headEnd type="none" w="sm" len="sm"/>
            <a:tailEnd type="none" w="sm" len="sm"/>
          </a:ln>
          <a:effectLst/>
        </p:spPr>
        <p:txBody>
          <a:bodyPr rIns="18288" anchor="t"/>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600" b="0" i="0" dirty="0">
                <a:effectLst/>
                <a:latin typeface="National2"/>
              </a:rPr>
              <a:t>Members question the value of being part of a consolidated council and whether it would reduce costs or provide better benefits.</a:t>
            </a:r>
            <a:endParaRPr kumimoji="0" lang="en-US" altLang="en-US" sz="1600" b="0" i="0" u="none" strike="noStrike" kern="1200" cap="none" spc="0" normalizeH="0" baseline="0" noProof="0" dirty="0">
              <a:ln>
                <a:noFill/>
              </a:ln>
              <a:solidFill>
                <a:srgbClr val="5A5A5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a:extLst>
              <a:ext uri="{FF2B5EF4-FFF2-40B4-BE49-F238E27FC236}">
                <a16:creationId xmlns:a16="http://schemas.microsoft.com/office/drawing/2014/main" id="{F71EA158-D627-F9BB-09C2-36F3DDE5D2D1}"/>
              </a:ext>
            </a:extLst>
          </p:cNvPr>
          <p:cNvSpPr/>
          <p:nvPr/>
        </p:nvSpPr>
        <p:spPr>
          <a:xfrm>
            <a:off x="489547" y="5206459"/>
            <a:ext cx="3080504" cy="54066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0" dirty="0">
                <a:effectLst/>
                <a:latin typeface="National2"/>
              </a:rPr>
              <a:t>Cost-benefit analysis</a:t>
            </a:r>
            <a:endParaRPr kumimoji="0" lang="en-AU" sz="200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12C74803-3953-5D19-A35A-BD75A6367FE5}"/>
              </a:ext>
            </a:extLst>
          </p:cNvPr>
          <p:cNvSpPr/>
          <p:nvPr/>
        </p:nvSpPr>
        <p:spPr bwMode="auto">
          <a:xfrm>
            <a:off x="3713045" y="4488384"/>
            <a:ext cx="7951579" cy="540660"/>
          </a:xfrm>
          <a:prstGeom prst="rect">
            <a:avLst/>
          </a:prstGeom>
          <a:solidFill>
            <a:schemeClr val="bg1"/>
          </a:solidFill>
          <a:ln w="12700">
            <a:solidFill>
              <a:schemeClr val="bg1">
                <a:lumMod val="85000"/>
              </a:schemeClr>
            </a:solidFill>
            <a:miter lim="800000"/>
            <a:headEnd type="none" w="sm" len="sm"/>
            <a:tailEnd type="none" w="sm" len="sm"/>
          </a:ln>
          <a:effectLst/>
        </p:spPr>
        <p:txBody>
          <a:bodyPr rIns="18288" anchor="t"/>
          <a:lstStyle/>
          <a:p>
            <a:pPr algn="l"/>
            <a:r>
              <a:rPr lang="en-US" sz="1600" b="0" i="0" dirty="0">
                <a:effectLst/>
                <a:latin typeface="National2"/>
              </a:rPr>
              <a:t>Several states already have established councils or hybrid models, indicating that some members are satisfied with the current arrangements. </a:t>
            </a:r>
          </a:p>
        </p:txBody>
      </p:sp>
      <p:sp>
        <p:nvSpPr>
          <p:cNvPr id="18" name="Rectangle 17">
            <a:extLst>
              <a:ext uri="{FF2B5EF4-FFF2-40B4-BE49-F238E27FC236}">
                <a16:creationId xmlns:a16="http://schemas.microsoft.com/office/drawing/2014/main" id="{D7508E29-C32B-DB58-872D-B25032DA620A}"/>
              </a:ext>
            </a:extLst>
          </p:cNvPr>
          <p:cNvSpPr/>
          <p:nvPr/>
        </p:nvSpPr>
        <p:spPr>
          <a:xfrm>
            <a:off x="489547" y="4488384"/>
            <a:ext cx="3080504" cy="54066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0" dirty="0">
                <a:effectLst/>
                <a:latin typeface="National2"/>
              </a:rPr>
              <a:t>Existing structures</a:t>
            </a:r>
            <a:endParaRPr kumimoji="0" lang="en-AU" sz="200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9" name="Rectangle 18">
            <a:extLst>
              <a:ext uri="{FF2B5EF4-FFF2-40B4-BE49-F238E27FC236}">
                <a16:creationId xmlns:a16="http://schemas.microsoft.com/office/drawing/2014/main" id="{A39A74A2-C73E-1744-B92D-782033B5D494}"/>
              </a:ext>
            </a:extLst>
          </p:cNvPr>
          <p:cNvSpPr/>
          <p:nvPr/>
        </p:nvSpPr>
        <p:spPr bwMode="auto">
          <a:xfrm>
            <a:off x="3713045" y="3768881"/>
            <a:ext cx="7951579" cy="540660"/>
          </a:xfrm>
          <a:prstGeom prst="rect">
            <a:avLst/>
          </a:prstGeom>
          <a:solidFill>
            <a:schemeClr val="bg1"/>
          </a:solidFill>
          <a:ln w="12700">
            <a:solidFill>
              <a:schemeClr val="bg1">
                <a:lumMod val="85000"/>
              </a:schemeClr>
            </a:solidFill>
            <a:miter lim="800000"/>
            <a:headEnd type="none" w="sm" len="sm"/>
            <a:tailEnd type="none" w="sm" len="sm"/>
          </a:ln>
          <a:effectLst/>
        </p:spPr>
        <p:txBody>
          <a:bodyPr rIns="18288" anchor="t"/>
          <a:lstStyle/>
          <a:p>
            <a:pPr algn="l"/>
            <a:r>
              <a:rPr lang="en-US" sz="1600" b="0" i="0" dirty="0">
                <a:effectLst/>
                <a:latin typeface="National2"/>
              </a:rPr>
              <a:t>Some members fear that consolidating chapters into larger state councils may reduce engagement and the personal connection that local chapters provide.</a:t>
            </a:r>
          </a:p>
        </p:txBody>
      </p:sp>
      <p:sp>
        <p:nvSpPr>
          <p:cNvPr id="20" name="Rectangle 19">
            <a:extLst>
              <a:ext uri="{FF2B5EF4-FFF2-40B4-BE49-F238E27FC236}">
                <a16:creationId xmlns:a16="http://schemas.microsoft.com/office/drawing/2014/main" id="{47913003-E7B4-5C4B-E06E-31AFAE5C3273}"/>
              </a:ext>
            </a:extLst>
          </p:cNvPr>
          <p:cNvSpPr/>
          <p:nvPr/>
        </p:nvSpPr>
        <p:spPr>
          <a:xfrm>
            <a:off x="489547" y="3768881"/>
            <a:ext cx="3080504" cy="5406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i="0" dirty="0">
                <a:effectLst/>
                <a:latin typeface="National2"/>
              </a:rPr>
              <a:t>Concerns about consolidation</a:t>
            </a:r>
            <a:endParaRPr kumimoji="0" lang="en-AU"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1" name="Rectangle 20">
            <a:extLst>
              <a:ext uri="{FF2B5EF4-FFF2-40B4-BE49-F238E27FC236}">
                <a16:creationId xmlns:a16="http://schemas.microsoft.com/office/drawing/2014/main" id="{9E6E6093-19C1-6E1C-02C2-3D9A13274502}"/>
              </a:ext>
            </a:extLst>
          </p:cNvPr>
          <p:cNvSpPr/>
          <p:nvPr/>
        </p:nvSpPr>
        <p:spPr bwMode="auto">
          <a:xfrm>
            <a:off x="3713045" y="3050806"/>
            <a:ext cx="7951579" cy="540660"/>
          </a:xfrm>
          <a:prstGeom prst="rect">
            <a:avLst/>
          </a:prstGeom>
          <a:solidFill>
            <a:schemeClr val="bg1"/>
          </a:solidFill>
          <a:ln w="12700">
            <a:solidFill>
              <a:schemeClr val="bg1">
                <a:lumMod val="85000"/>
              </a:schemeClr>
            </a:solidFill>
            <a:miter lim="800000"/>
            <a:headEnd type="none" w="sm" len="sm"/>
            <a:tailEnd type="none" w="sm" len="sm"/>
          </a:ln>
          <a:effectLst/>
        </p:spPr>
        <p:txBody>
          <a:bodyPr rIns="18288" anchor="t"/>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600" b="0" i="0" dirty="0">
                <a:effectLst/>
                <a:latin typeface="National2"/>
              </a:rPr>
              <a:t>There is a call for more successful models to enhance local engagement instead of solely relying on state councils.</a:t>
            </a:r>
            <a:endParaRPr kumimoji="0" lang="en-US" altLang="en-US" sz="1600" b="0" i="0" u="none" strike="noStrike" kern="1200" cap="none" spc="0" normalizeH="0" baseline="0" noProof="0" dirty="0">
              <a:ln>
                <a:noFill/>
              </a:ln>
              <a:solidFill>
                <a:srgbClr val="5A5A5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2" name="Rectangle 21">
            <a:extLst>
              <a:ext uri="{FF2B5EF4-FFF2-40B4-BE49-F238E27FC236}">
                <a16:creationId xmlns:a16="http://schemas.microsoft.com/office/drawing/2014/main" id="{343101A7-B515-71E4-CDE3-102B9A91D693}"/>
              </a:ext>
            </a:extLst>
          </p:cNvPr>
          <p:cNvSpPr/>
          <p:nvPr/>
        </p:nvSpPr>
        <p:spPr>
          <a:xfrm>
            <a:off x="489547" y="3050806"/>
            <a:ext cx="3080504" cy="540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0" dirty="0">
                <a:effectLst/>
                <a:latin typeface="National2"/>
              </a:rPr>
              <a:t>Need for local involvement</a:t>
            </a:r>
            <a:endParaRPr kumimoji="0" lang="en-AU" sz="200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3" name="Rectangle 22">
            <a:extLst>
              <a:ext uri="{FF2B5EF4-FFF2-40B4-BE49-F238E27FC236}">
                <a16:creationId xmlns:a16="http://schemas.microsoft.com/office/drawing/2014/main" id="{39246C8E-ACB7-DC9A-CED5-D5169AD4F620}"/>
              </a:ext>
            </a:extLst>
          </p:cNvPr>
          <p:cNvSpPr/>
          <p:nvPr/>
        </p:nvSpPr>
        <p:spPr bwMode="auto">
          <a:xfrm>
            <a:off x="3713045" y="2332731"/>
            <a:ext cx="7951579" cy="540660"/>
          </a:xfrm>
          <a:prstGeom prst="rect">
            <a:avLst/>
          </a:prstGeom>
          <a:solidFill>
            <a:schemeClr val="bg1"/>
          </a:solidFill>
          <a:ln w="12700">
            <a:solidFill>
              <a:schemeClr val="bg1">
                <a:lumMod val="85000"/>
              </a:schemeClr>
            </a:solidFill>
            <a:miter lim="800000"/>
            <a:headEnd type="none" w="sm" len="sm"/>
            <a:tailEnd type="none" w="sm" len="sm"/>
          </a:ln>
          <a:effectLst/>
        </p:spPr>
        <p:txBody>
          <a:bodyPr rIns="18288" anchor="t"/>
          <a:lstStyle/>
          <a:p>
            <a:pPr algn="l"/>
            <a:r>
              <a:rPr lang="en-US" sz="1600" b="0" i="0" dirty="0">
                <a:effectLst/>
                <a:latin typeface="National2"/>
              </a:rPr>
              <a:t>Large states like California and Texas face difficulties in having centralized meetings due to distance, leading to members feeling disconnected.</a:t>
            </a:r>
          </a:p>
        </p:txBody>
      </p:sp>
      <p:sp>
        <p:nvSpPr>
          <p:cNvPr id="24" name="Rectangle 23">
            <a:extLst>
              <a:ext uri="{FF2B5EF4-FFF2-40B4-BE49-F238E27FC236}">
                <a16:creationId xmlns:a16="http://schemas.microsoft.com/office/drawing/2014/main" id="{52FB00E4-75AE-D0FE-280F-BAF317B23DAA}"/>
              </a:ext>
            </a:extLst>
          </p:cNvPr>
          <p:cNvSpPr/>
          <p:nvPr/>
        </p:nvSpPr>
        <p:spPr>
          <a:xfrm>
            <a:off x="489547" y="2332731"/>
            <a:ext cx="3080504" cy="54066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0" dirty="0">
                <a:effectLst/>
                <a:latin typeface="National2"/>
              </a:rPr>
              <a:t>Geographical challenges</a:t>
            </a:r>
            <a:endParaRPr kumimoji="0" lang="en-AU" sz="200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B3A1AC4B-A6B7-737B-F2A4-26E269457A70}"/>
              </a:ext>
            </a:extLst>
          </p:cNvPr>
          <p:cNvSpPr txBox="1"/>
          <p:nvPr/>
        </p:nvSpPr>
        <p:spPr>
          <a:xfrm>
            <a:off x="489546" y="1508985"/>
            <a:ext cx="3399873" cy="646331"/>
          </a:xfrm>
          <a:prstGeom prst="rect">
            <a:avLst/>
          </a:prstGeom>
          <a:noFill/>
        </p:spPr>
        <p:txBody>
          <a:bodyPr wrap="square">
            <a:spAutoFit/>
          </a:bodyPr>
          <a:lstStyle/>
          <a:p>
            <a:r>
              <a:rPr lang="en-US" sz="1800" dirty="0">
                <a:solidFill>
                  <a:schemeClr val="tx1"/>
                </a:solidFill>
                <a:latin typeface="National2"/>
              </a:rPr>
              <a:t>#10 </a:t>
            </a:r>
            <a:r>
              <a:rPr lang="en-US" sz="1800" i="1" dirty="0">
                <a:solidFill>
                  <a:schemeClr val="tx1"/>
                </a:solidFill>
                <a:latin typeface="National2"/>
              </a:rPr>
              <a:t>(cont.)</a:t>
            </a:r>
            <a:endParaRPr lang="en-US" sz="1800" i="1" dirty="0">
              <a:effectLst/>
              <a:latin typeface="National2"/>
            </a:endParaRPr>
          </a:p>
          <a:p>
            <a:pPr algn="l">
              <a:buNone/>
            </a:pPr>
            <a:r>
              <a:rPr lang="en-US" sz="1800" i="0" dirty="0">
                <a:effectLst/>
                <a:latin typeface="National2"/>
              </a:rPr>
              <a:t>“Other” comments</a:t>
            </a:r>
            <a:endParaRPr lang="en-US" sz="1400" i="0" dirty="0">
              <a:effectLst/>
              <a:latin typeface="National2"/>
            </a:endParaRPr>
          </a:p>
        </p:txBody>
      </p:sp>
      <p:sp>
        <p:nvSpPr>
          <p:cNvPr id="26" name="Title 1">
            <a:extLst>
              <a:ext uri="{FF2B5EF4-FFF2-40B4-BE49-F238E27FC236}">
                <a16:creationId xmlns:a16="http://schemas.microsoft.com/office/drawing/2014/main" id="{096AAC26-993E-6CE6-98BF-1A47E5647778}"/>
              </a:ext>
            </a:extLst>
          </p:cNvPr>
          <p:cNvSpPr>
            <a:spLocks noGrp="1"/>
          </p:cNvSpPr>
          <p:nvPr>
            <p:ph type="title"/>
          </p:nvPr>
        </p:nvSpPr>
        <p:spPr>
          <a:xfrm>
            <a:off x="514114" y="365126"/>
            <a:ext cx="11073049" cy="1091318"/>
          </a:xfrm>
        </p:spPr>
        <p:txBody>
          <a:bodyPr/>
          <a:lstStyle/>
          <a:p>
            <a:r>
              <a:rPr lang="en-US" b="0" dirty="0"/>
              <a:t>Chapter Engagement Survey Results – Chapter Model</a:t>
            </a:r>
          </a:p>
        </p:txBody>
      </p:sp>
      <p:pic>
        <p:nvPicPr>
          <p:cNvPr id="27" name="Picture 26" descr="A picture containing drawing, clock&#10;&#10;Description automatically generated">
            <a:extLst>
              <a:ext uri="{FF2B5EF4-FFF2-40B4-BE49-F238E27FC236}">
                <a16:creationId xmlns:a16="http://schemas.microsoft.com/office/drawing/2014/main" id="{E36E961B-9312-9536-7744-1AFA83E255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837" y="369644"/>
            <a:ext cx="1127764" cy="261271"/>
          </a:xfrm>
          <a:prstGeom prst="rect">
            <a:avLst/>
          </a:prstGeom>
        </p:spPr>
      </p:pic>
    </p:spTree>
    <p:extLst>
      <p:ext uri="{BB962C8B-B14F-4D97-AF65-F5344CB8AC3E}">
        <p14:creationId xmlns:p14="http://schemas.microsoft.com/office/powerpoint/2010/main" val="4269178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B58D2-726A-49AB-51BB-DE518A652E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97CCAB-C0FB-0804-DEA4-2EC1523CD949}"/>
              </a:ext>
            </a:extLst>
          </p:cNvPr>
          <p:cNvSpPr>
            <a:spLocks noGrp="1"/>
          </p:cNvSpPr>
          <p:nvPr>
            <p:ph type="title"/>
          </p:nvPr>
        </p:nvSpPr>
        <p:spPr/>
        <p:txBody>
          <a:bodyPr/>
          <a:lstStyle/>
          <a:p>
            <a:r>
              <a:rPr lang="en-US" b="0" dirty="0"/>
              <a:t>Chapter Engagement Survey Results – Chapter Model</a:t>
            </a:r>
          </a:p>
        </p:txBody>
      </p:sp>
      <p:sp>
        <p:nvSpPr>
          <p:cNvPr id="3" name="Text Placeholder 2">
            <a:extLst>
              <a:ext uri="{FF2B5EF4-FFF2-40B4-BE49-F238E27FC236}">
                <a16:creationId xmlns:a16="http://schemas.microsoft.com/office/drawing/2014/main" id="{5591FEAF-944E-0C9A-8905-A1729E3109F9}"/>
              </a:ext>
            </a:extLst>
          </p:cNvPr>
          <p:cNvSpPr>
            <a:spLocks noGrp="1"/>
          </p:cNvSpPr>
          <p:nvPr>
            <p:ph type="body" sz="quarter" idx="10"/>
          </p:nvPr>
        </p:nvSpPr>
        <p:spPr>
          <a:xfrm>
            <a:off x="785611" y="1502460"/>
            <a:ext cx="4675029" cy="893010"/>
          </a:xfrm>
        </p:spPr>
        <p:txBody>
          <a:bodyPr>
            <a:noAutofit/>
          </a:bodyPr>
          <a:lstStyle/>
          <a:p>
            <a:pPr marL="0" indent="0">
              <a:buNone/>
            </a:pPr>
            <a:r>
              <a:rPr lang="en-US" sz="1800" b="0" i="0">
                <a:solidFill>
                  <a:schemeClr val="tx1"/>
                </a:solidFill>
                <a:effectLst/>
                <a:latin typeface="National2"/>
              </a:rPr>
              <a:t>#11</a:t>
            </a:r>
            <a:br>
              <a:rPr lang="en-US" sz="1800" b="0" i="0">
                <a:solidFill>
                  <a:schemeClr val="tx1"/>
                </a:solidFill>
                <a:effectLst/>
                <a:latin typeface="National2"/>
              </a:rPr>
            </a:br>
            <a:r>
              <a:rPr lang="en-US" sz="1800" b="0" i="0">
                <a:solidFill>
                  <a:schemeClr val="tx1"/>
                </a:solidFill>
                <a:effectLst/>
                <a:latin typeface="National2"/>
              </a:rPr>
              <a:t>If AORN offered chapters that only met virtually, would you consider joining?</a:t>
            </a:r>
            <a:endParaRPr lang="en-US" sz="1800" dirty="0">
              <a:solidFill>
                <a:schemeClr val="tx1"/>
              </a:solidFill>
            </a:endParaRPr>
          </a:p>
        </p:txBody>
      </p:sp>
      <p:graphicFrame>
        <p:nvGraphicFramePr>
          <p:cNvPr id="6" name="Chart 5">
            <a:extLst>
              <a:ext uri="{FF2B5EF4-FFF2-40B4-BE49-F238E27FC236}">
                <a16:creationId xmlns:a16="http://schemas.microsoft.com/office/drawing/2014/main" id="{CACC1F9B-B07F-4E94-8F4D-5CD3AE86B1CF}"/>
              </a:ext>
            </a:extLst>
          </p:cNvPr>
          <p:cNvGraphicFramePr/>
          <p:nvPr>
            <p:extLst>
              <p:ext uri="{D42A27DB-BD31-4B8C-83A1-F6EECF244321}">
                <p14:modId xmlns:p14="http://schemas.microsoft.com/office/powerpoint/2010/main" val="2666645547"/>
              </p:ext>
            </p:extLst>
          </p:nvPr>
        </p:nvGraphicFramePr>
        <p:xfrm>
          <a:off x="1194709" y="2639796"/>
          <a:ext cx="3856831" cy="3443855"/>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descr="A picture containing drawing, clock&#10;&#10;Description automatically generated">
            <a:extLst>
              <a:ext uri="{FF2B5EF4-FFF2-40B4-BE49-F238E27FC236}">
                <a16:creationId xmlns:a16="http://schemas.microsoft.com/office/drawing/2014/main" id="{4FD321B0-C316-EF19-509D-EA7AD266CA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837" y="369644"/>
            <a:ext cx="1127764" cy="261271"/>
          </a:xfrm>
          <a:prstGeom prst="rect">
            <a:avLst/>
          </a:prstGeom>
        </p:spPr>
      </p:pic>
      <p:sp>
        <p:nvSpPr>
          <p:cNvPr id="8" name="Text Placeholder 2">
            <a:extLst>
              <a:ext uri="{FF2B5EF4-FFF2-40B4-BE49-F238E27FC236}">
                <a16:creationId xmlns:a16="http://schemas.microsoft.com/office/drawing/2014/main" id="{8E75CB3E-E7C0-5C95-04F8-8E1295204112}"/>
              </a:ext>
            </a:extLst>
          </p:cNvPr>
          <p:cNvSpPr txBox="1">
            <a:spLocks/>
          </p:cNvSpPr>
          <p:nvPr/>
        </p:nvSpPr>
        <p:spPr>
          <a:xfrm>
            <a:off x="6262325" y="1502461"/>
            <a:ext cx="5324833" cy="8930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sz="1800" dirty="0">
                <a:solidFill>
                  <a:schemeClr val="tx1"/>
                </a:solidFill>
                <a:latin typeface="National2"/>
              </a:rPr>
              <a:t>#12</a:t>
            </a:r>
            <a:br>
              <a:rPr lang="en-US" sz="1800" dirty="0">
                <a:solidFill>
                  <a:schemeClr val="tx1"/>
                </a:solidFill>
                <a:latin typeface="National2"/>
              </a:rPr>
            </a:br>
            <a:r>
              <a:rPr lang="en-US" sz="1800" b="0" i="0" dirty="0">
                <a:solidFill>
                  <a:srgbClr val="333E48"/>
                </a:solidFill>
                <a:effectLst/>
                <a:latin typeface="National2"/>
              </a:rPr>
              <a:t>Which one of these chapter models is the most appealing to you?</a:t>
            </a:r>
            <a:endParaRPr lang="en-US" sz="1400" b="0" i="0" dirty="0">
              <a:solidFill>
                <a:schemeClr val="tx1"/>
              </a:solidFill>
              <a:effectLst/>
              <a:latin typeface="National2"/>
            </a:endParaRPr>
          </a:p>
        </p:txBody>
      </p:sp>
      <p:graphicFrame>
        <p:nvGraphicFramePr>
          <p:cNvPr id="4" name="Chart 3">
            <a:extLst>
              <a:ext uri="{FF2B5EF4-FFF2-40B4-BE49-F238E27FC236}">
                <a16:creationId xmlns:a16="http://schemas.microsoft.com/office/drawing/2014/main" id="{9A3B892A-C942-1CE7-77E7-D634E5F86E2C}"/>
              </a:ext>
            </a:extLst>
          </p:cNvPr>
          <p:cNvGraphicFramePr/>
          <p:nvPr>
            <p:extLst>
              <p:ext uri="{D42A27DB-BD31-4B8C-83A1-F6EECF244321}">
                <p14:modId xmlns:p14="http://schemas.microsoft.com/office/powerpoint/2010/main" val="365233131"/>
              </p:ext>
            </p:extLst>
          </p:nvPr>
        </p:nvGraphicFramePr>
        <p:xfrm>
          <a:off x="6138265" y="2518253"/>
          <a:ext cx="5572951" cy="3686939"/>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a:extLst>
              <a:ext uri="{FF2B5EF4-FFF2-40B4-BE49-F238E27FC236}">
                <a16:creationId xmlns:a16="http://schemas.microsoft.com/office/drawing/2014/main" id="{32F5C475-32D7-F46B-C844-9042F52CF72C}"/>
              </a:ext>
            </a:extLst>
          </p:cNvPr>
          <p:cNvCxnSpPr>
            <a:cxnSpLocks/>
          </p:cNvCxnSpPr>
          <p:nvPr/>
        </p:nvCxnSpPr>
        <p:spPr>
          <a:xfrm>
            <a:off x="5838421" y="2066116"/>
            <a:ext cx="0" cy="41853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732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700B9-C529-A0DC-8F50-9247698015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65DC53-BD41-2ADC-963E-33CE741B4D06}"/>
              </a:ext>
            </a:extLst>
          </p:cNvPr>
          <p:cNvSpPr>
            <a:spLocks noGrp="1"/>
          </p:cNvSpPr>
          <p:nvPr>
            <p:ph type="title"/>
          </p:nvPr>
        </p:nvSpPr>
        <p:spPr/>
        <p:txBody>
          <a:bodyPr/>
          <a:lstStyle/>
          <a:p>
            <a:r>
              <a:rPr lang="en-US" b="0" dirty="0"/>
              <a:t>Chapter Engagement Survey Results – Chapter Model</a:t>
            </a:r>
          </a:p>
        </p:txBody>
      </p:sp>
      <p:sp>
        <p:nvSpPr>
          <p:cNvPr id="3" name="Text Placeholder 2">
            <a:extLst>
              <a:ext uri="{FF2B5EF4-FFF2-40B4-BE49-F238E27FC236}">
                <a16:creationId xmlns:a16="http://schemas.microsoft.com/office/drawing/2014/main" id="{EED27A0B-090E-7B94-9696-3549F8505C58}"/>
              </a:ext>
            </a:extLst>
          </p:cNvPr>
          <p:cNvSpPr>
            <a:spLocks noGrp="1"/>
          </p:cNvSpPr>
          <p:nvPr>
            <p:ph type="body" sz="quarter" idx="10"/>
          </p:nvPr>
        </p:nvSpPr>
        <p:spPr>
          <a:xfrm>
            <a:off x="785612" y="1618371"/>
            <a:ext cx="4353058" cy="867252"/>
          </a:xfrm>
        </p:spPr>
        <p:txBody>
          <a:bodyPr>
            <a:noAutofit/>
          </a:bodyPr>
          <a:lstStyle/>
          <a:p>
            <a:pPr marL="0" indent="0">
              <a:buNone/>
            </a:pPr>
            <a:r>
              <a:rPr lang="en-US" sz="1800" b="0" i="0" dirty="0">
                <a:solidFill>
                  <a:schemeClr val="tx1"/>
                </a:solidFill>
                <a:effectLst/>
                <a:latin typeface="National2"/>
              </a:rPr>
              <a:t>#13</a:t>
            </a:r>
            <a:br>
              <a:rPr lang="en-US" sz="1800" b="0" i="0" dirty="0">
                <a:solidFill>
                  <a:schemeClr val="tx1"/>
                </a:solidFill>
                <a:effectLst/>
                <a:latin typeface="National2"/>
              </a:rPr>
            </a:br>
            <a:r>
              <a:rPr lang="en-US" sz="1800" b="0" i="0" dirty="0">
                <a:solidFill>
                  <a:schemeClr val="tx1"/>
                </a:solidFill>
                <a:effectLst/>
                <a:latin typeface="National2"/>
              </a:rPr>
              <a:t>Which chapter model would you be more likely to volunteer to be a leader in?</a:t>
            </a:r>
            <a:endParaRPr lang="en-US" sz="1400" b="0" i="0" dirty="0">
              <a:solidFill>
                <a:schemeClr val="tx1"/>
              </a:solidFill>
              <a:effectLst/>
              <a:latin typeface="National2"/>
            </a:endParaRPr>
          </a:p>
          <a:p>
            <a:endParaRPr lang="en-US" sz="1800" dirty="0">
              <a:solidFill>
                <a:schemeClr val="tx1"/>
              </a:solidFill>
            </a:endParaRPr>
          </a:p>
        </p:txBody>
      </p:sp>
      <p:graphicFrame>
        <p:nvGraphicFramePr>
          <p:cNvPr id="6" name="Chart 5">
            <a:extLst>
              <a:ext uri="{FF2B5EF4-FFF2-40B4-BE49-F238E27FC236}">
                <a16:creationId xmlns:a16="http://schemas.microsoft.com/office/drawing/2014/main" id="{E505ABA1-E85F-049A-E0E2-A66319A835CC}"/>
              </a:ext>
            </a:extLst>
          </p:cNvPr>
          <p:cNvGraphicFramePr/>
          <p:nvPr>
            <p:extLst>
              <p:ext uri="{D42A27DB-BD31-4B8C-83A1-F6EECF244321}">
                <p14:modId xmlns:p14="http://schemas.microsoft.com/office/powerpoint/2010/main" val="1335853315"/>
              </p:ext>
            </p:extLst>
          </p:nvPr>
        </p:nvGraphicFramePr>
        <p:xfrm>
          <a:off x="6825282" y="2682266"/>
          <a:ext cx="4262901" cy="3380223"/>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descr="A picture containing drawing, clock&#10;&#10;Description automatically generated">
            <a:extLst>
              <a:ext uri="{FF2B5EF4-FFF2-40B4-BE49-F238E27FC236}">
                <a16:creationId xmlns:a16="http://schemas.microsoft.com/office/drawing/2014/main" id="{6BC6758F-076F-8576-6C1A-9B20F40AE3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837" y="369644"/>
            <a:ext cx="1127764" cy="261271"/>
          </a:xfrm>
          <a:prstGeom prst="rect">
            <a:avLst/>
          </a:prstGeom>
        </p:spPr>
      </p:pic>
      <p:sp>
        <p:nvSpPr>
          <p:cNvPr id="8" name="Text Placeholder 2">
            <a:extLst>
              <a:ext uri="{FF2B5EF4-FFF2-40B4-BE49-F238E27FC236}">
                <a16:creationId xmlns:a16="http://schemas.microsoft.com/office/drawing/2014/main" id="{FBFC5A86-A1CF-03FB-AE38-E4465BE6F0F4}"/>
              </a:ext>
            </a:extLst>
          </p:cNvPr>
          <p:cNvSpPr txBox="1">
            <a:spLocks/>
          </p:cNvSpPr>
          <p:nvPr/>
        </p:nvSpPr>
        <p:spPr>
          <a:xfrm>
            <a:off x="6734604" y="1618372"/>
            <a:ext cx="4444258" cy="8672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sz="1800" dirty="0">
                <a:solidFill>
                  <a:schemeClr val="tx1"/>
                </a:solidFill>
                <a:latin typeface="National2"/>
              </a:rPr>
              <a:t>#14</a:t>
            </a:r>
            <a:br>
              <a:rPr lang="en-US" sz="1800" dirty="0">
                <a:solidFill>
                  <a:schemeClr val="tx1"/>
                </a:solidFill>
                <a:latin typeface="National2"/>
              </a:rPr>
            </a:br>
            <a:r>
              <a:rPr lang="en-US" sz="1800" b="0" i="0" dirty="0">
                <a:solidFill>
                  <a:schemeClr val="tx1"/>
                </a:solidFill>
                <a:effectLst/>
                <a:latin typeface="National2"/>
              </a:rPr>
              <a:t>Would you prefer chapter meetings and events to be:</a:t>
            </a:r>
            <a:endParaRPr lang="en-US" sz="1400" b="0" i="0" dirty="0">
              <a:solidFill>
                <a:schemeClr val="tx1"/>
              </a:solidFill>
              <a:effectLst/>
              <a:latin typeface="National2"/>
            </a:endParaRPr>
          </a:p>
        </p:txBody>
      </p:sp>
      <p:graphicFrame>
        <p:nvGraphicFramePr>
          <p:cNvPr id="4" name="Chart 3">
            <a:extLst>
              <a:ext uri="{FF2B5EF4-FFF2-40B4-BE49-F238E27FC236}">
                <a16:creationId xmlns:a16="http://schemas.microsoft.com/office/drawing/2014/main" id="{B4A0F425-5D78-FBFA-E457-D06AAF0015CC}"/>
              </a:ext>
            </a:extLst>
          </p:cNvPr>
          <p:cNvGraphicFramePr/>
          <p:nvPr>
            <p:extLst>
              <p:ext uri="{D42A27DB-BD31-4B8C-83A1-F6EECF244321}">
                <p14:modId xmlns:p14="http://schemas.microsoft.com/office/powerpoint/2010/main" val="4149168222"/>
              </p:ext>
            </p:extLst>
          </p:nvPr>
        </p:nvGraphicFramePr>
        <p:xfrm>
          <a:off x="336649" y="2516507"/>
          <a:ext cx="5572951" cy="3678001"/>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a:extLst>
              <a:ext uri="{FF2B5EF4-FFF2-40B4-BE49-F238E27FC236}">
                <a16:creationId xmlns:a16="http://schemas.microsoft.com/office/drawing/2014/main" id="{378E8D3A-01CE-561B-6D1A-A2657B3B373A}"/>
              </a:ext>
            </a:extLst>
          </p:cNvPr>
          <p:cNvCxnSpPr>
            <a:cxnSpLocks/>
          </p:cNvCxnSpPr>
          <p:nvPr/>
        </p:nvCxnSpPr>
        <p:spPr>
          <a:xfrm>
            <a:off x="6357869" y="2066507"/>
            <a:ext cx="0" cy="41853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4211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B4258-03B2-2A96-72A0-C72B31CEEE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C33381-05BB-2914-F751-56DE2658718E}"/>
              </a:ext>
            </a:extLst>
          </p:cNvPr>
          <p:cNvSpPr>
            <a:spLocks noGrp="1"/>
          </p:cNvSpPr>
          <p:nvPr>
            <p:ph type="title"/>
          </p:nvPr>
        </p:nvSpPr>
        <p:spPr/>
        <p:txBody>
          <a:bodyPr/>
          <a:lstStyle/>
          <a:p>
            <a:r>
              <a:rPr lang="en-US" b="0" dirty="0"/>
              <a:t>Chapter Engagement Survey Results – Engagement</a:t>
            </a:r>
          </a:p>
        </p:txBody>
      </p:sp>
      <p:sp>
        <p:nvSpPr>
          <p:cNvPr id="3" name="Text Placeholder 2">
            <a:extLst>
              <a:ext uri="{FF2B5EF4-FFF2-40B4-BE49-F238E27FC236}">
                <a16:creationId xmlns:a16="http://schemas.microsoft.com/office/drawing/2014/main" id="{D64F917E-9A17-B14E-0784-D1BD0E0AA7B9}"/>
              </a:ext>
            </a:extLst>
          </p:cNvPr>
          <p:cNvSpPr>
            <a:spLocks noGrp="1"/>
          </p:cNvSpPr>
          <p:nvPr>
            <p:ph type="body" sz="quarter" idx="10"/>
          </p:nvPr>
        </p:nvSpPr>
        <p:spPr>
          <a:xfrm>
            <a:off x="785612" y="1581234"/>
            <a:ext cx="9247030" cy="672570"/>
          </a:xfrm>
        </p:spPr>
        <p:txBody>
          <a:bodyPr>
            <a:noAutofit/>
          </a:bodyPr>
          <a:lstStyle/>
          <a:p>
            <a:pPr marL="0" indent="0">
              <a:buNone/>
            </a:pPr>
            <a:r>
              <a:rPr lang="en-US" sz="1800" b="0" i="0" dirty="0">
                <a:solidFill>
                  <a:schemeClr val="tx1"/>
                </a:solidFill>
                <a:effectLst/>
                <a:latin typeface="National2"/>
              </a:rPr>
              <a:t>#15</a:t>
            </a:r>
            <a:br>
              <a:rPr lang="en-US" sz="1800" b="0" i="0" dirty="0">
                <a:solidFill>
                  <a:schemeClr val="tx1"/>
                </a:solidFill>
                <a:effectLst/>
                <a:latin typeface="National2"/>
              </a:rPr>
            </a:br>
            <a:r>
              <a:rPr lang="en-US" sz="1800" b="0" i="0" dirty="0">
                <a:solidFill>
                  <a:schemeClr val="tx1"/>
                </a:solidFill>
                <a:effectLst/>
                <a:latin typeface="National2"/>
              </a:rPr>
              <a:t>What type of events would make you more likely to attend or engage? (Check all that apply)</a:t>
            </a:r>
            <a:endParaRPr lang="en-US" sz="1800" dirty="0">
              <a:solidFill>
                <a:schemeClr val="tx1"/>
              </a:solidFill>
              <a:latin typeface="National2"/>
            </a:endParaRPr>
          </a:p>
        </p:txBody>
      </p:sp>
      <p:graphicFrame>
        <p:nvGraphicFramePr>
          <p:cNvPr id="6" name="Chart 5">
            <a:extLst>
              <a:ext uri="{FF2B5EF4-FFF2-40B4-BE49-F238E27FC236}">
                <a16:creationId xmlns:a16="http://schemas.microsoft.com/office/drawing/2014/main" id="{5CF3BDD9-6D99-55EA-73A2-B60C20612872}"/>
              </a:ext>
            </a:extLst>
          </p:cNvPr>
          <p:cNvGraphicFramePr/>
          <p:nvPr>
            <p:extLst>
              <p:ext uri="{D42A27DB-BD31-4B8C-83A1-F6EECF244321}">
                <p14:modId xmlns:p14="http://schemas.microsoft.com/office/powerpoint/2010/main" val="307464890"/>
              </p:ext>
            </p:extLst>
          </p:nvPr>
        </p:nvGraphicFramePr>
        <p:xfrm>
          <a:off x="514114" y="2546017"/>
          <a:ext cx="10613231" cy="3835308"/>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descr="A picture containing drawing, clock&#10;&#10;Description automatically generated">
            <a:extLst>
              <a:ext uri="{FF2B5EF4-FFF2-40B4-BE49-F238E27FC236}">
                <a16:creationId xmlns:a16="http://schemas.microsoft.com/office/drawing/2014/main" id="{A649EFFE-DE8D-9C1E-F03E-258E749355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837" y="369644"/>
            <a:ext cx="1127764" cy="261271"/>
          </a:xfrm>
          <a:prstGeom prst="rect">
            <a:avLst/>
          </a:prstGeom>
        </p:spPr>
      </p:pic>
      <p:sp>
        <p:nvSpPr>
          <p:cNvPr id="5" name="TextBox 4">
            <a:extLst>
              <a:ext uri="{FF2B5EF4-FFF2-40B4-BE49-F238E27FC236}">
                <a16:creationId xmlns:a16="http://schemas.microsoft.com/office/drawing/2014/main" id="{AC9F8976-B4A2-AAB5-4828-75618259FA5C}"/>
              </a:ext>
            </a:extLst>
          </p:cNvPr>
          <p:cNvSpPr txBox="1"/>
          <p:nvPr/>
        </p:nvSpPr>
        <p:spPr>
          <a:xfrm>
            <a:off x="8806098" y="6244504"/>
            <a:ext cx="2781065" cy="523220"/>
          </a:xfrm>
          <a:prstGeom prst="rect">
            <a:avLst/>
          </a:prstGeom>
          <a:noFill/>
        </p:spPr>
        <p:txBody>
          <a:bodyPr wrap="square">
            <a:spAutoFit/>
          </a:bodyPr>
          <a:lstStyle/>
          <a:p>
            <a:r>
              <a:rPr lang="en-US" sz="1400" b="0" i="1" dirty="0">
                <a:solidFill>
                  <a:schemeClr val="tx1"/>
                </a:solidFill>
                <a:effectLst/>
                <a:latin typeface="National2"/>
              </a:rPr>
              <a:t>“Other” comments in next section.</a:t>
            </a:r>
            <a:br>
              <a:rPr lang="en-US" sz="1400" b="0" i="1" dirty="0">
                <a:solidFill>
                  <a:schemeClr val="tx1"/>
                </a:solidFill>
                <a:effectLst/>
                <a:latin typeface="National2"/>
              </a:rPr>
            </a:br>
            <a:endParaRPr lang="en-US" sz="1400" dirty="0"/>
          </a:p>
        </p:txBody>
      </p:sp>
    </p:spTree>
    <p:extLst>
      <p:ext uri="{BB962C8B-B14F-4D97-AF65-F5344CB8AC3E}">
        <p14:creationId xmlns:p14="http://schemas.microsoft.com/office/powerpoint/2010/main" val="1731048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69B73-5550-4287-0D80-0962A2271237}"/>
            </a:ext>
          </a:extLst>
        </p:cNvPr>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5401FB5C-BE8A-4FF6-D5FD-25E620562A2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13" name="Object 12" hidden="1">
                        <a:extLst>
                          <a:ext uri="{FF2B5EF4-FFF2-40B4-BE49-F238E27FC236}">
                            <a16:creationId xmlns:a16="http://schemas.microsoft.com/office/drawing/2014/main" id="{5401FB5C-BE8A-4FF6-D5FD-25E620562A2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0" name="Rectangle 19">
            <a:extLst>
              <a:ext uri="{FF2B5EF4-FFF2-40B4-BE49-F238E27FC236}">
                <a16:creationId xmlns:a16="http://schemas.microsoft.com/office/drawing/2014/main" id="{804A0976-298A-D096-7CEB-921DFE44D14F}"/>
              </a:ext>
            </a:extLst>
          </p:cNvPr>
          <p:cNvSpPr/>
          <p:nvPr/>
        </p:nvSpPr>
        <p:spPr>
          <a:xfrm>
            <a:off x="574814" y="2297624"/>
            <a:ext cx="3375342" cy="8351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i="0" dirty="0">
                <a:effectLst/>
                <a:latin typeface="National2"/>
              </a:rPr>
              <a:t>Diverse Engagement Opportunities</a:t>
            </a:r>
            <a:endParaRPr kumimoji="0" lang="en-US" sz="240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1" name="Rectangle 20">
            <a:extLst>
              <a:ext uri="{FF2B5EF4-FFF2-40B4-BE49-F238E27FC236}">
                <a16:creationId xmlns:a16="http://schemas.microsoft.com/office/drawing/2014/main" id="{1A725C09-A127-762D-FA3D-6C8A5345349F}"/>
              </a:ext>
            </a:extLst>
          </p:cNvPr>
          <p:cNvSpPr/>
          <p:nvPr/>
        </p:nvSpPr>
        <p:spPr>
          <a:xfrm>
            <a:off x="4408330" y="2297625"/>
            <a:ext cx="3375340" cy="8398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i="0" dirty="0">
                <a:effectLst/>
                <a:latin typeface="National2"/>
              </a:rPr>
              <a:t>Importance of Scheduling and Accessibility</a:t>
            </a:r>
            <a:endParaRPr kumimoji="0" lang="en-US" sz="160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2" name="Rectangle 21">
            <a:extLst>
              <a:ext uri="{FF2B5EF4-FFF2-40B4-BE49-F238E27FC236}">
                <a16:creationId xmlns:a16="http://schemas.microsoft.com/office/drawing/2014/main" id="{D775B92B-755D-8CE3-6223-ACA058BF7EDB}"/>
              </a:ext>
            </a:extLst>
          </p:cNvPr>
          <p:cNvSpPr/>
          <p:nvPr/>
        </p:nvSpPr>
        <p:spPr>
          <a:xfrm>
            <a:off x="8185601" y="2292953"/>
            <a:ext cx="3375340" cy="8398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i="0" dirty="0">
                <a:effectLst/>
                <a:latin typeface="National2"/>
              </a:rPr>
              <a:t>Current Engagement Levels</a:t>
            </a:r>
            <a:endParaRPr kumimoji="0" lang="en-US" sz="240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4" name="Title 1">
            <a:extLst>
              <a:ext uri="{FF2B5EF4-FFF2-40B4-BE49-F238E27FC236}">
                <a16:creationId xmlns:a16="http://schemas.microsoft.com/office/drawing/2014/main" id="{73D81C34-9BF4-C75A-366B-DA1218950516}"/>
              </a:ext>
            </a:extLst>
          </p:cNvPr>
          <p:cNvSpPr txBox="1">
            <a:spLocks/>
          </p:cNvSpPr>
          <p:nvPr/>
        </p:nvSpPr>
        <p:spPr>
          <a:xfrm>
            <a:off x="574814" y="3429000"/>
            <a:ext cx="3375342" cy="2867900"/>
          </a:xfrm>
          <a:prstGeom prst="rect">
            <a:avLst/>
          </a:prstGeom>
          <a:noFill/>
        </p:spPr>
        <p:txBody>
          <a:bodyPr vert="horz" lIns="91440" tIns="45720" rIns="91440" bIns="45720" rtlCol="0" anchor="ctr">
            <a:noAutofit/>
          </a:bodyPr>
          <a:lstStyle>
            <a:lvl1pPr algn="l" defTabSz="957998" rtl="0" eaLnBrk="1" fontAlgn="base" latinLnBrk="0" hangingPunct="1">
              <a:lnSpc>
                <a:spcPct val="100000"/>
              </a:lnSpc>
              <a:spcBef>
                <a:spcPct val="0"/>
              </a:spcBef>
              <a:spcAft>
                <a:spcPct val="0"/>
              </a:spcAft>
              <a:buNone/>
              <a:defRPr sz="2000" b="1" kern="1200">
                <a:solidFill>
                  <a:schemeClr val="tx2"/>
                </a:solidFill>
                <a:latin typeface="+mj-lt"/>
                <a:ea typeface="+mj-ea"/>
                <a:cs typeface="+mj-cs"/>
              </a:defRPr>
            </a:lvl1pPr>
            <a:lvl2pPr algn="l" defTabSz="957998" rtl="0" eaLnBrk="1" fontAlgn="base" hangingPunct="1">
              <a:lnSpc>
                <a:spcPts val="3196"/>
              </a:lnSpc>
              <a:spcBef>
                <a:spcPct val="0"/>
              </a:spcBef>
              <a:spcAft>
                <a:spcPct val="0"/>
              </a:spcAft>
              <a:defRPr sz="2300" b="1">
                <a:solidFill>
                  <a:schemeClr val="tx2"/>
                </a:solidFill>
                <a:latin typeface="Arial" charset="0"/>
              </a:defRPr>
            </a:lvl2pPr>
            <a:lvl3pPr algn="l" defTabSz="957998" rtl="0" eaLnBrk="1" fontAlgn="base" hangingPunct="1">
              <a:lnSpc>
                <a:spcPts val="3196"/>
              </a:lnSpc>
              <a:spcBef>
                <a:spcPct val="0"/>
              </a:spcBef>
              <a:spcAft>
                <a:spcPct val="0"/>
              </a:spcAft>
              <a:defRPr sz="2300" b="1">
                <a:solidFill>
                  <a:schemeClr val="tx2"/>
                </a:solidFill>
                <a:latin typeface="Arial" charset="0"/>
              </a:defRPr>
            </a:lvl3pPr>
            <a:lvl4pPr algn="l" defTabSz="957998" rtl="0" eaLnBrk="1" fontAlgn="base" hangingPunct="1">
              <a:lnSpc>
                <a:spcPts val="3196"/>
              </a:lnSpc>
              <a:spcBef>
                <a:spcPct val="0"/>
              </a:spcBef>
              <a:spcAft>
                <a:spcPct val="0"/>
              </a:spcAft>
              <a:defRPr sz="2300" b="1">
                <a:solidFill>
                  <a:schemeClr val="tx2"/>
                </a:solidFill>
                <a:latin typeface="Arial" charset="0"/>
              </a:defRPr>
            </a:lvl4pPr>
            <a:lvl5pPr algn="l" defTabSz="957998" rtl="0" eaLnBrk="1" fontAlgn="base" hangingPunct="1">
              <a:lnSpc>
                <a:spcPts val="3196"/>
              </a:lnSpc>
              <a:spcBef>
                <a:spcPct val="0"/>
              </a:spcBef>
              <a:spcAft>
                <a:spcPct val="0"/>
              </a:spcAft>
              <a:defRPr sz="2300" b="1">
                <a:solidFill>
                  <a:schemeClr val="tx2"/>
                </a:solidFill>
                <a:latin typeface="Arial" charset="0"/>
              </a:defRPr>
            </a:lvl5pPr>
            <a:lvl6pPr marL="429756" algn="l" defTabSz="957998" rtl="0" eaLnBrk="1" fontAlgn="base" hangingPunct="1">
              <a:lnSpc>
                <a:spcPts val="3196"/>
              </a:lnSpc>
              <a:spcBef>
                <a:spcPct val="0"/>
              </a:spcBef>
              <a:spcAft>
                <a:spcPct val="0"/>
              </a:spcAft>
              <a:defRPr sz="2300" b="1">
                <a:solidFill>
                  <a:schemeClr val="tx2"/>
                </a:solidFill>
                <a:latin typeface="Arial" charset="0"/>
              </a:defRPr>
            </a:lvl6pPr>
            <a:lvl7pPr marL="859512" algn="l" defTabSz="957998" rtl="0" eaLnBrk="1" fontAlgn="base" hangingPunct="1">
              <a:lnSpc>
                <a:spcPts val="3196"/>
              </a:lnSpc>
              <a:spcBef>
                <a:spcPct val="0"/>
              </a:spcBef>
              <a:spcAft>
                <a:spcPct val="0"/>
              </a:spcAft>
              <a:defRPr sz="2300" b="1">
                <a:solidFill>
                  <a:schemeClr val="tx2"/>
                </a:solidFill>
                <a:latin typeface="Arial" charset="0"/>
              </a:defRPr>
            </a:lvl7pPr>
            <a:lvl8pPr marL="1289268" algn="l" defTabSz="957998" rtl="0" eaLnBrk="1" fontAlgn="base" hangingPunct="1">
              <a:lnSpc>
                <a:spcPts val="3196"/>
              </a:lnSpc>
              <a:spcBef>
                <a:spcPct val="0"/>
              </a:spcBef>
              <a:spcAft>
                <a:spcPct val="0"/>
              </a:spcAft>
              <a:defRPr sz="2300" b="1">
                <a:solidFill>
                  <a:schemeClr val="tx2"/>
                </a:solidFill>
                <a:latin typeface="Arial" charset="0"/>
              </a:defRPr>
            </a:lvl8pPr>
            <a:lvl9pPr marL="1719024" algn="l" defTabSz="957998" rtl="0" eaLnBrk="1" fontAlgn="base" hangingPunct="1">
              <a:lnSpc>
                <a:spcPts val="3196"/>
              </a:lnSpc>
              <a:spcBef>
                <a:spcPct val="0"/>
              </a:spcBef>
              <a:spcAft>
                <a:spcPct val="0"/>
              </a:spcAft>
              <a:defRPr sz="2300" b="1">
                <a:solidFill>
                  <a:schemeClr val="tx2"/>
                </a:solidFill>
                <a:latin typeface="Arial" charset="0"/>
              </a:defRPr>
            </a:lvl9pPr>
          </a:lstStyle>
          <a:p>
            <a:pPr>
              <a:lnSpc>
                <a:spcPct val="150000"/>
              </a:lnSpc>
            </a:pPr>
            <a:r>
              <a:rPr lang="en-US" sz="1800" b="0" i="0" dirty="0">
                <a:solidFill>
                  <a:schemeClr val="tx1"/>
                </a:solidFill>
                <a:effectLst/>
                <a:latin typeface="National2"/>
              </a:rPr>
              <a:t>Respondents express a preference for a variety of engagement activities, such as trivia games, fundraising events, and national gatherings, emphasizing that a one-size-fits-all approach is ineffective.</a:t>
            </a:r>
            <a:br>
              <a:rPr lang="en-US" sz="1800" b="0" i="0" dirty="0">
                <a:solidFill>
                  <a:schemeClr val="tx1"/>
                </a:solidFill>
                <a:effectLst/>
                <a:latin typeface="National2"/>
              </a:rPr>
            </a:br>
            <a:endParaRPr lang="en-US" sz="1800" b="0" i="0" dirty="0">
              <a:solidFill>
                <a:schemeClr val="tx1"/>
              </a:solidFill>
              <a:effectLst/>
              <a:latin typeface="National2"/>
            </a:endParaRPr>
          </a:p>
        </p:txBody>
      </p:sp>
      <p:sp>
        <p:nvSpPr>
          <p:cNvPr id="26" name="Title 1">
            <a:extLst>
              <a:ext uri="{FF2B5EF4-FFF2-40B4-BE49-F238E27FC236}">
                <a16:creationId xmlns:a16="http://schemas.microsoft.com/office/drawing/2014/main" id="{8D84F70E-E419-1DE6-5A4D-0D78BDBB296C}"/>
              </a:ext>
            </a:extLst>
          </p:cNvPr>
          <p:cNvSpPr txBox="1">
            <a:spLocks/>
          </p:cNvSpPr>
          <p:nvPr/>
        </p:nvSpPr>
        <p:spPr>
          <a:xfrm>
            <a:off x="4419121" y="3352596"/>
            <a:ext cx="3536953" cy="3140278"/>
          </a:xfrm>
          <a:prstGeom prst="rect">
            <a:avLst/>
          </a:prstGeom>
          <a:noFill/>
        </p:spPr>
        <p:txBody>
          <a:bodyPr vert="horz" lIns="91440" tIns="45720" rIns="91440" bIns="45720" rtlCol="0" anchor="ctr">
            <a:noAutofit/>
          </a:bodyPr>
          <a:lstStyle>
            <a:lvl1pPr algn="l" defTabSz="957998" rtl="0" eaLnBrk="1" fontAlgn="base" latinLnBrk="0" hangingPunct="1">
              <a:lnSpc>
                <a:spcPct val="100000"/>
              </a:lnSpc>
              <a:spcBef>
                <a:spcPct val="0"/>
              </a:spcBef>
              <a:spcAft>
                <a:spcPct val="0"/>
              </a:spcAft>
              <a:buNone/>
              <a:defRPr sz="2000" b="1" kern="1200">
                <a:solidFill>
                  <a:schemeClr val="tx2"/>
                </a:solidFill>
                <a:latin typeface="+mj-lt"/>
                <a:ea typeface="+mj-ea"/>
                <a:cs typeface="+mj-cs"/>
              </a:defRPr>
            </a:lvl1pPr>
            <a:lvl2pPr algn="l" defTabSz="957998" rtl="0" eaLnBrk="1" fontAlgn="base" hangingPunct="1">
              <a:lnSpc>
                <a:spcPts val="3196"/>
              </a:lnSpc>
              <a:spcBef>
                <a:spcPct val="0"/>
              </a:spcBef>
              <a:spcAft>
                <a:spcPct val="0"/>
              </a:spcAft>
              <a:defRPr sz="2300" b="1">
                <a:solidFill>
                  <a:schemeClr val="tx2"/>
                </a:solidFill>
                <a:latin typeface="Arial" charset="0"/>
              </a:defRPr>
            </a:lvl2pPr>
            <a:lvl3pPr algn="l" defTabSz="957998" rtl="0" eaLnBrk="1" fontAlgn="base" hangingPunct="1">
              <a:lnSpc>
                <a:spcPts val="3196"/>
              </a:lnSpc>
              <a:spcBef>
                <a:spcPct val="0"/>
              </a:spcBef>
              <a:spcAft>
                <a:spcPct val="0"/>
              </a:spcAft>
              <a:defRPr sz="2300" b="1">
                <a:solidFill>
                  <a:schemeClr val="tx2"/>
                </a:solidFill>
                <a:latin typeface="Arial" charset="0"/>
              </a:defRPr>
            </a:lvl3pPr>
            <a:lvl4pPr algn="l" defTabSz="957998" rtl="0" eaLnBrk="1" fontAlgn="base" hangingPunct="1">
              <a:lnSpc>
                <a:spcPts val="3196"/>
              </a:lnSpc>
              <a:spcBef>
                <a:spcPct val="0"/>
              </a:spcBef>
              <a:spcAft>
                <a:spcPct val="0"/>
              </a:spcAft>
              <a:defRPr sz="2300" b="1">
                <a:solidFill>
                  <a:schemeClr val="tx2"/>
                </a:solidFill>
                <a:latin typeface="Arial" charset="0"/>
              </a:defRPr>
            </a:lvl4pPr>
            <a:lvl5pPr algn="l" defTabSz="957998" rtl="0" eaLnBrk="1" fontAlgn="base" hangingPunct="1">
              <a:lnSpc>
                <a:spcPts val="3196"/>
              </a:lnSpc>
              <a:spcBef>
                <a:spcPct val="0"/>
              </a:spcBef>
              <a:spcAft>
                <a:spcPct val="0"/>
              </a:spcAft>
              <a:defRPr sz="2300" b="1">
                <a:solidFill>
                  <a:schemeClr val="tx2"/>
                </a:solidFill>
                <a:latin typeface="Arial" charset="0"/>
              </a:defRPr>
            </a:lvl5pPr>
            <a:lvl6pPr marL="429756" algn="l" defTabSz="957998" rtl="0" eaLnBrk="1" fontAlgn="base" hangingPunct="1">
              <a:lnSpc>
                <a:spcPts val="3196"/>
              </a:lnSpc>
              <a:spcBef>
                <a:spcPct val="0"/>
              </a:spcBef>
              <a:spcAft>
                <a:spcPct val="0"/>
              </a:spcAft>
              <a:defRPr sz="2300" b="1">
                <a:solidFill>
                  <a:schemeClr val="tx2"/>
                </a:solidFill>
                <a:latin typeface="Arial" charset="0"/>
              </a:defRPr>
            </a:lvl6pPr>
            <a:lvl7pPr marL="859512" algn="l" defTabSz="957998" rtl="0" eaLnBrk="1" fontAlgn="base" hangingPunct="1">
              <a:lnSpc>
                <a:spcPts val="3196"/>
              </a:lnSpc>
              <a:spcBef>
                <a:spcPct val="0"/>
              </a:spcBef>
              <a:spcAft>
                <a:spcPct val="0"/>
              </a:spcAft>
              <a:defRPr sz="2300" b="1">
                <a:solidFill>
                  <a:schemeClr val="tx2"/>
                </a:solidFill>
                <a:latin typeface="Arial" charset="0"/>
              </a:defRPr>
            </a:lvl7pPr>
            <a:lvl8pPr marL="1289268" algn="l" defTabSz="957998" rtl="0" eaLnBrk="1" fontAlgn="base" hangingPunct="1">
              <a:lnSpc>
                <a:spcPts val="3196"/>
              </a:lnSpc>
              <a:spcBef>
                <a:spcPct val="0"/>
              </a:spcBef>
              <a:spcAft>
                <a:spcPct val="0"/>
              </a:spcAft>
              <a:defRPr sz="2300" b="1">
                <a:solidFill>
                  <a:schemeClr val="tx2"/>
                </a:solidFill>
                <a:latin typeface="Arial" charset="0"/>
              </a:defRPr>
            </a:lvl8pPr>
            <a:lvl9pPr marL="1719024" algn="l" defTabSz="957998" rtl="0" eaLnBrk="1" fontAlgn="base" hangingPunct="1">
              <a:lnSpc>
                <a:spcPts val="3196"/>
              </a:lnSpc>
              <a:spcBef>
                <a:spcPct val="0"/>
              </a:spcBef>
              <a:spcAft>
                <a:spcPct val="0"/>
              </a:spcAft>
              <a:defRPr sz="2300" b="1">
                <a:solidFill>
                  <a:schemeClr val="tx2"/>
                </a:solidFill>
                <a:latin typeface="Arial" charset="0"/>
              </a:defRPr>
            </a:lvl9pPr>
          </a:lstStyle>
          <a:p>
            <a:pPr algn="l">
              <a:lnSpc>
                <a:spcPct val="150000"/>
              </a:lnSpc>
            </a:pPr>
            <a:r>
              <a:rPr lang="en-US" sz="1800" b="0" i="0" dirty="0">
                <a:solidFill>
                  <a:schemeClr val="tx1"/>
                </a:solidFill>
                <a:effectLst/>
                <a:latin typeface="National2"/>
              </a:rPr>
              <a:t>Many members highlight the need for events to be scheduled at convenient times, such as weekends, to increase attendance. Additionally, earlier notifications about events are deemed essential for planning.</a:t>
            </a:r>
            <a:br>
              <a:rPr lang="en-US" sz="1800" b="0" i="0" dirty="0">
                <a:solidFill>
                  <a:schemeClr val="tx1"/>
                </a:solidFill>
                <a:effectLst/>
                <a:latin typeface="National2"/>
              </a:rPr>
            </a:br>
            <a:endParaRPr lang="en-US" sz="1800" b="0" i="0" dirty="0">
              <a:solidFill>
                <a:schemeClr val="tx1"/>
              </a:solidFill>
              <a:effectLst/>
              <a:latin typeface="National2"/>
            </a:endParaRPr>
          </a:p>
        </p:txBody>
      </p:sp>
      <p:sp>
        <p:nvSpPr>
          <p:cNvPr id="28" name="Title 1">
            <a:extLst>
              <a:ext uri="{FF2B5EF4-FFF2-40B4-BE49-F238E27FC236}">
                <a16:creationId xmlns:a16="http://schemas.microsoft.com/office/drawing/2014/main" id="{2422CD62-AD45-C61C-9FAA-D88576BDEE31}"/>
              </a:ext>
            </a:extLst>
          </p:cNvPr>
          <p:cNvSpPr txBox="1">
            <a:spLocks/>
          </p:cNvSpPr>
          <p:nvPr/>
        </p:nvSpPr>
        <p:spPr>
          <a:xfrm>
            <a:off x="8185601" y="3352596"/>
            <a:ext cx="3485120" cy="2790627"/>
          </a:xfrm>
          <a:prstGeom prst="rect">
            <a:avLst/>
          </a:prstGeom>
          <a:noFill/>
        </p:spPr>
        <p:txBody>
          <a:bodyPr vert="horz" lIns="91440" tIns="45720" rIns="91440" bIns="45720" rtlCol="0" anchor="ctr">
            <a:noAutofit/>
          </a:bodyPr>
          <a:lstStyle>
            <a:lvl1pPr algn="l" defTabSz="957998" rtl="0" eaLnBrk="1" fontAlgn="base" latinLnBrk="0" hangingPunct="1">
              <a:lnSpc>
                <a:spcPct val="100000"/>
              </a:lnSpc>
              <a:spcBef>
                <a:spcPct val="0"/>
              </a:spcBef>
              <a:spcAft>
                <a:spcPct val="0"/>
              </a:spcAft>
              <a:buNone/>
              <a:defRPr sz="2000" b="1" kern="1200">
                <a:solidFill>
                  <a:schemeClr val="tx2"/>
                </a:solidFill>
                <a:latin typeface="+mj-lt"/>
                <a:ea typeface="+mj-ea"/>
                <a:cs typeface="+mj-cs"/>
              </a:defRPr>
            </a:lvl1pPr>
            <a:lvl2pPr algn="l" defTabSz="957998" rtl="0" eaLnBrk="1" fontAlgn="base" hangingPunct="1">
              <a:lnSpc>
                <a:spcPts val="3196"/>
              </a:lnSpc>
              <a:spcBef>
                <a:spcPct val="0"/>
              </a:spcBef>
              <a:spcAft>
                <a:spcPct val="0"/>
              </a:spcAft>
              <a:defRPr sz="2300" b="1">
                <a:solidFill>
                  <a:schemeClr val="tx2"/>
                </a:solidFill>
                <a:latin typeface="Arial" charset="0"/>
              </a:defRPr>
            </a:lvl2pPr>
            <a:lvl3pPr algn="l" defTabSz="957998" rtl="0" eaLnBrk="1" fontAlgn="base" hangingPunct="1">
              <a:lnSpc>
                <a:spcPts val="3196"/>
              </a:lnSpc>
              <a:spcBef>
                <a:spcPct val="0"/>
              </a:spcBef>
              <a:spcAft>
                <a:spcPct val="0"/>
              </a:spcAft>
              <a:defRPr sz="2300" b="1">
                <a:solidFill>
                  <a:schemeClr val="tx2"/>
                </a:solidFill>
                <a:latin typeface="Arial" charset="0"/>
              </a:defRPr>
            </a:lvl3pPr>
            <a:lvl4pPr algn="l" defTabSz="957998" rtl="0" eaLnBrk="1" fontAlgn="base" hangingPunct="1">
              <a:lnSpc>
                <a:spcPts val="3196"/>
              </a:lnSpc>
              <a:spcBef>
                <a:spcPct val="0"/>
              </a:spcBef>
              <a:spcAft>
                <a:spcPct val="0"/>
              </a:spcAft>
              <a:defRPr sz="2300" b="1">
                <a:solidFill>
                  <a:schemeClr val="tx2"/>
                </a:solidFill>
                <a:latin typeface="Arial" charset="0"/>
              </a:defRPr>
            </a:lvl4pPr>
            <a:lvl5pPr algn="l" defTabSz="957998" rtl="0" eaLnBrk="1" fontAlgn="base" hangingPunct="1">
              <a:lnSpc>
                <a:spcPts val="3196"/>
              </a:lnSpc>
              <a:spcBef>
                <a:spcPct val="0"/>
              </a:spcBef>
              <a:spcAft>
                <a:spcPct val="0"/>
              </a:spcAft>
              <a:defRPr sz="2300" b="1">
                <a:solidFill>
                  <a:schemeClr val="tx2"/>
                </a:solidFill>
                <a:latin typeface="Arial" charset="0"/>
              </a:defRPr>
            </a:lvl5pPr>
            <a:lvl6pPr marL="429756" algn="l" defTabSz="957998" rtl="0" eaLnBrk="1" fontAlgn="base" hangingPunct="1">
              <a:lnSpc>
                <a:spcPts val="3196"/>
              </a:lnSpc>
              <a:spcBef>
                <a:spcPct val="0"/>
              </a:spcBef>
              <a:spcAft>
                <a:spcPct val="0"/>
              </a:spcAft>
              <a:defRPr sz="2300" b="1">
                <a:solidFill>
                  <a:schemeClr val="tx2"/>
                </a:solidFill>
                <a:latin typeface="Arial" charset="0"/>
              </a:defRPr>
            </a:lvl6pPr>
            <a:lvl7pPr marL="859512" algn="l" defTabSz="957998" rtl="0" eaLnBrk="1" fontAlgn="base" hangingPunct="1">
              <a:lnSpc>
                <a:spcPts val="3196"/>
              </a:lnSpc>
              <a:spcBef>
                <a:spcPct val="0"/>
              </a:spcBef>
              <a:spcAft>
                <a:spcPct val="0"/>
              </a:spcAft>
              <a:defRPr sz="2300" b="1">
                <a:solidFill>
                  <a:schemeClr val="tx2"/>
                </a:solidFill>
                <a:latin typeface="Arial" charset="0"/>
              </a:defRPr>
            </a:lvl7pPr>
            <a:lvl8pPr marL="1289268" algn="l" defTabSz="957998" rtl="0" eaLnBrk="1" fontAlgn="base" hangingPunct="1">
              <a:lnSpc>
                <a:spcPts val="3196"/>
              </a:lnSpc>
              <a:spcBef>
                <a:spcPct val="0"/>
              </a:spcBef>
              <a:spcAft>
                <a:spcPct val="0"/>
              </a:spcAft>
              <a:defRPr sz="2300" b="1">
                <a:solidFill>
                  <a:schemeClr val="tx2"/>
                </a:solidFill>
                <a:latin typeface="Arial" charset="0"/>
              </a:defRPr>
            </a:lvl8pPr>
            <a:lvl9pPr marL="1719024" algn="l" defTabSz="957998" rtl="0" eaLnBrk="1" fontAlgn="base" hangingPunct="1">
              <a:lnSpc>
                <a:spcPts val="3196"/>
              </a:lnSpc>
              <a:spcBef>
                <a:spcPct val="0"/>
              </a:spcBef>
              <a:spcAft>
                <a:spcPct val="0"/>
              </a:spcAft>
              <a:defRPr sz="2300" b="1">
                <a:solidFill>
                  <a:schemeClr val="tx2"/>
                </a:solidFill>
                <a:latin typeface="Arial" charset="0"/>
              </a:defRPr>
            </a:lvl9pPr>
          </a:lstStyle>
          <a:p>
            <a:pPr algn="l">
              <a:lnSpc>
                <a:spcPct val="150000"/>
              </a:lnSpc>
              <a:spcBef>
                <a:spcPts val="375"/>
              </a:spcBef>
              <a:spcAft>
                <a:spcPts val="375"/>
              </a:spcAft>
            </a:pPr>
            <a:r>
              <a:rPr lang="en-US" sz="1800" b="0" i="0" dirty="0">
                <a:solidFill>
                  <a:schemeClr val="tx1"/>
                </a:solidFill>
                <a:effectLst/>
                <a:latin typeface="National2"/>
              </a:rPr>
              <a:t>Several members indicate they are already highly engaged and participate in numerous activities offered by their chapters, suggesting a strong commitment to chapter initiatives and a willingness to explore new opportunities.</a:t>
            </a:r>
          </a:p>
        </p:txBody>
      </p:sp>
      <p:cxnSp>
        <p:nvCxnSpPr>
          <p:cNvPr id="30" name="Straight Connector 29">
            <a:extLst>
              <a:ext uri="{FF2B5EF4-FFF2-40B4-BE49-F238E27FC236}">
                <a16:creationId xmlns:a16="http://schemas.microsoft.com/office/drawing/2014/main" id="{5B0FB11C-4FFE-A5D6-5C6C-B5BCF1F00EB8}"/>
              </a:ext>
            </a:extLst>
          </p:cNvPr>
          <p:cNvCxnSpPr>
            <a:cxnSpLocks/>
          </p:cNvCxnSpPr>
          <p:nvPr/>
        </p:nvCxnSpPr>
        <p:spPr>
          <a:xfrm>
            <a:off x="4182322" y="2395470"/>
            <a:ext cx="4093" cy="3079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3FF09E-26CE-B9CB-9E40-DF3F2D2D7136}"/>
              </a:ext>
            </a:extLst>
          </p:cNvPr>
          <p:cNvCxnSpPr>
            <a:cxnSpLocks/>
          </p:cNvCxnSpPr>
          <p:nvPr/>
        </p:nvCxnSpPr>
        <p:spPr>
          <a:xfrm>
            <a:off x="8026090" y="2395470"/>
            <a:ext cx="19479" cy="3079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4C1CBB7-2199-4FC8-AC61-381D250ADCC7}"/>
              </a:ext>
            </a:extLst>
          </p:cNvPr>
          <p:cNvSpPr txBox="1"/>
          <p:nvPr/>
        </p:nvSpPr>
        <p:spPr>
          <a:xfrm>
            <a:off x="657279" y="1498145"/>
            <a:ext cx="10714766" cy="646331"/>
          </a:xfrm>
          <a:prstGeom prst="rect">
            <a:avLst/>
          </a:prstGeom>
          <a:noFill/>
        </p:spPr>
        <p:txBody>
          <a:bodyPr wrap="square">
            <a:spAutoFit/>
          </a:bodyPr>
          <a:lstStyle/>
          <a:p>
            <a:pPr marL="0" indent="0">
              <a:buNone/>
            </a:pPr>
            <a:r>
              <a:rPr lang="en-US" sz="1800" b="0" i="0" dirty="0">
                <a:solidFill>
                  <a:schemeClr val="tx1"/>
                </a:solidFill>
                <a:effectLst/>
                <a:latin typeface="National2"/>
              </a:rPr>
              <a:t>#15</a:t>
            </a:r>
            <a:r>
              <a:rPr lang="en-US" sz="1800" dirty="0">
                <a:solidFill>
                  <a:schemeClr val="tx1"/>
                </a:solidFill>
                <a:latin typeface="National2"/>
              </a:rPr>
              <a:t> </a:t>
            </a:r>
            <a:r>
              <a:rPr lang="en-US" sz="1800" i="1" dirty="0">
                <a:solidFill>
                  <a:schemeClr val="tx1"/>
                </a:solidFill>
                <a:latin typeface="National2"/>
              </a:rPr>
              <a:t>(cont.)</a:t>
            </a:r>
            <a:endParaRPr lang="en-US" sz="1800" b="0" i="1" dirty="0">
              <a:solidFill>
                <a:schemeClr val="tx1"/>
              </a:solidFill>
              <a:effectLst/>
              <a:latin typeface="National2"/>
            </a:endParaRPr>
          </a:p>
          <a:p>
            <a:pPr marL="0" indent="0" algn="l">
              <a:buNone/>
            </a:pPr>
            <a:r>
              <a:rPr lang="en-US" sz="1800" b="0" i="0" dirty="0">
                <a:solidFill>
                  <a:schemeClr val="tx1"/>
                </a:solidFill>
                <a:effectLst/>
                <a:latin typeface="National2"/>
              </a:rPr>
              <a:t>“Other” comments</a:t>
            </a:r>
          </a:p>
        </p:txBody>
      </p:sp>
      <p:sp>
        <p:nvSpPr>
          <p:cNvPr id="2" name="Title 1">
            <a:extLst>
              <a:ext uri="{FF2B5EF4-FFF2-40B4-BE49-F238E27FC236}">
                <a16:creationId xmlns:a16="http://schemas.microsoft.com/office/drawing/2014/main" id="{0A32B842-2AE7-DE62-F1A7-E153509D8E46}"/>
              </a:ext>
            </a:extLst>
          </p:cNvPr>
          <p:cNvSpPr>
            <a:spLocks noGrp="1"/>
          </p:cNvSpPr>
          <p:nvPr>
            <p:ph type="title"/>
          </p:nvPr>
        </p:nvSpPr>
        <p:spPr>
          <a:xfrm>
            <a:off x="514114" y="365126"/>
            <a:ext cx="11073049" cy="1091318"/>
          </a:xfrm>
        </p:spPr>
        <p:txBody>
          <a:bodyPr/>
          <a:lstStyle/>
          <a:p>
            <a:r>
              <a:rPr lang="en-US" b="0" dirty="0"/>
              <a:t>Chapter Engagement Survey Results – Engagement</a:t>
            </a:r>
          </a:p>
        </p:txBody>
      </p:sp>
      <p:pic>
        <p:nvPicPr>
          <p:cNvPr id="3" name="Picture 2" descr="A picture containing drawing, clock&#10;&#10;Description automatically generated">
            <a:extLst>
              <a:ext uri="{FF2B5EF4-FFF2-40B4-BE49-F238E27FC236}">
                <a16:creationId xmlns:a16="http://schemas.microsoft.com/office/drawing/2014/main" id="{51C7918F-B1F1-1EF5-9805-0A17FCCC69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837" y="369644"/>
            <a:ext cx="1127764" cy="261271"/>
          </a:xfrm>
          <a:prstGeom prst="rect">
            <a:avLst/>
          </a:prstGeom>
        </p:spPr>
      </p:pic>
    </p:spTree>
    <p:extLst>
      <p:ext uri="{BB962C8B-B14F-4D97-AF65-F5344CB8AC3E}">
        <p14:creationId xmlns:p14="http://schemas.microsoft.com/office/powerpoint/2010/main" val="1934055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26C38-FFF5-76D6-16D6-2F3A30AC53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78C98E-4EE4-2FCF-4288-4BB886084285}"/>
              </a:ext>
            </a:extLst>
          </p:cNvPr>
          <p:cNvSpPr>
            <a:spLocks noGrp="1"/>
          </p:cNvSpPr>
          <p:nvPr>
            <p:ph type="title"/>
          </p:nvPr>
        </p:nvSpPr>
        <p:spPr/>
        <p:txBody>
          <a:bodyPr/>
          <a:lstStyle/>
          <a:p>
            <a:r>
              <a:rPr lang="en-US" b="0" dirty="0"/>
              <a:t>Chapter Engagement Survey Results – Engagement</a:t>
            </a:r>
          </a:p>
        </p:txBody>
      </p:sp>
      <p:sp>
        <p:nvSpPr>
          <p:cNvPr id="3" name="Text Placeholder 2">
            <a:extLst>
              <a:ext uri="{FF2B5EF4-FFF2-40B4-BE49-F238E27FC236}">
                <a16:creationId xmlns:a16="http://schemas.microsoft.com/office/drawing/2014/main" id="{CDF0C621-4820-E98D-0D0F-777B6F6A4311}"/>
              </a:ext>
            </a:extLst>
          </p:cNvPr>
          <p:cNvSpPr>
            <a:spLocks noGrp="1"/>
          </p:cNvSpPr>
          <p:nvPr>
            <p:ph type="body" sz="quarter" idx="10"/>
          </p:nvPr>
        </p:nvSpPr>
        <p:spPr>
          <a:xfrm>
            <a:off x="604837" y="1508297"/>
            <a:ext cx="5783084" cy="569539"/>
          </a:xfrm>
        </p:spPr>
        <p:txBody>
          <a:bodyPr>
            <a:noAutofit/>
          </a:bodyPr>
          <a:lstStyle/>
          <a:p>
            <a:pPr marL="0" indent="0">
              <a:buNone/>
            </a:pPr>
            <a:r>
              <a:rPr lang="en-US" sz="1800" b="0" i="0" dirty="0">
                <a:solidFill>
                  <a:schemeClr val="tx1"/>
                </a:solidFill>
                <a:effectLst/>
                <a:latin typeface="National2"/>
              </a:rPr>
              <a:t>#16</a:t>
            </a:r>
            <a:br>
              <a:rPr lang="en-US" sz="1800" b="0" i="0" dirty="0">
                <a:solidFill>
                  <a:schemeClr val="tx1"/>
                </a:solidFill>
                <a:effectLst/>
                <a:latin typeface="National2"/>
              </a:rPr>
            </a:br>
            <a:r>
              <a:rPr lang="en-US" sz="1800" b="0" i="0" dirty="0">
                <a:solidFill>
                  <a:schemeClr val="tx1"/>
                </a:solidFill>
                <a:effectLst/>
                <a:latin typeface="National2"/>
              </a:rPr>
              <a:t>Would you value an option to join AORN without a chapter?</a:t>
            </a:r>
            <a:endParaRPr lang="en-US" sz="1800" dirty="0">
              <a:solidFill>
                <a:schemeClr val="tx1"/>
              </a:solidFill>
              <a:latin typeface="National2"/>
            </a:endParaRPr>
          </a:p>
        </p:txBody>
      </p:sp>
      <p:graphicFrame>
        <p:nvGraphicFramePr>
          <p:cNvPr id="6" name="Chart 5">
            <a:extLst>
              <a:ext uri="{FF2B5EF4-FFF2-40B4-BE49-F238E27FC236}">
                <a16:creationId xmlns:a16="http://schemas.microsoft.com/office/drawing/2014/main" id="{E94D9498-472D-622F-985B-90764EEEEA58}"/>
              </a:ext>
            </a:extLst>
          </p:cNvPr>
          <p:cNvGraphicFramePr/>
          <p:nvPr>
            <p:extLst>
              <p:ext uri="{D42A27DB-BD31-4B8C-83A1-F6EECF244321}">
                <p14:modId xmlns:p14="http://schemas.microsoft.com/office/powerpoint/2010/main" val="1567796547"/>
              </p:ext>
            </p:extLst>
          </p:nvPr>
        </p:nvGraphicFramePr>
        <p:xfrm>
          <a:off x="514114" y="2521058"/>
          <a:ext cx="10613231" cy="3522337"/>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descr="A picture containing drawing, clock&#10;&#10;Description automatically generated">
            <a:extLst>
              <a:ext uri="{FF2B5EF4-FFF2-40B4-BE49-F238E27FC236}">
                <a16:creationId xmlns:a16="http://schemas.microsoft.com/office/drawing/2014/main" id="{C13C4B20-E0B4-7813-8867-8779BBE162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837" y="369644"/>
            <a:ext cx="1127764" cy="261271"/>
          </a:xfrm>
          <a:prstGeom prst="rect">
            <a:avLst/>
          </a:prstGeom>
        </p:spPr>
      </p:pic>
    </p:spTree>
    <p:extLst>
      <p:ext uri="{BB962C8B-B14F-4D97-AF65-F5344CB8AC3E}">
        <p14:creationId xmlns:p14="http://schemas.microsoft.com/office/powerpoint/2010/main" val="1728103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B90C7-0B04-2E7C-C73E-F26301E7B1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AFF86D-F4ED-7C8C-0522-84561E649D86}"/>
              </a:ext>
            </a:extLst>
          </p:cNvPr>
          <p:cNvSpPr>
            <a:spLocks noGrp="1"/>
          </p:cNvSpPr>
          <p:nvPr>
            <p:ph type="title"/>
          </p:nvPr>
        </p:nvSpPr>
        <p:spPr/>
        <p:txBody>
          <a:bodyPr/>
          <a:lstStyle/>
          <a:p>
            <a:r>
              <a:rPr lang="en-US" b="0" dirty="0"/>
              <a:t>Chapter Engagement Survey Results – Membership</a:t>
            </a:r>
          </a:p>
        </p:txBody>
      </p:sp>
      <p:pic>
        <p:nvPicPr>
          <p:cNvPr id="7" name="Picture 6" descr="A picture containing drawing, clock&#10;&#10;Description automatically generated">
            <a:extLst>
              <a:ext uri="{FF2B5EF4-FFF2-40B4-BE49-F238E27FC236}">
                <a16:creationId xmlns:a16="http://schemas.microsoft.com/office/drawing/2014/main" id="{439F1FAC-68B6-EF5E-441C-C77BB73BC9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837" y="369644"/>
            <a:ext cx="1127764" cy="261271"/>
          </a:xfrm>
          <a:prstGeom prst="rect">
            <a:avLst/>
          </a:prstGeom>
        </p:spPr>
      </p:pic>
      <p:sp>
        <p:nvSpPr>
          <p:cNvPr id="5" name="TextBox 4">
            <a:extLst>
              <a:ext uri="{FF2B5EF4-FFF2-40B4-BE49-F238E27FC236}">
                <a16:creationId xmlns:a16="http://schemas.microsoft.com/office/drawing/2014/main" id="{E97FA92B-5771-C945-1B37-7931DAC631E0}"/>
              </a:ext>
            </a:extLst>
          </p:cNvPr>
          <p:cNvSpPr txBox="1"/>
          <p:nvPr/>
        </p:nvSpPr>
        <p:spPr>
          <a:xfrm>
            <a:off x="604837" y="1504354"/>
            <a:ext cx="7746149" cy="646331"/>
          </a:xfrm>
          <a:prstGeom prst="rect">
            <a:avLst/>
          </a:prstGeom>
          <a:noFill/>
        </p:spPr>
        <p:txBody>
          <a:bodyPr wrap="square">
            <a:spAutoFit/>
          </a:bodyPr>
          <a:lstStyle/>
          <a:p>
            <a:pPr algn="l"/>
            <a:r>
              <a:rPr lang="en-US" b="0" i="0" dirty="0">
                <a:effectLst/>
                <a:latin typeface="National2"/>
              </a:rPr>
              <a:t>#17</a:t>
            </a:r>
          </a:p>
          <a:p>
            <a:pPr algn="l"/>
            <a:r>
              <a:rPr lang="en-US" b="0" i="0" dirty="0">
                <a:effectLst/>
                <a:latin typeface="National2"/>
              </a:rPr>
              <a:t>What would motivate you to renew or maintain your AORN membership?</a:t>
            </a:r>
          </a:p>
        </p:txBody>
      </p:sp>
      <p:sp>
        <p:nvSpPr>
          <p:cNvPr id="10" name="Rectangle 9">
            <a:extLst>
              <a:ext uri="{FF2B5EF4-FFF2-40B4-BE49-F238E27FC236}">
                <a16:creationId xmlns:a16="http://schemas.microsoft.com/office/drawing/2014/main" id="{DC39250A-17D4-20FE-D807-AAF193F06718}"/>
              </a:ext>
            </a:extLst>
          </p:cNvPr>
          <p:cNvSpPr/>
          <p:nvPr/>
        </p:nvSpPr>
        <p:spPr>
          <a:xfrm>
            <a:off x="3439070" y="2261215"/>
            <a:ext cx="7871197" cy="1091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375"/>
              </a:spcBef>
              <a:spcAft>
                <a:spcPts val="375"/>
              </a:spcAft>
              <a:buNone/>
            </a:pPr>
            <a:r>
              <a:rPr lang="en-US" sz="1400" b="0" i="0" dirty="0">
                <a:solidFill>
                  <a:schemeClr val="tx1"/>
                </a:solidFill>
                <a:effectLst/>
                <a:latin typeface="National2"/>
              </a:rPr>
              <a:t>Members express pride in their affiliation with AORN and emphasize the significance of continuous education and access to evidence-based resources. Many members, particularly those with lifetime memberships, feel a strong commitment to the organization and highlight the value of the resources provided, such as guidelines, journals, and educational materials.</a:t>
            </a:r>
          </a:p>
        </p:txBody>
      </p:sp>
      <p:sp>
        <p:nvSpPr>
          <p:cNvPr id="11" name="Rectangle 10">
            <a:extLst>
              <a:ext uri="{FF2B5EF4-FFF2-40B4-BE49-F238E27FC236}">
                <a16:creationId xmlns:a16="http://schemas.microsoft.com/office/drawing/2014/main" id="{B2CB4E3D-0F04-5A75-4B87-9C36BDA80634}"/>
              </a:ext>
            </a:extLst>
          </p:cNvPr>
          <p:cNvSpPr/>
          <p:nvPr/>
        </p:nvSpPr>
        <p:spPr>
          <a:xfrm>
            <a:off x="785140" y="2261214"/>
            <a:ext cx="2653929" cy="10913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Resources</a:t>
            </a:r>
          </a:p>
        </p:txBody>
      </p:sp>
      <p:sp>
        <p:nvSpPr>
          <p:cNvPr id="12" name="Rectangle 11">
            <a:extLst>
              <a:ext uri="{FF2B5EF4-FFF2-40B4-BE49-F238E27FC236}">
                <a16:creationId xmlns:a16="http://schemas.microsoft.com/office/drawing/2014/main" id="{6D45E8EB-CEA8-2939-3260-FCE59CA32061}"/>
              </a:ext>
            </a:extLst>
          </p:cNvPr>
          <p:cNvSpPr/>
          <p:nvPr/>
        </p:nvSpPr>
        <p:spPr>
          <a:xfrm>
            <a:off x="3439070" y="3482730"/>
            <a:ext cx="7871197" cy="1293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1400" b="0" i="0" dirty="0">
                <a:solidFill>
                  <a:schemeClr val="tx1"/>
                </a:solidFill>
                <a:effectLst/>
                <a:latin typeface="National2"/>
              </a:rPr>
              <a:t>Members appreciate the availability of Continuing Education Units (CEUs) and the access to guidelines that support their professional growth. They mention that the educational offerings, including conferences and webinars, are vital for staying current in their field. Networking opportunities are also a significant aspect of membership, with many members valuing the connections made with peers in the perioperative nursing community.</a:t>
            </a:r>
          </a:p>
        </p:txBody>
      </p:sp>
      <p:sp>
        <p:nvSpPr>
          <p:cNvPr id="13" name="Rectangle 12">
            <a:extLst>
              <a:ext uri="{FF2B5EF4-FFF2-40B4-BE49-F238E27FC236}">
                <a16:creationId xmlns:a16="http://schemas.microsoft.com/office/drawing/2014/main" id="{2A2D35E3-6700-C9DC-5368-815158EC8F70}"/>
              </a:ext>
            </a:extLst>
          </p:cNvPr>
          <p:cNvSpPr/>
          <p:nvPr/>
        </p:nvSpPr>
        <p:spPr>
          <a:xfrm>
            <a:off x="785140" y="3453230"/>
            <a:ext cx="2653929" cy="1323056"/>
          </a:xfrm>
          <a:prstGeom prst="rect">
            <a:avLst/>
          </a:prstGeom>
          <a:solidFill>
            <a:schemeClr val="tx2"/>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Member Benefits</a:t>
            </a:r>
          </a:p>
        </p:txBody>
      </p:sp>
      <p:sp>
        <p:nvSpPr>
          <p:cNvPr id="4" name="Rectangle 3">
            <a:extLst>
              <a:ext uri="{FF2B5EF4-FFF2-40B4-BE49-F238E27FC236}">
                <a16:creationId xmlns:a16="http://schemas.microsoft.com/office/drawing/2014/main" id="{0BE3562F-A6C6-9ECB-FA56-805EDC1C0E5C}"/>
              </a:ext>
            </a:extLst>
          </p:cNvPr>
          <p:cNvSpPr/>
          <p:nvPr/>
        </p:nvSpPr>
        <p:spPr>
          <a:xfrm>
            <a:off x="785140" y="4896647"/>
            <a:ext cx="2653929" cy="1323056"/>
          </a:xfrm>
          <a:prstGeom prst="rect">
            <a:avLst/>
          </a:prstGeom>
          <a:solidFill>
            <a:schemeClr val="accent4">
              <a:lumMod val="75000"/>
            </a:schemeClr>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Member Suggestions</a:t>
            </a:r>
          </a:p>
        </p:txBody>
      </p:sp>
      <p:sp>
        <p:nvSpPr>
          <p:cNvPr id="6" name="TextBox 5">
            <a:extLst>
              <a:ext uri="{FF2B5EF4-FFF2-40B4-BE49-F238E27FC236}">
                <a16:creationId xmlns:a16="http://schemas.microsoft.com/office/drawing/2014/main" id="{2E2F3D8E-F44E-A946-2984-1C4F3CC0B20D}"/>
              </a:ext>
            </a:extLst>
          </p:cNvPr>
          <p:cNvSpPr txBox="1"/>
          <p:nvPr/>
        </p:nvSpPr>
        <p:spPr>
          <a:xfrm>
            <a:off x="3439070" y="5015546"/>
            <a:ext cx="7871197" cy="1169551"/>
          </a:xfrm>
          <a:prstGeom prst="rect">
            <a:avLst/>
          </a:prstGeom>
          <a:solidFill>
            <a:schemeClr val="bg1"/>
          </a:solidFill>
        </p:spPr>
        <p:txBody>
          <a:bodyPr wrap="square" rtlCol="0">
            <a:spAutoFit/>
          </a:bodyPr>
          <a:lstStyle/>
          <a:p>
            <a:r>
              <a:rPr lang="en-US" sz="1400" b="0" i="0" dirty="0">
                <a:solidFill>
                  <a:schemeClr val="tx1"/>
                </a:solidFill>
                <a:effectLst/>
                <a:latin typeface="National2"/>
              </a:rPr>
              <a:t>Members also express a desire for more local chapter involvement and activities, indicating that stronger local engagement could enhance the overall experience of membership. Some members suggest that AORN should focus on promoting the value of membership to younger nurses, as many feel that newer members do not fully understand the benefits. Additionally, there are calls for improved website navigation and access to information, as many find it challenging to locate resources.</a:t>
            </a:r>
          </a:p>
        </p:txBody>
      </p:sp>
    </p:spTree>
    <p:extLst>
      <p:ext uri="{BB962C8B-B14F-4D97-AF65-F5344CB8AC3E}">
        <p14:creationId xmlns:p14="http://schemas.microsoft.com/office/powerpoint/2010/main" val="2859285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5B6FCB1-D140-D311-40C0-2C32F2ADFDF2}"/>
              </a:ext>
            </a:extLst>
          </p:cNvPr>
          <p:cNvSpPr>
            <a:spLocks noGrp="1"/>
          </p:cNvSpPr>
          <p:nvPr>
            <p:ph type="title"/>
          </p:nvPr>
        </p:nvSpPr>
        <p:spPr>
          <a:xfrm>
            <a:off x="514350" y="365125"/>
            <a:ext cx="11072813" cy="1090613"/>
          </a:xfrm>
        </p:spPr>
        <p:txBody>
          <a:bodyPr/>
          <a:lstStyle/>
          <a:p>
            <a:r>
              <a:rPr lang="en-US" b="0" dirty="0"/>
              <a:t>Chapter Engagement Survey Results – Chapter Support</a:t>
            </a:r>
          </a:p>
        </p:txBody>
      </p:sp>
      <p:sp>
        <p:nvSpPr>
          <p:cNvPr id="6" name="TextBox 5">
            <a:extLst>
              <a:ext uri="{FF2B5EF4-FFF2-40B4-BE49-F238E27FC236}">
                <a16:creationId xmlns:a16="http://schemas.microsoft.com/office/drawing/2014/main" id="{0ED6040E-FAB6-1FA6-3143-F54C5DDE8374}"/>
              </a:ext>
            </a:extLst>
          </p:cNvPr>
          <p:cNvSpPr txBox="1"/>
          <p:nvPr/>
        </p:nvSpPr>
        <p:spPr>
          <a:xfrm>
            <a:off x="628409" y="1504354"/>
            <a:ext cx="8644380" cy="646331"/>
          </a:xfrm>
          <a:prstGeom prst="rect">
            <a:avLst/>
          </a:prstGeom>
          <a:noFill/>
        </p:spPr>
        <p:txBody>
          <a:bodyPr wrap="square">
            <a:spAutoFit/>
          </a:bodyPr>
          <a:lstStyle/>
          <a:p>
            <a:pPr algn="l"/>
            <a:r>
              <a:rPr lang="en-US" b="0" i="0" dirty="0">
                <a:effectLst/>
                <a:latin typeface="National2"/>
              </a:rPr>
              <a:t>#18</a:t>
            </a:r>
          </a:p>
          <a:p>
            <a:pPr algn="l"/>
            <a:r>
              <a:rPr lang="en-US" b="0" i="0" dirty="0">
                <a:solidFill>
                  <a:srgbClr val="333E48"/>
                </a:solidFill>
                <a:effectLst/>
                <a:latin typeface="National2"/>
              </a:rPr>
              <a:t>Do you feel supported by your chapter in your professional growth? Why or why not?</a:t>
            </a:r>
          </a:p>
        </p:txBody>
      </p:sp>
      <p:sp>
        <p:nvSpPr>
          <p:cNvPr id="13" name="Rectangle 12">
            <a:extLst>
              <a:ext uri="{FF2B5EF4-FFF2-40B4-BE49-F238E27FC236}">
                <a16:creationId xmlns:a16="http://schemas.microsoft.com/office/drawing/2014/main" id="{E9B202F0-8E8A-62F4-24FC-8B934591F797}"/>
              </a:ext>
            </a:extLst>
          </p:cNvPr>
          <p:cNvSpPr/>
          <p:nvPr/>
        </p:nvSpPr>
        <p:spPr>
          <a:xfrm>
            <a:off x="574814" y="2395470"/>
            <a:ext cx="3375342" cy="8351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i="0" dirty="0">
                <a:effectLst/>
                <a:latin typeface="National2"/>
              </a:rPr>
              <a:t>YES</a:t>
            </a:r>
            <a:endParaRPr kumimoji="0" lang="en-US" sz="240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a:extLst>
              <a:ext uri="{FF2B5EF4-FFF2-40B4-BE49-F238E27FC236}">
                <a16:creationId xmlns:a16="http://schemas.microsoft.com/office/drawing/2014/main" id="{098C0864-4FFD-24DD-0ADC-E76B1F84D14B}"/>
              </a:ext>
            </a:extLst>
          </p:cNvPr>
          <p:cNvSpPr/>
          <p:nvPr/>
        </p:nvSpPr>
        <p:spPr>
          <a:xfrm>
            <a:off x="4408330" y="2395470"/>
            <a:ext cx="3375340" cy="8398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i="0" dirty="0">
                <a:effectLst/>
                <a:latin typeface="National2"/>
              </a:rPr>
              <a:t>NO</a:t>
            </a:r>
            <a:endParaRPr kumimoji="0" lang="en-US" sz="160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83943051-73A0-F897-8DAB-C3A598F42EB1}"/>
              </a:ext>
            </a:extLst>
          </p:cNvPr>
          <p:cNvSpPr/>
          <p:nvPr/>
        </p:nvSpPr>
        <p:spPr>
          <a:xfrm>
            <a:off x="8185601" y="2390798"/>
            <a:ext cx="3375340" cy="8398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i="0" dirty="0">
                <a:effectLst/>
                <a:latin typeface="National2"/>
              </a:rPr>
              <a:t>UNSURE</a:t>
            </a:r>
            <a:endParaRPr kumimoji="0" lang="en-US" sz="240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6" name="Title 1">
            <a:extLst>
              <a:ext uri="{FF2B5EF4-FFF2-40B4-BE49-F238E27FC236}">
                <a16:creationId xmlns:a16="http://schemas.microsoft.com/office/drawing/2014/main" id="{E158725F-CA91-1C53-8642-4E85478DB588}"/>
              </a:ext>
            </a:extLst>
          </p:cNvPr>
          <p:cNvSpPr txBox="1">
            <a:spLocks/>
          </p:cNvSpPr>
          <p:nvPr/>
        </p:nvSpPr>
        <p:spPr>
          <a:xfrm>
            <a:off x="574814" y="3279732"/>
            <a:ext cx="3375342" cy="3079816"/>
          </a:xfrm>
          <a:prstGeom prst="rect">
            <a:avLst/>
          </a:prstGeom>
          <a:noFill/>
        </p:spPr>
        <p:txBody>
          <a:bodyPr vert="horz" lIns="91440" tIns="45720" rIns="91440" bIns="45720" rtlCol="0" anchor="ctr">
            <a:noAutofit/>
          </a:bodyPr>
          <a:lstStyle>
            <a:lvl1pPr algn="l" defTabSz="957998" rtl="0" eaLnBrk="1" fontAlgn="base" latinLnBrk="0" hangingPunct="1">
              <a:lnSpc>
                <a:spcPct val="100000"/>
              </a:lnSpc>
              <a:spcBef>
                <a:spcPct val="0"/>
              </a:spcBef>
              <a:spcAft>
                <a:spcPct val="0"/>
              </a:spcAft>
              <a:buNone/>
              <a:defRPr sz="2000" b="1" kern="1200">
                <a:solidFill>
                  <a:schemeClr val="tx2"/>
                </a:solidFill>
                <a:latin typeface="+mj-lt"/>
                <a:ea typeface="+mj-ea"/>
                <a:cs typeface="+mj-cs"/>
              </a:defRPr>
            </a:lvl1pPr>
            <a:lvl2pPr algn="l" defTabSz="957998" rtl="0" eaLnBrk="1" fontAlgn="base" hangingPunct="1">
              <a:lnSpc>
                <a:spcPts val="3196"/>
              </a:lnSpc>
              <a:spcBef>
                <a:spcPct val="0"/>
              </a:spcBef>
              <a:spcAft>
                <a:spcPct val="0"/>
              </a:spcAft>
              <a:defRPr sz="2300" b="1">
                <a:solidFill>
                  <a:schemeClr val="tx2"/>
                </a:solidFill>
                <a:latin typeface="Arial" charset="0"/>
              </a:defRPr>
            </a:lvl2pPr>
            <a:lvl3pPr algn="l" defTabSz="957998" rtl="0" eaLnBrk="1" fontAlgn="base" hangingPunct="1">
              <a:lnSpc>
                <a:spcPts val="3196"/>
              </a:lnSpc>
              <a:spcBef>
                <a:spcPct val="0"/>
              </a:spcBef>
              <a:spcAft>
                <a:spcPct val="0"/>
              </a:spcAft>
              <a:defRPr sz="2300" b="1">
                <a:solidFill>
                  <a:schemeClr val="tx2"/>
                </a:solidFill>
                <a:latin typeface="Arial" charset="0"/>
              </a:defRPr>
            </a:lvl3pPr>
            <a:lvl4pPr algn="l" defTabSz="957998" rtl="0" eaLnBrk="1" fontAlgn="base" hangingPunct="1">
              <a:lnSpc>
                <a:spcPts val="3196"/>
              </a:lnSpc>
              <a:spcBef>
                <a:spcPct val="0"/>
              </a:spcBef>
              <a:spcAft>
                <a:spcPct val="0"/>
              </a:spcAft>
              <a:defRPr sz="2300" b="1">
                <a:solidFill>
                  <a:schemeClr val="tx2"/>
                </a:solidFill>
                <a:latin typeface="Arial" charset="0"/>
              </a:defRPr>
            </a:lvl4pPr>
            <a:lvl5pPr algn="l" defTabSz="957998" rtl="0" eaLnBrk="1" fontAlgn="base" hangingPunct="1">
              <a:lnSpc>
                <a:spcPts val="3196"/>
              </a:lnSpc>
              <a:spcBef>
                <a:spcPct val="0"/>
              </a:spcBef>
              <a:spcAft>
                <a:spcPct val="0"/>
              </a:spcAft>
              <a:defRPr sz="2300" b="1">
                <a:solidFill>
                  <a:schemeClr val="tx2"/>
                </a:solidFill>
                <a:latin typeface="Arial" charset="0"/>
              </a:defRPr>
            </a:lvl5pPr>
            <a:lvl6pPr marL="429756" algn="l" defTabSz="957998" rtl="0" eaLnBrk="1" fontAlgn="base" hangingPunct="1">
              <a:lnSpc>
                <a:spcPts val="3196"/>
              </a:lnSpc>
              <a:spcBef>
                <a:spcPct val="0"/>
              </a:spcBef>
              <a:spcAft>
                <a:spcPct val="0"/>
              </a:spcAft>
              <a:defRPr sz="2300" b="1">
                <a:solidFill>
                  <a:schemeClr val="tx2"/>
                </a:solidFill>
                <a:latin typeface="Arial" charset="0"/>
              </a:defRPr>
            </a:lvl6pPr>
            <a:lvl7pPr marL="859512" algn="l" defTabSz="957998" rtl="0" eaLnBrk="1" fontAlgn="base" hangingPunct="1">
              <a:lnSpc>
                <a:spcPts val="3196"/>
              </a:lnSpc>
              <a:spcBef>
                <a:spcPct val="0"/>
              </a:spcBef>
              <a:spcAft>
                <a:spcPct val="0"/>
              </a:spcAft>
              <a:defRPr sz="2300" b="1">
                <a:solidFill>
                  <a:schemeClr val="tx2"/>
                </a:solidFill>
                <a:latin typeface="Arial" charset="0"/>
              </a:defRPr>
            </a:lvl7pPr>
            <a:lvl8pPr marL="1289268" algn="l" defTabSz="957998" rtl="0" eaLnBrk="1" fontAlgn="base" hangingPunct="1">
              <a:lnSpc>
                <a:spcPts val="3196"/>
              </a:lnSpc>
              <a:spcBef>
                <a:spcPct val="0"/>
              </a:spcBef>
              <a:spcAft>
                <a:spcPct val="0"/>
              </a:spcAft>
              <a:defRPr sz="2300" b="1">
                <a:solidFill>
                  <a:schemeClr val="tx2"/>
                </a:solidFill>
                <a:latin typeface="Arial" charset="0"/>
              </a:defRPr>
            </a:lvl8pPr>
            <a:lvl9pPr marL="1719024" algn="l" defTabSz="957998" rtl="0" eaLnBrk="1" fontAlgn="base" hangingPunct="1">
              <a:lnSpc>
                <a:spcPts val="3196"/>
              </a:lnSpc>
              <a:spcBef>
                <a:spcPct val="0"/>
              </a:spcBef>
              <a:spcAft>
                <a:spcPct val="0"/>
              </a:spcAft>
              <a:defRPr sz="2300" b="1">
                <a:solidFill>
                  <a:schemeClr val="tx2"/>
                </a:solidFill>
                <a:latin typeface="Arial" charset="0"/>
              </a:defRPr>
            </a:lvl9pPr>
          </a:lstStyle>
          <a:p>
            <a:r>
              <a:rPr lang="en-US" sz="1600" b="0" i="0" dirty="0">
                <a:solidFill>
                  <a:schemeClr val="tx1"/>
                </a:solidFill>
                <a:effectLst/>
                <a:latin typeface="National2"/>
              </a:rPr>
              <a:t>Some members feel supported by their chapter, citing various reasons such as educational opportunities, leadership roles, and networking. Others feel supported because their chapter offers continuing education opportunities and tools for CNOR renewal. Additionally, some members appreciate the encouragement and support they receive from their chapter members.</a:t>
            </a:r>
          </a:p>
        </p:txBody>
      </p:sp>
      <p:sp>
        <p:nvSpPr>
          <p:cNvPr id="17" name="Title 1">
            <a:extLst>
              <a:ext uri="{FF2B5EF4-FFF2-40B4-BE49-F238E27FC236}">
                <a16:creationId xmlns:a16="http://schemas.microsoft.com/office/drawing/2014/main" id="{A856E724-C476-BB42-5FC8-AD1A0805D47F}"/>
              </a:ext>
            </a:extLst>
          </p:cNvPr>
          <p:cNvSpPr txBox="1">
            <a:spLocks/>
          </p:cNvSpPr>
          <p:nvPr/>
        </p:nvSpPr>
        <p:spPr>
          <a:xfrm>
            <a:off x="4408329" y="3429000"/>
            <a:ext cx="3375341" cy="1811832"/>
          </a:xfrm>
          <a:prstGeom prst="rect">
            <a:avLst/>
          </a:prstGeom>
          <a:noFill/>
        </p:spPr>
        <p:txBody>
          <a:bodyPr vert="horz" lIns="91440" tIns="45720" rIns="91440" bIns="45720" rtlCol="0" anchor="ctr">
            <a:noAutofit/>
          </a:bodyPr>
          <a:lstStyle>
            <a:lvl1pPr algn="l" defTabSz="957998" rtl="0" eaLnBrk="1" fontAlgn="base" latinLnBrk="0" hangingPunct="1">
              <a:lnSpc>
                <a:spcPct val="100000"/>
              </a:lnSpc>
              <a:spcBef>
                <a:spcPct val="0"/>
              </a:spcBef>
              <a:spcAft>
                <a:spcPct val="0"/>
              </a:spcAft>
              <a:buNone/>
              <a:defRPr sz="2000" b="1" kern="1200">
                <a:solidFill>
                  <a:schemeClr val="tx2"/>
                </a:solidFill>
                <a:latin typeface="+mj-lt"/>
                <a:ea typeface="+mj-ea"/>
                <a:cs typeface="+mj-cs"/>
              </a:defRPr>
            </a:lvl1pPr>
            <a:lvl2pPr algn="l" defTabSz="957998" rtl="0" eaLnBrk="1" fontAlgn="base" hangingPunct="1">
              <a:lnSpc>
                <a:spcPts val="3196"/>
              </a:lnSpc>
              <a:spcBef>
                <a:spcPct val="0"/>
              </a:spcBef>
              <a:spcAft>
                <a:spcPct val="0"/>
              </a:spcAft>
              <a:defRPr sz="2300" b="1">
                <a:solidFill>
                  <a:schemeClr val="tx2"/>
                </a:solidFill>
                <a:latin typeface="Arial" charset="0"/>
              </a:defRPr>
            </a:lvl2pPr>
            <a:lvl3pPr algn="l" defTabSz="957998" rtl="0" eaLnBrk="1" fontAlgn="base" hangingPunct="1">
              <a:lnSpc>
                <a:spcPts val="3196"/>
              </a:lnSpc>
              <a:spcBef>
                <a:spcPct val="0"/>
              </a:spcBef>
              <a:spcAft>
                <a:spcPct val="0"/>
              </a:spcAft>
              <a:defRPr sz="2300" b="1">
                <a:solidFill>
                  <a:schemeClr val="tx2"/>
                </a:solidFill>
                <a:latin typeface="Arial" charset="0"/>
              </a:defRPr>
            </a:lvl3pPr>
            <a:lvl4pPr algn="l" defTabSz="957998" rtl="0" eaLnBrk="1" fontAlgn="base" hangingPunct="1">
              <a:lnSpc>
                <a:spcPts val="3196"/>
              </a:lnSpc>
              <a:spcBef>
                <a:spcPct val="0"/>
              </a:spcBef>
              <a:spcAft>
                <a:spcPct val="0"/>
              </a:spcAft>
              <a:defRPr sz="2300" b="1">
                <a:solidFill>
                  <a:schemeClr val="tx2"/>
                </a:solidFill>
                <a:latin typeface="Arial" charset="0"/>
              </a:defRPr>
            </a:lvl4pPr>
            <a:lvl5pPr algn="l" defTabSz="957998" rtl="0" eaLnBrk="1" fontAlgn="base" hangingPunct="1">
              <a:lnSpc>
                <a:spcPts val="3196"/>
              </a:lnSpc>
              <a:spcBef>
                <a:spcPct val="0"/>
              </a:spcBef>
              <a:spcAft>
                <a:spcPct val="0"/>
              </a:spcAft>
              <a:defRPr sz="2300" b="1">
                <a:solidFill>
                  <a:schemeClr val="tx2"/>
                </a:solidFill>
                <a:latin typeface="Arial" charset="0"/>
              </a:defRPr>
            </a:lvl5pPr>
            <a:lvl6pPr marL="429756" algn="l" defTabSz="957998" rtl="0" eaLnBrk="1" fontAlgn="base" hangingPunct="1">
              <a:lnSpc>
                <a:spcPts val="3196"/>
              </a:lnSpc>
              <a:spcBef>
                <a:spcPct val="0"/>
              </a:spcBef>
              <a:spcAft>
                <a:spcPct val="0"/>
              </a:spcAft>
              <a:defRPr sz="2300" b="1">
                <a:solidFill>
                  <a:schemeClr val="tx2"/>
                </a:solidFill>
                <a:latin typeface="Arial" charset="0"/>
              </a:defRPr>
            </a:lvl6pPr>
            <a:lvl7pPr marL="859512" algn="l" defTabSz="957998" rtl="0" eaLnBrk="1" fontAlgn="base" hangingPunct="1">
              <a:lnSpc>
                <a:spcPts val="3196"/>
              </a:lnSpc>
              <a:spcBef>
                <a:spcPct val="0"/>
              </a:spcBef>
              <a:spcAft>
                <a:spcPct val="0"/>
              </a:spcAft>
              <a:defRPr sz="2300" b="1">
                <a:solidFill>
                  <a:schemeClr val="tx2"/>
                </a:solidFill>
                <a:latin typeface="Arial" charset="0"/>
              </a:defRPr>
            </a:lvl7pPr>
            <a:lvl8pPr marL="1289268" algn="l" defTabSz="957998" rtl="0" eaLnBrk="1" fontAlgn="base" hangingPunct="1">
              <a:lnSpc>
                <a:spcPts val="3196"/>
              </a:lnSpc>
              <a:spcBef>
                <a:spcPct val="0"/>
              </a:spcBef>
              <a:spcAft>
                <a:spcPct val="0"/>
              </a:spcAft>
              <a:defRPr sz="2300" b="1">
                <a:solidFill>
                  <a:schemeClr val="tx2"/>
                </a:solidFill>
                <a:latin typeface="Arial" charset="0"/>
              </a:defRPr>
            </a:lvl8pPr>
            <a:lvl9pPr marL="1719024" algn="l" defTabSz="957998" rtl="0" eaLnBrk="1" fontAlgn="base" hangingPunct="1">
              <a:lnSpc>
                <a:spcPts val="3196"/>
              </a:lnSpc>
              <a:spcBef>
                <a:spcPct val="0"/>
              </a:spcBef>
              <a:spcAft>
                <a:spcPct val="0"/>
              </a:spcAft>
              <a:defRPr sz="2300" b="1">
                <a:solidFill>
                  <a:schemeClr val="tx2"/>
                </a:solidFill>
                <a:latin typeface="Arial" charset="0"/>
              </a:defRPr>
            </a:lvl9pPr>
          </a:lstStyle>
          <a:p>
            <a:pPr algn="l">
              <a:spcBef>
                <a:spcPts val="375"/>
              </a:spcBef>
              <a:spcAft>
                <a:spcPts val="375"/>
              </a:spcAft>
            </a:pPr>
            <a:r>
              <a:rPr lang="en-US" sz="1600" b="0" i="0" dirty="0">
                <a:solidFill>
                  <a:schemeClr val="tx1"/>
                </a:solidFill>
                <a:effectLst/>
                <a:latin typeface="National2"/>
              </a:rPr>
              <a:t>On the other hand, some members do not feel supported by their chapter. Reasons for this include lack of engagement, communication, and mentoring. Some members also feel isolated or disconnected from their chapter.</a:t>
            </a:r>
          </a:p>
        </p:txBody>
      </p:sp>
      <p:sp>
        <p:nvSpPr>
          <p:cNvPr id="18" name="Title 1">
            <a:extLst>
              <a:ext uri="{FF2B5EF4-FFF2-40B4-BE49-F238E27FC236}">
                <a16:creationId xmlns:a16="http://schemas.microsoft.com/office/drawing/2014/main" id="{86D2B525-012C-4B18-E983-CAFAED967DA7}"/>
              </a:ext>
            </a:extLst>
          </p:cNvPr>
          <p:cNvSpPr txBox="1">
            <a:spLocks/>
          </p:cNvSpPr>
          <p:nvPr/>
        </p:nvSpPr>
        <p:spPr>
          <a:xfrm>
            <a:off x="8185601" y="3393583"/>
            <a:ext cx="3485120" cy="1811832"/>
          </a:xfrm>
          <a:prstGeom prst="rect">
            <a:avLst/>
          </a:prstGeom>
          <a:noFill/>
        </p:spPr>
        <p:txBody>
          <a:bodyPr vert="horz" lIns="91440" tIns="45720" rIns="91440" bIns="45720" rtlCol="0" anchor="ctr">
            <a:noAutofit/>
          </a:bodyPr>
          <a:lstStyle>
            <a:lvl1pPr algn="l" defTabSz="957998" rtl="0" eaLnBrk="1" fontAlgn="base" latinLnBrk="0" hangingPunct="1">
              <a:lnSpc>
                <a:spcPct val="100000"/>
              </a:lnSpc>
              <a:spcBef>
                <a:spcPct val="0"/>
              </a:spcBef>
              <a:spcAft>
                <a:spcPct val="0"/>
              </a:spcAft>
              <a:buNone/>
              <a:defRPr sz="2000" b="1" kern="1200">
                <a:solidFill>
                  <a:schemeClr val="tx2"/>
                </a:solidFill>
                <a:latin typeface="+mj-lt"/>
                <a:ea typeface="+mj-ea"/>
                <a:cs typeface="+mj-cs"/>
              </a:defRPr>
            </a:lvl1pPr>
            <a:lvl2pPr algn="l" defTabSz="957998" rtl="0" eaLnBrk="1" fontAlgn="base" hangingPunct="1">
              <a:lnSpc>
                <a:spcPts val="3196"/>
              </a:lnSpc>
              <a:spcBef>
                <a:spcPct val="0"/>
              </a:spcBef>
              <a:spcAft>
                <a:spcPct val="0"/>
              </a:spcAft>
              <a:defRPr sz="2300" b="1">
                <a:solidFill>
                  <a:schemeClr val="tx2"/>
                </a:solidFill>
                <a:latin typeface="Arial" charset="0"/>
              </a:defRPr>
            </a:lvl2pPr>
            <a:lvl3pPr algn="l" defTabSz="957998" rtl="0" eaLnBrk="1" fontAlgn="base" hangingPunct="1">
              <a:lnSpc>
                <a:spcPts val="3196"/>
              </a:lnSpc>
              <a:spcBef>
                <a:spcPct val="0"/>
              </a:spcBef>
              <a:spcAft>
                <a:spcPct val="0"/>
              </a:spcAft>
              <a:defRPr sz="2300" b="1">
                <a:solidFill>
                  <a:schemeClr val="tx2"/>
                </a:solidFill>
                <a:latin typeface="Arial" charset="0"/>
              </a:defRPr>
            </a:lvl3pPr>
            <a:lvl4pPr algn="l" defTabSz="957998" rtl="0" eaLnBrk="1" fontAlgn="base" hangingPunct="1">
              <a:lnSpc>
                <a:spcPts val="3196"/>
              </a:lnSpc>
              <a:spcBef>
                <a:spcPct val="0"/>
              </a:spcBef>
              <a:spcAft>
                <a:spcPct val="0"/>
              </a:spcAft>
              <a:defRPr sz="2300" b="1">
                <a:solidFill>
                  <a:schemeClr val="tx2"/>
                </a:solidFill>
                <a:latin typeface="Arial" charset="0"/>
              </a:defRPr>
            </a:lvl4pPr>
            <a:lvl5pPr algn="l" defTabSz="957998" rtl="0" eaLnBrk="1" fontAlgn="base" hangingPunct="1">
              <a:lnSpc>
                <a:spcPts val="3196"/>
              </a:lnSpc>
              <a:spcBef>
                <a:spcPct val="0"/>
              </a:spcBef>
              <a:spcAft>
                <a:spcPct val="0"/>
              </a:spcAft>
              <a:defRPr sz="2300" b="1">
                <a:solidFill>
                  <a:schemeClr val="tx2"/>
                </a:solidFill>
                <a:latin typeface="Arial" charset="0"/>
              </a:defRPr>
            </a:lvl5pPr>
            <a:lvl6pPr marL="429756" algn="l" defTabSz="957998" rtl="0" eaLnBrk="1" fontAlgn="base" hangingPunct="1">
              <a:lnSpc>
                <a:spcPts val="3196"/>
              </a:lnSpc>
              <a:spcBef>
                <a:spcPct val="0"/>
              </a:spcBef>
              <a:spcAft>
                <a:spcPct val="0"/>
              </a:spcAft>
              <a:defRPr sz="2300" b="1">
                <a:solidFill>
                  <a:schemeClr val="tx2"/>
                </a:solidFill>
                <a:latin typeface="Arial" charset="0"/>
              </a:defRPr>
            </a:lvl6pPr>
            <a:lvl7pPr marL="859512" algn="l" defTabSz="957998" rtl="0" eaLnBrk="1" fontAlgn="base" hangingPunct="1">
              <a:lnSpc>
                <a:spcPts val="3196"/>
              </a:lnSpc>
              <a:spcBef>
                <a:spcPct val="0"/>
              </a:spcBef>
              <a:spcAft>
                <a:spcPct val="0"/>
              </a:spcAft>
              <a:defRPr sz="2300" b="1">
                <a:solidFill>
                  <a:schemeClr val="tx2"/>
                </a:solidFill>
                <a:latin typeface="Arial" charset="0"/>
              </a:defRPr>
            </a:lvl7pPr>
            <a:lvl8pPr marL="1289268" algn="l" defTabSz="957998" rtl="0" eaLnBrk="1" fontAlgn="base" hangingPunct="1">
              <a:lnSpc>
                <a:spcPts val="3196"/>
              </a:lnSpc>
              <a:spcBef>
                <a:spcPct val="0"/>
              </a:spcBef>
              <a:spcAft>
                <a:spcPct val="0"/>
              </a:spcAft>
              <a:defRPr sz="2300" b="1">
                <a:solidFill>
                  <a:schemeClr val="tx2"/>
                </a:solidFill>
                <a:latin typeface="Arial" charset="0"/>
              </a:defRPr>
            </a:lvl8pPr>
            <a:lvl9pPr marL="1719024" algn="l" defTabSz="957998" rtl="0" eaLnBrk="1" fontAlgn="base" hangingPunct="1">
              <a:lnSpc>
                <a:spcPts val="3196"/>
              </a:lnSpc>
              <a:spcBef>
                <a:spcPct val="0"/>
              </a:spcBef>
              <a:spcAft>
                <a:spcPct val="0"/>
              </a:spcAft>
              <a:defRPr sz="2300" b="1">
                <a:solidFill>
                  <a:schemeClr val="tx2"/>
                </a:solidFill>
                <a:latin typeface="Arial" charset="0"/>
              </a:defRPr>
            </a:lvl9pPr>
          </a:lstStyle>
          <a:p>
            <a:pPr algn="l">
              <a:spcBef>
                <a:spcPts val="375"/>
              </a:spcBef>
              <a:spcAft>
                <a:spcPts val="375"/>
              </a:spcAft>
            </a:pPr>
            <a:r>
              <a:rPr lang="en-US" sz="1600" b="0" i="0" dirty="0">
                <a:solidFill>
                  <a:schemeClr val="tx1"/>
                </a:solidFill>
                <a:effectLst/>
                <a:latin typeface="National2"/>
              </a:rPr>
              <a:t>There are also members who are unsure about their level of support or have mixed feelings. Some members have not had enough interaction with their chapter to form an opinion, while others feel that their chapter could do more to support professional growth.</a:t>
            </a:r>
          </a:p>
        </p:txBody>
      </p:sp>
      <p:cxnSp>
        <p:nvCxnSpPr>
          <p:cNvPr id="19" name="Straight Connector 18">
            <a:extLst>
              <a:ext uri="{FF2B5EF4-FFF2-40B4-BE49-F238E27FC236}">
                <a16:creationId xmlns:a16="http://schemas.microsoft.com/office/drawing/2014/main" id="{B8714AF3-BD94-6905-BB88-78DE00FE309E}"/>
              </a:ext>
            </a:extLst>
          </p:cNvPr>
          <p:cNvCxnSpPr>
            <a:cxnSpLocks/>
          </p:cNvCxnSpPr>
          <p:nvPr/>
        </p:nvCxnSpPr>
        <p:spPr>
          <a:xfrm>
            <a:off x="4182322" y="2395470"/>
            <a:ext cx="4093" cy="3079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E91AF1B-1D11-3555-6C3C-552871AD6010}"/>
              </a:ext>
            </a:extLst>
          </p:cNvPr>
          <p:cNvCxnSpPr>
            <a:cxnSpLocks/>
          </p:cNvCxnSpPr>
          <p:nvPr/>
        </p:nvCxnSpPr>
        <p:spPr>
          <a:xfrm>
            <a:off x="8026090" y="2395470"/>
            <a:ext cx="19479" cy="3079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descr="A picture containing drawing, clock&#10;&#10;Description automatically generated">
            <a:extLst>
              <a:ext uri="{FF2B5EF4-FFF2-40B4-BE49-F238E27FC236}">
                <a16:creationId xmlns:a16="http://schemas.microsoft.com/office/drawing/2014/main" id="{E915DA73-E055-EB64-2C07-5FBB7284E0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837" y="369644"/>
            <a:ext cx="1127764" cy="261271"/>
          </a:xfrm>
          <a:prstGeom prst="rect">
            <a:avLst/>
          </a:prstGeom>
        </p:spPr>
      </p:pic>
    </p:spTree>
    <p:extLst>
      <p:ext uri="{BB962C8B-B14F-4D97-AF65-F5344CB8AC3E}">
        <p14:creationId xmlns:p14="http://schemas.microsoft.com/office/powerpoint/2010/main" val="2044050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663C784-C73B-1A26-F1D5-480E19B4959D}"/>
              </a:ext>
            </a:extLst>
          </p:cNvPr>
          <p:cNvSpPr>
            <a:spLocks noGrp="1"/>
          </p:cNvSpPr>
          <p:nvPr>
            <p:ph type="title"/>
          </p:nvPr>
        </p:nvSpPr>
        <p:spPr>
          <a:xfrm>
            <a:off x="514350" y="365125"/>
            <a:ext cx="11072813" cy="1090613"/>
          </a:xfrm>
        </p:spPr>
        <p:txBody>
          <a:bodyPr/>
          <a:lstStyle/>
          <a:p>
            <a:r>
              <a:rPr lang="en-US" b="0" dirty="0"/>
              <a:t>Chapter Engagement Survey Results – Chapter Support</a:t>
            </a:r>
          </a:p>
        </p:txBody>
      </p:sp>
      <p:pic>
        <p:nvPicPr>
          <p:cNvPr id="8" name="Picture 7" descr="A picture containing drawing, clock&#10;&#10;Description automatically generated">
            <a:extLst>
              <a:ext uri="{FF2B5EF4-FFF2-40B4-BE49-F238E27FC236}">
                <a16:creationId xmlns:a16="http://schemas.microsoft.com/office/drawing/2014/main" id="{D534D72D-4190-1160-849E-B0B46A2484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837" y="369644"/>
            <a:ext cx="1127764" cy="261271"/>
          </a:xfrm>
          <a:prstGeom prst="rect">
            <a:avLst/>
          </a:prstGeom>
        </p:spPr>
      </p:pic>
      <p:sp>
        <p:nvSpPr>
          <p:cNvPr id="9" name="Text Placeholder 8">
            <a:extLst>
              <a:ext uri="{FF2B5EF4-FFF2-40B4-BE49-F238E27FC236}">
                <a16:creationId xmlns:a16="http://schemas.microsoft.com/office/drawing/2014/main" id="{7692A57F-33E2-BD91-20FD-5042424F476B}"/>
              </a:ext>
            </a:extLst>
          </p:cNvPr>
          <p:cNvSpPr txBox="1">
            <a:spLocks noGrp="1"/>
          </p:cNvSpPr>
          <p:nvPr>
            <p:ph type="body" sz="quarter" idx="10"/>
          </p:nvPr>
        </p:nvSpPr>
        <p:spPr>
          <a:xfrm>
            <a:off x="604837" y="1508623"/>
            <a:ext cx="11079163" cy="590931"/>
          </a:xfrm>
          <a:prstGeom prst="rect">
            <a:avLst/>
          </a:prstGeom>
          <a:noFill/>
        </p:spPr>
        <p:txBody>
          <a:bodyPr wrap="square">
            <a:spAutoFit/>
          </a:bodyPr>
          <a:lstStyle/>
          <a:p>
            <a:pPr marL="0" indent="0" algn="l">
              <a:buNone/>
            </a:pPr>
            <a:r>
              <a:rPr lang="en-US" sz="1800" b="0" i="0" dirty="0">
                <a:solidFill>
                  <a:schemeClr val="tx1"/>
                </a:solidFill>
                <a:effectLst/>
                <a:latin typeface="National2"/>
              </a:rPr>
              <a:t>#1</a:t>
            </a:r>
            <a:r>
              <a:rPr lang="en-US" sz="1800" dirty="0">
                <a:solidFill>
                  <a:schemeClr val="tx1"/>
                </a:solidFill>
                <a:latin typeface="National2"/>
              </a:rPr>
              <a:t>9</a:t>
            </a:r>
            <a:br>
              <a:rPr lang="en-US" sz="1800" dirty="0">
                <a:solidFill>
                  <a:schemeClr val="tx1"/>
                </a:solidFill>
                <a:latin typeface="National2"/>
              </a:rPr>
            </a:br>
            <a:r>
              <a:rPr lang="en-US" sz="1800" b="0" i="0" dirty="0">
                <a:solidFill>
                  <a:schemeClr val="tx1"/>
                </a:solidFill>
                <a:effectLst/>
                <a:latin typeface="National2"/>
              </a:rPr>
              <a:t>What is one change AORN could make to improve chapter engagement for members like you?</a:t>
            </a:r>
          </a:p>
        </p:txBody>
      </p:sp>
      <p:sp>
        <p:nvSpPr>
          <p:cNvPr id="10" name="Rectangle 9">
            <a:extLst>
              <a:ext uri="{FF2B5EF4-FFF2-40B4-BE49-F238E27FC236}">
                <a16:creationId xmlns:a16="http://schemas.microsoft.com/office/drawing/2014/main" id="{B15D3084-78A1-A27C-DBDC-48070CE629AB}"/>
              </a:ext>
            </a:extLst>
          </p:cNvPr>
          <p:cNvSpPr/>
          <p:nvPr/>
        </p:nvSpPr>
        <p:spPr>
          <a:xfrm>
            <a:off x="3426191" y="2353548"/>
            <a:ext cx="7871197" cy="1091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375"/>
              </a:spcBef>
              <a:spcAft>
                <a:spcPts val="375"/>
              </a:spcAft>
              <a:buNone/>
            </a:pPr>
            <a:r>
              <a:rPr lang="en-US" sz="1600" b="0" i="0" dirty="0">
                <a:solidFill>
                  <a:schemeClr val="tx1"/>
                </a:solidFill>
                <a:effectLst/>
                <a:latin typeface="National2"/>
              </a:rPr>
              <a:t>Many members prefer meetings that offer both in-person and virtual attendance options to accommodate varying schedules.</a:t>
            </a:r>
          </a:p>
        </p:txBody>
      </p:sp>
      <p:sp>
        <p:nvSpPr>
          <p:cNvPr id="11" name="Rectangle 10">
            <a:extLst>
              <a:ext uri="{FF2B5EF4-FFF2-40B4-BE49-F238E27FC236}">
                <a16:creationId xmlns:a16="http://schemas.microsoft.com/office/drawing/2014/main" id="{41BC27E1-FA1E-3F25-0E3D-67CA25089EC0}"/>
              </a:ext>
            </a:extLst>
          </p:cNvPr>
          <p:cNvSpPr/>
          <p:nvPr/>
        </p:nvSpPr>
        <p:spPr>
          <a:xfrm>
            <a:off x="772261" y="2353547"/>
            <a:ext cx="2653929" cy="10913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Virtual Meetings</a:t>
            </a:r>
          </a:p>
        </p:txBody>
      </p:sp>
      <p:sp>
        <p:nvSpPr>
          <p:cNvPr id="12" name="Rectangle 11">
            <a:extLst>
              <a:ext uri="{FF2B5EF4-FFF2-40B4-BE49-F238E27FC236}">
                <a16:creationId xmlns:a16="http://schemas.microsoft.com/office/drawing/2014/main" id="{F859AAE6-380F-815A-8EC8-A56BE959A732}"/>
              </a:ext>
            </a:extLst>
          </p:cNvPr>
          <p:cNvSpPr/>
          <p:nvPr/>
        </p:nvSpPr>
        <p:spPr>
          <a:xfrm>
            <a:off x="3426191" y="3575063"/>
            <a:ext cx="7871197" cy="1293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1600" b="0" i="0" dirty="0">
                <a:solidFill>
                  <a:schemeClr val="tx1"/>
                </a:solidFill>
                <a:effectLst/>
                <a:latin typeface="National2"/>
              </a:rPr>
              <a:t>A significant number of members advocate for more educational offerings, particularly those that can be accessed virtually. Suggestions include providing recorded sessions of meetings and webinars to accommodate those who cannot attend in person due to work commitments. There is also a call for chapters to offer their own continuing education (CE) opportunities, which could enhance the value of membership.</a:t>
            </a:r>
          </a:p>
        </p:txBody>
      </p:sp>
      <p:sp>
        <p:nvSpPr>
          <p:cNvPr id="13" name="Rectangle 12">
            <a:extLst>
              <a:ext uri="{FF2B5EF4-FFF2-40B4-BE49-F238E27FC236}">
                <a16:creationId xmlns:a16="http://schemas.microsoft.com/office/drawing/2014/main" id="{CC22D6C8-F0EE-EA38-5565-1ACE319E8729}"/>
              </a:ext>
            </a:extLst>
          </p:cNvPr>
          <p:cNvSpPr/>
          <p:nvPr/>
        </p:nvSpPr>
        <p:spPr>
          <a:xfrm>
            <a:off x="772261" y="3545563"/>
            <a:ext cx="2653929" cy="1323056"/>
          </a:xfrm>
          <a:prstGeom prst="rect">
            <a:avLst/>
          </a:prstGeom>
          <a:solidFill>
            <a:schemeClr val="tx2"/>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Educational Offerings</a:t>
            </a:r>
          </a:p>
        </p:txBody>
      </p:sp>
      <p:sp>
        <p:nvSpPr>
          <p:cNvPr id="14" name="Rectangle 13">
            <a:extLst>
              <a:ext uri="{FF2B5EF4-FFF2-40B4-BE49-F238E27FC236}">
                <a16:creationId xmlns:a16="http://schemas.microsoft.com/office/drawing/2014/main" id="{E8C3EBD6-1D25-C293-81BF-996486F065E4}"/>
              </a:ext>
            </a:extLst>
          </p:cNvPr>
          <p:cNvSpPr/>
          <p:nvPr/>
        </p:nvSpPr>
        <p:spPr>
          <a:xfrm>
            <a:off x="772261" y="4988980"/>
            <a:ext cx="2653929" cy="1323056"/>
          </a:xfrm>
          <a:prstGeom prst="rect">
            <a:avLst/>
          </a:prstGeom>
          <a:solidFill>
            <a:schemeClr val="accent4">
              <a:lumMod val="75000"/>
            </a:schemeClr>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Activities and Structure</a:t>
            </a:r>
          </a:p>
        </p:txBody>
      </p:sp>
      <p:sp>
        <p:nvSpPr>
          <p:cNvPr id="15" name="TextBox 14">
            <a:extLst>
              <a:ext uri="{FF2B5EF4-FFF2-40B4-BE49-F238E27FC236}">
                <a16:creationId xmlns:a16="http://schemas.microsoft.com/office/drawing/2014/main" id="{D746311A-D8EE-D4DB-43AB-C144ABDE59C7}"/>
              </a:ext>
            </a:extLst>
          </p:cNvPr>
          <p:cNvSpPr txBox="1"/>
          <p:nvPr/>
        </p:nvSpPr>
        <p:spPr>
          <a:xfrm>
            <a:off x="3426191" y="5107879"/>
            <a:ext cx="7871197" cy="1077218"/>
          </a:xfrm>
          <a:prstGeom prst="rect">
            <a:avLst/>
          </a:prstGeom>
          <a:solidFill>
            <a:schemeClr val="bg1"/>
          </a:solidFill>
        </p:spPr>
        <p:txBody>
          <a:bodyPr wrap="square" rtlCol="0">
            <a:spAutoFit/>
          </a:bodyPr>
          <a:lstStyle/>
          <a:p>
            <a:r>
              <a:rPr lang="en-US" sz="1600" b="0" i="0" dirty="0">
                <a:effectLst/>
                <a:latin typeface="National2"/>
              </a:rPr>
              <a:t>Feedback indicates a need for chapters to diversify their activities to attract a broader membership base. Members suggest hosting events at various locations, including hospitals, to increase accessibility and participation. There is also a desire for chapters to be more inclusive and welcoming to newer and younger members. </a:t>
            </a:r>
          </a:p>
        </p:txBody>
      </p:sp>
    </p:spTree>
    <p:extLst>
      <p:ext uri="{BB962C8B-B14F-4D97-AF65-F5344CB8AC3E}">
        <p14:creationId xmlns:p14="http://schemas.microsoft.com/office/powerpoint/2010/main" val="2523545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66A5E-F7CD-C879-6154-A34FD326AB7C}"/>
              </a:ext>
            </a:extLst>
          </p:cNvPr>
          <p:cNvSpPr>
            <a:spLocks noGrp="1"/>
          </p:cNvSpPr>
          <p:nvPr>
            <p:ph type="title"/>
          </p:nvPr>
        </p:nvSpPr>
        <p:spPr/>
        <p:txBody>
          <a:bodyPr/>
          <a:lstStyle/>
          <a:p>
            <a:r>
              <a:rPr lang="en-US" b="0" dirty="0"/>
              <a:t>2025 Chapter Engagement Survey</a:t>
            </a:r>
            <a:endParaRPr lang="en-US" dirty="0"/>
          </a:p>
        </p:txBody>
      </p:sp>
      <p:sp>
        <p:nvSpPr>
          <p:cNvPr id="3" name="Text Placeholder 2">
            <a:extLst>
              <a:ext uri="{FF2B5EF4-FFF2-40B4-BE49-F238E27FC236}">
                <a16:creationId xmlns:a16="http://schemas.microsoft.com/office/drawing/2014/main" id="{BF080BAC-A7B3-673D-6A2F-484A8BFE1DF6}"/>
              </a:ext>
            </a:extLst>
          </p:cNvPr>
          <p:cNvSpPr>
            <a:spLocks noGrp="1"/>
          </p:cNvSpPr>
          <p:nvPr>
            <p:ph type="body" sz="quarter" idx="10"/>
          </p:nvPr>
        </p:nvSpPr>
        <p:spPr>
          <a:xfrm>
            <a:off x="508000" y="2215165"/>
            <a:ext cx="11079163" cy="4108361"/>
          </a:xfrm>
        </p:spPr>
        <p:txBody>
          <a:bodyPr>
            <a:normAutofit/>
          </a:bodyPr>
          <a:lstStyle/>
          <a:p>
            <a:r>
              <a:rPr lang="en-US" sz="2200" dirty="0">
                <a:solidFill>
                  <a:schemeClr val="tx1"/>
                </a:solidFill>
                <a:latin typeface="National2"/>
              </a:rPr>
              <a:t>AORN announced the Chapter Engagement Survey at the Town Hall and Virtual Special Business Meeting on February 19, 2025.</a:t>
            </a:r>
          </a:p>
          <a:p>
            <a:endParaRPr lang="en-US" sz="2200" dirty="0">
              <a:solidFill>
                <a:schemeClr val="tx1"/>
              </a:solidFill>
              <a:latin typeface="National2"/>
            </a:endParaRPr>
          </a:p>
          <a:p>
            <a:r>
              <a:rPr lang="en-US" sz="2200" dirty="0">
                <a:solidFill>
                  <a:schemeClr val="tx1"/>
                </a:solidFill>
                <a:latin typeface="National2"/>
              </a:rPr>
              <a:t>Originally open thru April 15, 2025, the AORN BOD extended the survey in Boston at the House of Delegates thru April 30, 2025.</a:t>
            </a:r>
          </a:p>
          <a:p>
            <a:endParaRPr lang="en-US" sz="2200" dirty="0">
              <a:solidFill>
                <a:schemeClr val="tx1"/>
              </a:solidFill>
              <a:latin typeface="National2"/>
            </a:endParaRPr>
          </a:p>
          <a:p>
            <a:r>
              <a:rPr lang="en-US" sz="2200" dirty="0">
                <a:solidFill>
                  <a:schemeClr val="tx1"/>
                </a:solidFill>
                <a:latin typeface="National2"/>
              </a:rPr>
              <a:t>1,683 responses were collected.</a:t>
            </a:r>
          </a:p>
          <a:p>
            <a:endParaRPr lang="en-US" sz="2200" dirty="0">
              <a:solidFill>
                <a:schemeClr val="tx1"/>
              </a:solidFill>
              <a:latin typeface="National2"/>
            </a:endParaRPr>
          </a:p>
          <a:p>
            <a:endParaRPr lang="en-US" sz="2200" dirty="0">
              <a:solidFill>
                <a:schemeClr val="tx1"/>
              </a:solidFill>
              <a:latin typeface="National2"/>
            </a:endParaRPr>
          </a:p>
          <a:p>
            <a:endParaRPr lang="en-US" sz="2200" dirty="0">
              <a:solidFill>
                <a:schemeClr val="tx1"/>
              </a:solidFill>
              <a:latin typeface="National2"/>
            </a:endParaRPr>
          </a:p>
        </p:txBody>
      </p:sp>
      <p:pic>
        <p:nvPicPr>
          <p:cNvPr id="4" name="Picture 3" descr="A picture containing drawing, clock&#10;&#10;Description automatically generated">
            <a:extLst>
              <a:ext uri="{FF2B5EF4-FFF2-40B4-BE49-F238E27FC236}">
                <a16:creationId xmlns:a16="http://schemas.microsoft.com/office/drawing/2014/main" id="{5DCA278C-F313-2615-4DD8-6AA2780596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837" y="369644"/>
            <a:ext cx="1127764" cy="261271"/>
          </a:xfrm>
          <a:prstGeom prst="rect">
            <a:avLst/>
          </a:prstGeom>
        </p:spPr>
      </p:pic>
    </p:spTree>
    <p:extLst>
      <p:ext uri="{BB962C8B-B14F-4D97-AF65-F5344CB8AC3E}">
        <p14:creationId xmlns:p14="http://schemas.microsoft.com/office/powerpoint/2010/main" val="2502174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02190-0229-8DA6-A7E1-75BC25631B03}"/>
              </a:ext>
            </a:extLst>
          </p:cNvPr>
          <p:cNvSpPr>
            <a:spLocks noGrp="1"/>
          </p:cNvSpPr>
          <p:nvPr>
            <p:ph type="title"/>
          </p:nvPr>
        </p:nvSpPr>
        <p:spPr/>
        <p:txBody>
          <a:bodyPr/>
          <a:lstStyle/>
          <a:p>
            <a:r>
              <a:rPr lang="en-US" b="0" dirty="0"/>
              <a:t>Chapter Engagement Survey Results - Member</a:t>
            </a:r>
          </a:p>
        </p:txBody>
      </p:sp>
      <p:sp>
        <p:nvSpPr>
          <p:cNvPr id="3" name="Text Placeholder 2">
            <a:extLst>
              <a:ext uri="{FF2B5EF4-FFF2-40B4-BE49-F238E27FC236}">
                <a16:creationId xmlns:a16="http://schemas.microsoft.com/office/drawing/2014/main" id="{83F36A2B-684D-24CF-44CE-52192C5CDB30}"/>
              </a:ext>
            </a:extLst>
          </p:cNvPr>
          <p:cNvSpPr>
            <a:spLocks noGrp="1"/>
          </p:cNvSpPr>
          <p:nvPr>
            <p:ph type="body" sz="quarter" idx="10"/>
          </p:nvPr>
        </p:nvSpPr>
        <p:spPr>
          <a:xfrm>
            <a:off x="785612" y="1893341"/>
            <a:ext cx="4803820" cy="667027"/>
          </a:xfrm>
        </p:spPr>
        <p:txBody>
          <a:bodyPr>
            <a:normAutofit/>
          </a:bodyPr>
          <a:lstStyle/>
          <a:p>
            <a:pPr marL="0" indent="0">
              <a:buNone/>
            </a:pPr>
            <a:r>
              <a:rPr lang="en-US" sz="1800" b="0" i="0" dirty="0">
                <a:solidFill>
                  <a:schemeClr val="tx1"/>
                </a:solidFill>
                <a:effectLst/>
                <a:latin typeface="National2"/>
              </a:rPr>
              <a:t>#1 </a:t>
            </a:r>
            <a:br>
              <a:rPr lang="en-US" sz="1800" b="0" i="0" dirty="0">
                <a:solidFill>
                  <a:schemeClr val="tx1"/>
                </a:solidFill>
                <a:effectLst/>
                <a:latin typeface="National2"/>
              </a:rPr>
            </a:br>
            <a:r>
              <a:rPr lang="en-US" sz="1800" b="0" i="0" dirty="0">
                <a:solidFill>
                  <a:schemeClr val="tx1"/>
                </a:solidFill>
                <a:effectLst/>
                <a:latin typeface="National2"/>
              </a:rPr>
              <a:t>How long have you been an AORN member? </a:t>
            </a:r>
            <a:endParaRPr lang="en-US" sz="1800" dirty="0">
              <a:solidFill>
                <a:schemeClr val="tx1"/>
              </a:solidFill>
            </a:endParaRPr>
          </a:p>
        </p:txBody>
      </p:sp>
      <p:graphicFrame>
        <p:nvGraphicFramePr>
          <p:cNvPr id="6" name="Chart 5">
            <a:extLst>
              <a:ext uri="{FF2B5EF4-FFF2-40B4-BE49-F238E27FC236}">
                <a16:creationId xmlns:a16="http://schemas.microsoft.com/office/drawing/2014/main" id="{7026BE7B-53BF-473A-A587-BB5887F9E1EB}"/>
              </a:ext>
            </a:extLst>
          </p:cNvPr>
          <p:cNvGraphicFramePr/>
          <p:nvPr>
            <p:extLst>
              <p:ext uri="{D42A27DB-BD31-4B8C-83A1-F6EECF244321}">
                <p14:modId xmlns:p14="http://schemas.microsoft.com/office/powerpoint/2010/main" val="2623032069"/>
              </p:ext>
            </p:extLst>
          </p:nvPr>
        </p:nvGraphicFramePr>
        <p:xfrm>
          <a:off x="785612" y="2735653"/>
          <a:ext cx="5057104" cy="3798385"/>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descr="A picture containing drawing, clock&#10;&#10;Description automatically generated">
            <a:extLst>
              <a:ext uri="{FF2B5EF4-FFF2-40B4-BE49-F238E27FC236}">
                <a16:creationId xmlns:a16="http://schemas.microsoft.com/office/drawing/2014/main" id="{FF808339-7670-9200-4EBF-06794BA1D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837" y="369644"/>
            <a:ext cx="1127764" cy="261271"/>
          </a:xfrm>
          <a:prstGeom prst="rect">
            <a:avLst/>
          </a:prstGeom>
        </p:spPr>
      </p:pic>
      <p:sp>
        <p:nvSpPr>
          <p:cNvPr id="8" name="Text Placeholder 2">
            <a:extLst>
              <a:ext uri="{FF2B5EF4-FFF2-40B4-BE49-F238E27FC236}">
                <a16:creationId xmlns:a16="http://schemas.microsoft.com/office/drawing/2014/main" id="{2BF6371D-EE4F-7E8A-D1EF-71AA7878B4F9}"/>
              </a:ext>
            </a:extLst>
          </p:cNvPr>
          <p:cNvSpPr txBox="1">
            <a:spLocks/>
          </p:cNvSpPr>
          <p:nvPr/>
        </p:nvSpPr>
        <p:spPr>
          <a:xfrm>
            <a:off x="6734604" y="1893340"/>
            <a:ext cx="4852559" cy="6670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sz="1800" dirty="0">
                <a:solidFill>
                  <a:schemeClr val="tx1"/>
                </a:solidFill>
                <a:latin typeface="National2"/>
              </a:rPr>
              <a:t>#2 </a:t>
            </a:r>
            <a:br>
              <a:rPr lang="en-US" sz="1800" dirty="0">
                <a:solidFill>
                  <a:schemeClr val="tx1"/>
                </a:solidFill>
                <a:latin typeface="National2"/>
              </a:rPr>
            </a:br>
            <a:r>
              <a:rPr lang="en-US" sz="1800" b="0" i="0" dirty="0">
                <a:solidFill>
                  <a:schemeClr val="tx1"/>
                </a:solidFill>
                <a:effectLst/>
                <a:latin typeface="National2"/>
              </a:rPr>
              <a:t>What best describes your practice setting?</a:t>
            </a:r>
            <a:endParaRPr lang="en-US" sz="1400" b="0" i="0" dirty="0">
              <a:solidFill>
                <a:schemeClr val="tx1"/>
              </a:solidFill>
              <a:effectLst/>
              <a:latin typeface="National2"/>
            </a:endParaRPr>
          </a:p>
        </p:txBody>
      </p:sp>
      <p:graphicFrame>
        <p:nvGraphicFramePr>
          <p:cNvPr id="9" name="Chart 8">
            <a:extLst>
              <a:ext uri="{FF2B5EF4-FFF2-40B4-BE49-F238E27FC236}">
                <a16:creationId xmlns:a16="http://schemas.microsoft.com/office/drawing/2014/main" id="{91EC8BB9-F07D-519C-6AF0-02034A6FDDDE}"/>
              </a:ext>
            </a:extLst>
          </p:cNvPr>
          <p:cNvGraphicFramePr/>
          <p:nvPr>
            <p:extLst>
              <p:ext uri="{D42A27DB-BD31-4B8C-83A1-F6EECF244321}">
                <p14:modId xmlns:p14="http://schemas.microsoft.com/office/powerpoint/2010/main" val="401245833"/>
              </p:ext>
            </p:extLst>
          </p:nvPr>
        </p:nvGraphicFramePr>
        <p:xfrm>
          <a:off x="6349284" y="2735653"/>
          <a:ext cx="5409125" cy="3798385"/>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a:extLst>
              <a:ext uri="{FF2B5EF4-FFF2-40B4-BE49-F238E27FC236}">
                <a16:creationId xmlns:a16="http://schemas.microsoft.com/office/drawing/2014/main" id="{7A7A8A30-F86A-096C-C2A4-966FC855019F}"/>
              </a:ext>
            </a:extLst>
          </p:cNvPr>
          <p:cNvCxnSpPr>
            <a:cxnSpLocks/>
          </p:cNvCxnSpPr>
          <p:nvPr/>
        </p:nvCxnSpPr>
        <p:spPr>
          <a:xfrm>
            <a:off x="6096000" y="1985569"/>
            <a:ext cx="0" cy="41853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04B5821-27DD-B94E-641B-CE81A87CB1DB}"/>
              </a:ext>
            </a:extLst>
          </p:cNvPr>
          <p:cNvSpPr txBox="1"/>
          <p:nvPr/>
        </p:nvSpPr>
        <p:spPr>
          <a:xfrm>
            <a:off x="6734602" y="2552820"/>
            <a:ext cx="4852559" cy="523220"/>
          </a:xfrm>
          <a:prstGeom prst="rect">
            <a:avLst/>
          </a:prstGeom>
          <a:noFill/>
        </p:spPr>
        <p:txBody>
          <a:bodyPr wrap="square">
            <a:spAutoFit/>
          </a:bodyPr>
          <a:lstStyle/>
          <a:p>
            <a:r>
              <a:rPr lang="en-US" sz="1400" b="0" i="0" dirty="0">
                <a:solidFill>
                  <a:schemeClr val="tx1"/>
                </a:solidFill>
                <a:effectLst/>
                <a:latin typeface="National2"/>
              </a:rPr>
              <a:t>“</a:t>
            </a:r>
            <a:r>
              <a:rPr lang="en-US" sz="1400" b="0" i="1" dirty="0">
                <a:solidFill>
                  <a:schemeClr val="tx1"/>
                </a:solidFill>
                <a:effectLst/>
                <a:latin typeface="National2"/>
              </a:rPr>
              <a:t>Other” responses included combinations of those listed, consultant, and sales.</a:t>
            </a:r>
            <a:endParaRPr lang="en-US" sz="1400" dirty="0"/>
          </a:p>
        </p:txBody>
      </p:sp>
    </p:spTree>
    <p:extLst>
      <p:ext uri="{BB962C8B-B14F-4D97-AF65-F5344CB8AC3E}">
        <p14:creationId xmlns:p14="http://schemas.microsoft.com/office/powerpoint/2010/main" val="3357209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EB448-AD79-3BB1-90EA-79E46BF514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1D68AD-8301-F6C9-CD30-7310B5AA5942}"/>
              </a:ext>
            </a:extLst>
          </p:cNvPr>
          <p:cNvSpPr>
            <a:spLocks noGrp="1"/>
          </p:cNvSpPr>
          <p:nvPr>
            <p:ph type="title"/>
          </p:nvPr>
        </p:nvSpPr>
        <p:spPr/>
        <p:txBody>
          <a:bodyPr/>
          <a:lstStyle/>
          <a:p>
            <a:r>
              <a:rPr lang="en-US" b="0" dirty="0"/>
              <a:t>Chapter Engagement Survey Results - Location</a:t>
            </a:r>
          </a:p>
        </p:txBody>
      </p:sp>
      <p:sp>
        <p:nvSpPr>
          <p:cNvPr id="3" name="Text Placeholder 2">
            <a:extLst>
              <a:ext uri="{FF2B5EF4-FFF2-40B4-BE49-F238E27FC236}">
                <a16:creationId xmlns:a16="http://schemas.microsoft.com/office/drawing/2014/main" id="{118D8F9C-B768-5BE6-E0F3-6A7A7EA6AB3A}"/>
              </a:ext>
            </a:extLst>
          </p:cNvPr>
          <p:cNvSpPr>
            <a:spLocks noGrp="1"/>
          </p:cNvSpPr>
          <p:nvPr>
            <p:ph type="body" sz="quarter" idx="10"/>
          </p:nvPr>
        </p:nvSpPr>
        <p:spPr>
          <a:xfrm>
            <a:off x="785612" y="1738649"/>
            <a:ext cx="4353058" cy="785610"/>
          </a:xfrm>
        </p:spPr>
        <p:txBody>
          <a:bodyPr>
            <a:normAutofit/>
          </a:bodyPr>
          <a:lstStyle/>
          <a:p>
            <a:pPr marL="0" indent="0">
              <a:buNone/>
            </a:pPr>
            <a:r>
              <a:rPr lang="en-US" sz="1800" b="0" i="0" dirty="0">
                <a:solidFill>
                  <a:schemeClr val="tx1"/>
                </a:solidFill>
                <a:effectLst/>
                <a:latin typeface="National2"/>
              </a:rPr>
              <a:t>#3</a:t>
            </a:r>
            <a:br>
              <a:rPr lang="en-US" sz="1800" b="0" i="0" dirty="0">
                <a:solidFill>
                  <a:schemeClr val="tx1"/>
                </a:solidFill>
                <a:effectLst/>
                <a:latin typeface="National2"/>
              </a:rPr>
            </a:br>
            <a:r>
              <a:rPr lang="en-US" sz="1800" b="0" i="0" dirty="0">
                <a:solidFill>
                  <a:schemeClr val="tx1"/>
                </a:solidFill>
                <a:effectLst/>
                <a:latin typeface="National2"/>
              </a:rPr>
              <a:t>Are you located in the United States?</a:t>
            </a:r>
            <a:endParaRPr lang="en-US" sz="1800" dirty="0">
              <a:solidFill>
                <a:schemeClr val="tx1"/>
              </a:solidFill>
            </a:endParaRPr>
          </a:p>
        </p:txBody>
      </p:sp>
      <p:graphicFrame>
        <p:nvGraphicFramePr>
          <p:cNvPr id="6" name="Chart 5">
            <a:extLst>
              <a:ext uri="{FF2B5EF4-FFF2-40B4-BE49-F238E27FC236}">
                <a16:creationId xmlns:a16="http://schemas.microsoft.com/office/drawing/2014/main" id="{AFD2FD51-7B93-94FF-CDB0-1FAED6D24711}"/>
              </a:ext>
            </a:extLst>
          </p:cNvPr>
          <p:cNvGraphicFramePr/>
          <p:nvPr>
            <p:extLst>
              <p:ext uri="{D42A27DB-BD31-4B8C-83A1-F6EECF244321}">
                <p14:modId xmlns:p14="http://schemas.microsoft.com/office/powerpoint/2010/main" val="797170924"/>
              </p:ext>
            </p:extLst>
          </p:nvPr>
        </p:nvGraphicFramePr>
        <p:xfrm>
          <a:off x="1168719" y="3134328"/>
          <a:ext cx="4233734" cy="2951249"/>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descr="A picture containing drawing, clock&#10;&#10;Description automatically generated">
            <a:extLst>
              <a:ext uri="{FF2B5EF4-FFF2-40B4-BE49-F238E27FC236}">
                <a16:creationId xmlns:a16="http://schemas.microsoft.com/office/drawing/2014/main" id="{D385D470-7702-71B9-43AD-3F153C28E3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837" y="369644"/>
            <a:ext cx="1127764" cy="261271"/>
          </a:xfrm>
          <a:prstGeom prst="rect">
            <a:avLst/>
          </a:prstGeom>
        </p:spPr>
      </p:pic>
      <p:sp>
        <p:nvSpPr>
          <p:cNvPr id="8" name="Text Placeholder 2">
            <a:extLst>
              <a:ext uri="{FF2B5EF4-FFF2-40B4-BE49-F238E27FC236}">
                <a16:creationId xmlns:a16="http://schemas.microsoft.com/office/drawing/2014/main" id="{CF21C31F-1390-BB40-2B53-DE34207EB793}"/>
              </a:ext>
            </a:extLst>
          </p:cNvPr>
          <p:cNvSpPr txBox="1">
            <a:spLocks/>
          </p:cNvSpPr>
          <p:nvPr/>
        </p:nvSpPr>
        <p:spPr>
          <a:xfrm>
            <a:off x="6734603" y="1622738"/>
            <a:ext cx="4852557" cy="9015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sz="1800" dirty="0">
                <a:solidFill>
                  <a:schemeClr val="tx1"/>
                </a:solidFill>
                <a:latin typeface="National2"/>
              </a:rPr>
              <a:t>#4</a:t>
            </a:r>
            <a:br>
              <a:rPr lang="en-US" sz="1800" dirty="0">
                <a:solidFill>
                  <a:schemeClr val="tx1"/>
                </a:solidFill>
                <a:latin typeface="National2"/>
              </a:rPr>
            </a:br>
            <a:r>
              <a:rPr lang="en-US" sz="1800" b="0" i="0" dirty="0">
                <a:solidFill>
                  <a:schemeClr val="tx1"/>
                </a:solidFill>
                <a:effectLst/>
                <a:latin typeface="National2"/>
              </a:rPr>
              <a:t>Which state/district/territory are you located in? </a:t>
            </a:r>
            <a:r>
              <a:rPr lang="en-US" sz="1800" b="0" i="1" dirty="0">
                <a:solidFill>
                  <a:schemeClr val="tx1"/>
                </a:solidFill>
                <a:effectLst/>
                <a:latin typeface="National2"/>
              </a:rPr>
              <a:t>(top 5 listed)</a:t>
            </a:r>
            <a:endParaRPr lang="en-US" sz="1400" b="0" i="0" dirty="0">
              <a:solidFill>
                <a:schemeClr val="tx1"/>
              </a:solidFill>
              <a:effectLst/>
              <a:latin typeface="National2"/>
            </a:endParaRPr>
          </a:p>
        </p:txBody>
      </p:sp>
      <p:graphicFrame>
        <p:nvGraphicFramePr>
          <p:cNvPr id="9" name="Chart 8">
            <a:extLst>
              <a:ext uri="{FF2B5EF4-FFF2-40B4-BE49-F238E27FC236}">
                <a16:creationId xmlns:a16="http://schemas.microsoft.com/office/drawing/2014/main" id="{248A7493-2F6E-14FB-E6D8-37310EDE9A2E}"/>
              </a:ext>
            </a:extLst>
          </p:cNvPr>
          <p:cNvGraphicFramePr/>
          <p:nvPr>
            <p:extLst>
              <p:ext uri="{D42A27DB-BD31-4B8C-83A1-F6EECF244321}">
                <p14:modId xmlns:p14="http://schemas.microsoft.com/office/powerpoint/2010/main" val="3315122276"/>
              </p:ext>
            </p:extLst>
          </p:nvPr>
        </p:nvGraphicFramePr>
        <p:xfrm>
          <a:off x="6789548" y="2507920"/>
          <a:ext cx="4511429" cy="3651644"/>
        </p:xfrm>
        <a:graphic>
          <a:graphicData uri="http://schemas.openxmlformats.org/drawingml/2006/chart">
            <c:chart xmlns:c="http://schemas.openxmlformats.org/drawingml/2006/chart" xmlns:r="http://schemas.openxmlformats.org/officeDocument/2006/relationships" r:id="rId4"/>
          </a:graphicData>
        </a:graphic>
      </p:graphicFrame>
      <p:cxnSp>
        <p:nvCxnSpPr>
          <p:cNvPr id="4" name="Straight Connector 3">
            <a:extLst>
              <a:ext uri="{FF2B5EF4-FFF2-40B4-BE49-F238E27FC236}">
                <a16:creationId xmlns:a16="http://schemas.microsoft.com/office/drawing/2014/main" id="{BED7E514-B1BB-1932-7DC6-362BA747537D}"/>
              </a:ext>
            </a:extLst>
          </p:cNvPr>
          <p:cNvCxnSpPr>
            <a:cxnSpLocks/>
          </p:cNvCxnSpPr>
          <p:nvPr/>
        </p:nvCxnSpPr>
        <p:spPr>
          <a:xfrm>
            <a:off x="6096000" y="2049964"/>
            <a:ext cx="0" cy="41853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6303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144C2-5612-3D29-06C3-CC150308F7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738487-43D1-302E-1D33-0BF1252B2476}"/>
              </a:ext>
            </a:extLst>
          </p:cNvPr>
          <p:cNvSpPr>
            <a:spLocks noGrp="1"/>
          </p:cNvSpPr>
          <p:nvPr>
            <p:ph type="title"/>
          </p:nvPr>
        </p:nvSpPr>
        <p:spPr/>
        <p:txBody>
          <a:bodyPr/>
          <a:lstStyle/>
          <a:p>
            <a:r>
              <a:rPr lang="en-US" b="0" dirty="0"/>
              <a:t>Chapter Engagement Survey Results – Chapter Involvement</a:t>
            </a:r>
          </a:p>
        </p:txBody>
      </p:sp>
      <p:sp>
        <p:nvSpPr>
          <p:cNvPr id="3" name="Text Placeholder 2">
            <a:extLst>
              <a:ext uri="{FF2B5EF4-FFF2-40B4-BE49-F238E27FC236}">
                <a16:creationId xmlns:a16="http://schemas.microsoft.com/office/drawing/2014/main" id="{6E5A70B0-5EAC-4E3F-957D-F461025B0D37}"/>
              </a:ext>
            </a:extLst>
          </p:cNvPr>
          <p:cNvSpPr>
            <a:spLocks noGrp="1"/>
          </p:cNvSpPr>
          <p:nvPr>
            <p:ph type="body" sz="quarter" idx="10"/>
          </p:nvPr>
        </p:nvSpPr>
        <p:spPr>
          <a:xfrm>
            <a:off x="708339" y="1530850"/>
            <a:ext cx="4890556" cy="796960"/>
          </a:xfrm>
        </p:spPr>
        <p:txBody>
          <a:bodyPr>
            <a:noAutofit/>
          </a:bodyPr>
          <a:lstStyle/>
          <a:p>
            <a:pPr marL="0" indent="0">
              <a:buNone/>
            </a:pPr>
            <a:r>
              <a:rPr lang="en-US" sz="1800" b="0" i="0" dirty="0">
                <a:solidFill>
                  <a:schemeClr val="tx1"/>
                </a:solidFill>
                <a:effectLst/>
                <a:latin typeface="National2"/>
              </a:rPr>
              <a:t>#5 </a:t>
            </a:r>
            <a:br>
              <a:rPr lang="en-US" sz="1800" b="0" i="0" dirty="0">
                <a:solidFill>
                  <a:schemeClr val="tx1"/>
                </a:solidFill>
                <a:effectLst/>
                <a:latin typeface="National2"/>
              </a:rPr>
            </a:br>
            <a:r>
              <a:rPr lang="en-US" sz="1800" b="0" i="0" dirty="0">
                <a:solidFill>
                  <a:schemeClr val="tx1"/>
                </a:solidFill>
                <a:effectLst/>
                <a:latin typeface="National2"/>
              </a:rPr>
              <a:t>Which best describes your current involvement with your local chapter?</a:t>
            </a:r>
            <a:endParaRPr lang="en-US" sz="1800" dirty="0">
              <a:solidFill>
                <a:schemeClr val="tx1"/>
              </a:solidFill>
              <a:latin typeface="National2"/>
            </a:endParaRPr>
          </a:p>
        </p:txBody>
      </p:sp>
      <p:graphicFrame>
        <p:nvGraphicFramePr>
          <p:cNvPr id="6" name="Chart 5">
            <a:extLst>
              <a:ext uri="{FF2B5EF4-FFF2-40B4-BE49-F238E27FC236}">
                <a16:creationId xmlns:a16="http://schemas.microsoft.com/office/drawing/2014/main" id="{5B7E070B-E85C-E504-EF48-66E0A6CB9466}"/>
              </a:ext>
            </a:extLst>
          </p:cNvPr>
          <p:cNvGraphicFramePr/>
          <p:nvPr>
            <p:extLst>
              <p:ext uri="{D42A27DB-BD31-4B8C-83A1-F6EECF244321}">
                <p14:modId xmlns:p14="http://schemas.microsoft.com/office/powerpoint/2010/main" val="1201804553"/>
              </p:ext>
            </p:extLst>
          </p:nvPr>
        </p:nvGraphicFramePr>
        <p:xfrm>
          <a:off x="566840" y="3153338"/>
          <a:ext cx="4890557" cy="2925480"/>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descr="A picture containing drawing, clock&#10;&#10;Description automatically generated">
            <a:extLst>
              <a:ext uri="{FF2B5EF4-FFF2-40B4-BE49-F238E27FC236}">
                <a16:creationId xmlns:a16="http://schemas.microsoft.com/office/drawing/2014/main" id="{73DFB91F-A9E5-142B-A103-4F285560ED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837" y="369644"/>
            <a:ext cx="1127764" cy="261271"/>
          </a:xfrm>
          <a:prstGeom prst="rect">
            <a:avLst/>
          </a:prstGeom>
        </p:spPr>
      </p:pic>
      <p:sp>
        <p:nvSpPr>
          <p:cNvPr id="8" name="Text Placeholder 2">
            <a:extLst>
              <a:ext uri="{FF2B5EF4-FFF2-40B4-BE49-F238E27FC236}">
                <a16:creationId xmlns:a16="http://schemas.microsoft.com/office/drawing/2014/main" id="{280B4F0C-84E2-08AF-231A-E8C9EAD858D4}"/>
              </a:ext>
            </a:extLst>
          </p:cNvPr>
          <p:cNvSpPr txBox="1">
            <a:spLocks/>
          </p:cNvSpPr>
          <p:nvPr/>
        </p:nvSpPr>
        <p:spPr>
          <a:xfrm>
            <a:off x="6843989" y="1530849"/>
            <a:ext cx="4781171" cy="7969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sz="1800" dirty="0">
                <a:solidFill>
                  <a:schemeClr val="tx1"/>
                </a:solidFill>
                <a:latin typeface="National2"/>
              </a:rPr>
              <a:t>#6 </a:t>
            </a:r>
            <a:br>
              <a:rPr lang="en-US" sz="1800" dirty="0">
                <a:solidFill>
                  <a:schemeClr val="tx1"/>
                </a:solidFill>
                <a:latin typeface="National2"/>
              </a:rPr>
            </a:br>
            <a:r>
              <a:rPr lang="en-US" sz="1800" b="0" i="0" dirty="0">
                <a:solidFill>
                  <a:schemeClr val="tx1"/>
                </a:solidFill>
                <a:effectLst/>
                <a:latin typeface="National2"/>
              </a:rPr>
              <a:t>What do you enjoy most about your chapter?</a:t>
            </a:r>
            <a:endParaRPr lang="en-US" sz="1400" b="0" i="0" dirty="0">
              <a:solidFill>
                <a:schemeClr val="tx1"/>
              </a:solidFill>
              <a:effectLst/>
              <a:latin typeface="National2"/>
            </a:endParaRPr>
          </a:p>
        </p:txBody>
      </p:sp>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44C517B8-72B4-101C-B0FE-A36A771A649B}"/>
                  </a:ext>
                </a:extLst>
              </p:cNvPr>
              <p:cNvGraphicFramePr/>
              <p:nvPr>
                <p:extLst>
                  <p:ext uri="{D42A27DB-BD31-4B8C-83A1-F6EECF244321}">
                    <p14:modId xmlns:p14="http://schemas.microsoft.com/office/powerpoint/2010/main" val="2213489509"/>
                  </p:ext>
                </p:extLst>
              </p:nvPr>
            </p:nvGraphicFramePr>
            <p:xfrm>
              <a:off x="6843989" y="2739280"/>
              <a:ext cx="4671784" cy="3339538"/>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11" name="Chart 10">
                <a:extLst>
                  <a:ext uri="{FF2B5EF4-FFF2-40B4-BE49-F238E27FC236}">
                    <a16:creationId xmlns:a16="http://schemas.microsoft.com/office/drawing/2014/main" id="{44C517B8-72B4-101C-B0FE-A36A771A649B}"/>
                  </a:ext>
                </a:extLst>
              </p:cNvPr>
              <p:cNvPicPr>
                <a:picLocks noGrp="1" noRot="1" noChangeAspect="1" noMove="1" noResize="1" noEditPoints="1" noAdjustHandles="1" noChangeArrowheads="1" noChangeShapeType="1"/>
              </p:cNvPicPr>
              <p:nvPr/>
            </p:nvPicPr>
            <p:blipFill>
              <a:blip r:embed="rId5"/>
              <a:stretch>
                <a:fillRect/>
              </a:stretch>
            </p:blipFill>
            <p:spPr>
              <a:xfrm>
                <a:off x="6843989" y="2739280"/>
                <a:ext cx="4671784" cy="3339538"/>
              </a:xfrm>
              <a:prstGeom prst="rect">
                <a:avLst/>
              </a:prstGeom>
            </p:spPr>
          </p:pic>
        </mc:Fallback>
      </mc:AlternateContent>
      <p:cxnSp>
        <p:nvCxnSpPr>
          <p:cNvPr id="12" name="Straight Connector 11">
            <a:extLst>
              <a:ext uri="{FF2B5EF4-FFF2-40B4-BE49-F238E27FC236}">
                <a16:creationId xmlns:a16="http://schemas.microsoft.com/office/drawing/2014/main" id="{AE5014CC-F388-30F4-DC82-F60AB82BE383}"/>
              </a:ext>
            </a:extLst>
          </p:cNvPr>
          <p:cNvCxnSpPr>
            <a:cxnSpLocks/>
          </p:cNvCxnSpPr>
          <p:nvPr/>
        </p:nvCxnSpPr>
        <p:spPr>
          <a:xfrm>
            <a:off x="6096000" y="2037084"/>
            <a:ext cx="0" cy="41853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5864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BEF55-D781-5535-A803-646B4800C9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D2695C-9DE7-2B7F-7A68-4513211AEEEB}"/>
              </a:ext>
            </a:extLst>
          </p:cNvPr>
          <p:cNvSpPr>
            <a:spLocks noGrp="1"/>
          </p:cNvSpPr>
          <p:nvPr>
            <p:ph type="title"/>
          </p:nvPr>
        </p:nvSpPr>
        <p:spPr/>
        <p:txBody>
          <a:bodyPr/>
          <a:lstStyle/>
          <a:p>
            <a:r>
              <a:rPr lang="en-US" b="0" dirty="0"/>
              <a:t>Chapter Engagement Survey Results – Attendance</a:t>
            </a:r>
          </a:p>
        </p:txBody>
      </p:sp>
      <p:sp>
        <p:nvSpPr>
          <p:cNvPr id="3" name="Text Placeholder 2">
            <a:extLst>
              <a:ext uri="{FF2B5EF4-FFF2-40B4-BE49-F238E27FC236}">
                <a16:creationId xmlns:a16="http://schemas.microsoft.com/office/drawing/2014/main" id="{3A9DA2F5-B13E-F125-7F7E-565DA5497448}"/>
              </a:ext>
            </a:extLst>
          </p:cNvPr>
          <p:cNvSpPr>
            <a:spLocks noGrp="1"/>
          </p:cNvSpPr>
          <p:nvPr>
            <p:ph type="body" sz="quarter" idx="10"/>
          </p:nvPr>
        </p:nvSpPr>
        <p:spPr>
          <a:xfrm>
            <a:off x="514114" y="1507961"/>
            <a:ext cx="7572777" cy="782800"/>
          </a:xfrm>
        </p:spPr>
        <p:txBody>
          <a:bodyPr>
            <a:noAutofit/>
          </a:bodyPr>
          <a:lstStyle/>
          <a:p>
            <a:pPr marL="0" indent="0">
              <a:buNone/>
            </a:pPr>
            <a:r>
              <a:rPr lang="en-US" sz="1800" b="0" i="0" dirty="0">
                <a:solidFill>
                  <a:schemeClr val="tx1"/>
                </a:solidFill>
                <a:effectLst/>
                <a:latin typeface="National2"/>
              </a:rPr>
              <a:t>#7</a:t>
            </a:r>
            <a:br>
              <a:rPr lang="en-US" sz="1800" b="0" i="0" dirty="0">
                <a:solidFill>
                  <a:schemeClr val="tx1"/>
                </a:solidFill>
                <a:effectLst/>
                <a:latin typeface="National2"/>
              </a:rPr>
            </a:br>
            <a:r>
              <a:rPr lang="en-US" sz="1800" b="0" i="0" dirty="0">
                <a:solidFill>
                  <a:schemeClr val="tx1"/>
                </a:solidFill>
                <a:effectLst/>
                <a:latin typeface="National2"/>
              </a:rPr>
              <a:t>If you are not attending chapter meetings/events, what is your primary reason?</a:t>
            </a:r>
            <a:endParaRPr lang="en-US" sz="1800" dirty="0">
              <a:solidFill>
                <a:schemeClr val="tx1"/>
              </a:solidFill>
              <a:latin typeface="National2"/>
            </a:endParaRPr>
          </a:p>
        </p:txBody>
      </p:sp>
      <p:graphicFrame>
        <p:nvGraphicFramePr>
          <p:cNvPr id="6" name="Chart 5">
            <a:extLst>
              <a:ext uri="{FF2B5EF4-FFF2-40B4-BE49-F238E27FC236}">
                <a16:creationId xmlns:a16="http://schemas.microsoft.com/office/drawing/2014/main" id="{0DB03590-0B4D-2798-733E-8226C128C4F4}"/>
              </a:ext>
            </a:extLst>
          </p:cNvPr>
          <p:cNvGraphicFramePr/>
          <p:nvPr>
            <p:extLst>
              <p:ext uri="{D42A27DB-BD31-4B8C-83A1-F6EECF244321}">
                <p14:modId xmlns:p14="http://schemas.microsoft.com/office/powerpoint/2010/main" val="572994147"/>
              </p:ext>
            </p:extLst>
          </p:nvPr>
        </p:nvGraphicFramePr>
        <p:xfrm>
          <a:off x="514115" y="2268352"/>
          <a:ext cx="10973840" cy="2910626"/>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descr="A picture containing drawing, clock&#10;&#10;Description automatically generated">
            <a:extLst>
              <a:ext uri="{FF2B5EF4-FFF2-40B4-BE49-F238E27FC236}">
                <a16:creationId xmlns:a16="http://schemas.microsoft.com/office/drawing/2014/main" id="{2040D8ED-E3C3-4B5A-DA04-D358BC68B3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837" y="369644"/>
            <a:ext cx="1127764" cy="261271"/>
          </a:xfrm>
          <a:prstGeom prst="rect">
            <a:avLst/>
          </a:prstGeom>
        </p:spPr>
      </p:pic>
      <p:sp>
        <p:nvSpPr>
          <p:cNvPr id="9" name="TextBox 8">
            <a:extLst>
              <a:ext uri="{FF2B5EF4-FFF2-40B4-BE49-F238E27FC236}">
                <a16:creationId xmlns:a16="http://schemas.microsoft.com/office/drawing/2014/main" id="{5CCD2378-6E99-BD12-8A90-727C34813201}"/>
              </a:ext>
            </a:extLst>
          </p:cNvPr>
          <p:cNvSpPr txBox="1"/>
          <p:nvPr/>
        </p:nvSpPr>
        <p:spPr>
          <a:xfrm>
            <a:off x="240406" y="5498694"/>
            <a:ext cx="11711188" cy="1077218"/>
          </a:xfrm>
          <a:prstGeom prst="rect">
            <a:avLst/>
          </a:prstGeom>
          <a:solidFill>
            <a:schemeClr val="tx1">
              <a:lumMod val="20000"/>
              <a:lumOff val="80000"/>
            </a:schemeClr>
          </a:solidFill>
        </p:spPr>
        <p:txBody>
          <a:bodyPr wrap="square" numCol="3" rtlCol="0">
            <a:spAutoFit/>
          </a:bodyPr>
          <a:lstStyle/>
          <a:p>
            <a:r>
              <a:rPr lang="en-US" sz="1600" b="1" dirty="0">
                <a:latin typeface="National2"/>
              </a:rPr>
              <a:t>“Other” comments</a:t>
            </a:r>
          </a:p>
          <a:p>
            <a:pPr marL="285750" indent="-285750">
              <a:buFont typeface="Arial" panose="020B0604020202020204" pitchFamily="34" charset="0"/>
              <a:buChar char="•"/>
            </a:pPr>
            <a:r>
              <a:rPr lang="en-US" sz="1600" dirty="0">
                <a:latin typeface="National2"/>
              </a:rPr>
              <a:t>Chapter disbanded</a:t>
            </a:r>
          </a:p>
          <a:p>
            <a:pPr marL="285750" indent="-285750">
              <a:buFont typeface="Arial" panose="020B0604020202020204" pitchFamily="34" charset="0"/>
              <a:buChar char="•"/>
            </a:pPr>
            <a:r>
              <a:rPr lang="en-US" sz="1600" dirty="0">
                <a:latin typeface="National2"/>
              </a:rPr>
              <a:t>No meetings/lack of participation	</a:t>
            </a:r>
          </a:p>
          <a:p>
            <a:pPr marL="285750" indent="-285750">
              <a:buFont typeface="Arial" panose="020B0604020202020204" pitchFamily="34" charset="0"/>
              <a:buChar char="•"/>
            </a:pPr>
            <a:r>
              <a:rPr lang="en-US" sz="1600" dirty="0">
                <a:latin typeface="National2"/>
              </a:rPr>
              <a:t>Personalities in-charge</a:t>
            </a:r>
          </a:p>
          <a:p>
            <a:pPr marL="285750" indent="-285750">
              <a:buFont typeface="Arial" panose="020B0604020202020204" pitchFamily="34" charset="0"/>
              <a:buChar char="•"/>
            </a:pPr>
            <a:endParaRPr lang="en-US" sz="1600" dirty="0">
              <a:latin typeface="National2"/>
            </a:endParaRPr>
          </a:p>
          <a:p>
            <a:pPr marL="285750" indent="-285750">
              <a:buFont typeface="Arial" panose="020B0604020202020204" pitchFamily="34" charset="0"/>
              <a:buChar char="•"/>
            </a:pPr>
            <a:r>
              <a:rPr lang="en-US" sz="1600" dirty="0">
                <a:latin typeface="National2"/>
              </a:rPr>
              <a:t>2</a:t>
            </a:r>
            <a:r>
              <a:rPr lang="en-US" sz="1600" baseline="30000" dirty="0">
                <a:latin typeface="National2"/>
              </a:rPr>
              <a:t>nd</a:t>
            </a:r>
            <a:r>
              <a:rPr lang="en-US" sz="1600" dirty="0">
                <a:latin typeface="National2"/>
              </a:rPr>
              <a:t> job</a:t>
            </a:r>
          </a:p>
          <a:p>
            <a:pPr marL="285750" indent="-285750">
              <a:buFont typeface="Arial" panose="020B0604020202020204" pitchFamily="34" charset="0"/>
              <a:buChar char="•"/>
            </a:pPr>
            <a:r>
              <a:rPr lang="en-US" sz="1600" dirty="0">
                <a:latin typeface="National2"/>
              </a:rPr>
              <a:t>No local chapter</a:t>
            </a:r>
          </a:p>
          <a:p>
            <a:pPr marL="285750" indent="-285750">
              <a:buFont typeface="Arial" panose="020B0604020202020204" pitchFamily="34" charset="0"/>
              <a:buChar char="•"/>
            </a:pPr>
            <a:r>
              <a:rPr lang="en-US" sz="1600" dirty="0">
                <a:latin typeface="National2"/>
              </a:rPr>
              <a:t>No response from leaders</a:t>
            </a:r>
          </a:p>
          <a:p>
            <a:pPr marL="285750" indent="-285750">
              <a:buFont typeface="Arial" panose="020B0604020202020204" pitchFamily="34" charset="0"/>
              <a:buChar char="•"/>
            </a:pPr>
            <a:r>
              <a:rPr lang="en-US" sz="1600" dirty="0">
                <a:latin typeface="National2"/>
              </a:rPr>
              <a:t>Not relevant topics</a:t>
            </a:r>
          </a:p>
          <a:p>
            <a:pPr marL="285750" indent="-285750">
              <a:buFont typeface="Arial" panose="020B0604020202020204" pitchFamily="34" charset="0"/>
              <a:buChar char="•"/>
            </a:pPr>
            <a:r>
              <a:rPr lang="en-US" sz="1600" dirty="0">
                <a:latin typeface="National2"/>
              </a:rPr>
              <a:t>Unable to find location</a:t>
            </a:r>
          </a:p>
          <a:p>
            <a:pPr marL="285750" indent="-285750">
              <a:buFont typeface="Arial" panose="020B0604020202020204" pitchFamily="34" charset="0"/>
              <a:buChar char="•"/>
            </a:pPr>
            <a:r>
              <a:rPr lang="en-US" sz="1600" dirty="0">
                <a:latin typeface="National2"/>
              </a:rPr>
              <a:t>Director doesn’t support</a:t>
            </a:r>
          </a:p>
          <a:p>
            <a:pPr marL="285750" indent="-285750">
              <a:buFont typeface="Arial" panose="020B0604020202020204" pitchFamily="34" charset="0"/>
              <a:buChar char="•"/>
            </a:pPr>
            <a:r>
              <a:rPr lang="en-US" sz="1600" dirty="0">
                <a:latin typeface="National2"/>
              </a:rPr>
              <a:t>Family obligations	</a:t>
            </a:r>
          </a:p>
        </p:txBody>
      </p:sp>
      <p:sp>
        <p:nvSpPr>
          <p:cNvPr id="12" name="TextBox 11">
            <a:extLst>
              <a:ext uri="{FF2B5EF4-FFF2-40B4-BE49-F238E27FC236}">
                <a16:creationId xmlns:a16="http://schemas.microsoft.com/office/drawing/2014/main" id="{BF67B06D-DA70-7F42-DDD7-83F21C70C411}"/>
              </a:ext>
            </a:extLst>
          </p:cNvPr>
          <p:cNvSpPr txBox="1"/>
          <p:nvPr/>
        </p:nvSpPr>
        <p:spPr>
          <a:xfrm>
            <a:off x="5239561" y="5178978"/>
            <a:ext cx="1355502" cy="307777"/>
          </a:xfrm>
          <a:prstGeom prst="rect">
            <a:avLst/>
          </a:prstGeom>
          <a:noFill/>
        </p:spPr>
        <p:txBody>
          <a:bodyPr wrap="square">
            <a:spAutoFit/>
          </a:bodyPr>
          <a:lstStyle/>
          <a:p>
            <a:pPr marL="0" indent="0">
              <a:buNone/>
            </a:pPr>
            <a:r>
              <a:rPr lang="en-US" sz="1400" b="0" i="0" dirty="0">
                <a:solidFill>
                  <a:schemeClr val="tx1"/>
                </a:solidFill>
                <a:effectLst/>
                <a:latin typeface="National2"/>
              </a:rPr>
              <a:t>(Skipped – 166)</a:t>
            </a:r>
          </a:p>
        </p:txBody>
      </p:sp>
    </p:spTree>
    <p:extLst>
      <p:ext uri="{BB962C8B-B14F-4D97-AF65-F5344CB8AC3E}">
        <p14:creationId xmlns:p14="http://schemas.microsoft.com/office/powerpoint/2010/main" val="2347999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A0DC1-715E-7ED3-9B5B-D99A4FB427DF}"/>
            </a:ext>
          </a:extLst>
        </p:cNvPr>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9A9DB19D-6734-FD4E-57ED-62489095891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16" name="Object 15" hidden="1">
                        <a:extLst>
                          <a:ext uri="{FF2B5EF4-FFF2-40B4-BE49-F238E27FC236}">
                            <a16:creationId xmlns:a16="http://schemas.microsoft.com/office/drawing/2014/main" id="{9A9DB19D-6734-FD4E-57ED-62489095891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Rectangle 16" hidden="1">
            <a:extLst>
              <a:ext uri="{FF2B5EF4-FFF2-40B4-BE49-F238E27FC236}">
                <a16:creationId xmlns:a16="http://schemas.microsoft.com/office/drawing/2014/main" id="{58366143-75B2-11C7-A895-EE32F0DE06C7}"/>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3" name="Rectangle 32">
            <a:extLst>
              <a:ext uri="{FF2B5EF4-FFF2-40B4-BE49-F238E27FC236}">
                <a16:creationId xmlns:a16="http://schemas.microsoft.com/office/drawing/2014/main" id="{936F30FF-B968-3EF7-49C6-7A72BA7FDC46}"/>
              </a:ext>
            </a:extLst>
          </p:cNvPr>
          <p:cNvSpPr/>
          <p:nvPr/>
        </p:nvSpPr>
        <p:spPr>
          <a:xfrm>
            <a:off x="497367" y="4250528"/>
            <a:ext cx="3080504" cy="8301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0" dirty="0">
                <a:effectLst/>
                <a:latin typeface="National2"/>
              </a:rPr>
              <a:t>Distance and Location</a:t>
            </a:r>
            <a:endParaRPr kumimoji="0" lang="en-AU" sz="200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5" name="Rectangle 34">
            <a:extLst>
              <a:ext uri="{FF2B5EF4-FFF2-40B4-BE49-F238E27FC236}">
                <a16:creationId xmlns:a16="http://schemas.microsoft.com/office/drawing/2014/main" id="{C1391655-2464-98C3-760C-81AEB9D7F39D}"/>
              </a:ext>
            </a:extLst>
          </p:cNvPr>
          <p:cNvSpPr/>
          <p:nvPr/>
        </p:nvSpPr>
        <p:spPr>
          <a:xfrm>
            <a:off x="497367" y="3286263"/>
            <a:ext cx="3072684" cy="830194"/>
          </a:xfrm>
          <a:prstGeom prst="rect">
            <a:avLst/>
          </a:prstGeom>
          <a:solidFill>
            <a:schemeClr val="accent3"/>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0" dirty="0">
                <a:effectLst/>
                <a:latin typeface="National2"/>
              </a:rPr>
              <a:t>Flexibility and Scheduling Conflicts</a:t>
            </a:r>
            <a:endParaRPr kumimoji="0" lang="en-AU" sz="200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6" name="Rectangle 35">
            <a:extLst>
              <a:ext uri="{FF2B5EF4-FFF2-40B4-BE49-F238E27FC236}">
                <a16:creationId xmlns:a16="http://schemas.microsoft.com/office/drawing/2014/main" id="{61EAD1FA-D707-2682-E99E-9709F2FD75C5}"/>
              </a:ext>
            </a:extLst>
          </p:cNvPr>
          <p:cNvSpPr/>
          <p:nvPr/>
        </p:nvSpPr>
        <p:spPr bwMode="auto">
          <a:xfrm>
            <a:off x="3713281" y="4250528"/>
            <a:ext cx="7951579" cy="855375"/>
          </a:xfrm>
          <a:prstGeom prst="rect">
            <a:avLst/>
          </a:prstGeom>
          <a:solidFill>
            <a:schemeClr val="bg1"/>
          </a:solidFill>
          <a:ln w="12700">
            <a:solidFill>
              <a:schemeClr val="bg1">
                <a:lumMod val="85000"/>
              </a:schemeClr>
            </a:solidFill>
            <a:miter lim="800000"/>
            <a:headEnd type="none" w="sm" len="sm"/>
            <a:tailEnd type="none" w="sm" len="sm"/>
          </a:ln>
          <a:effectLst/>
        </p:spPr>
        <p:txBody>
          <a:bodyPr rIns="18288" anchor="t"/>
          <a:lstStyle/>
          <a:p>
            <a:pPr algn="l"/>
            <a:r>
              <a:rPr lang="en-US" sz="1600" b="0" i="0" dirty="0">
                <a:effectLst/>
                <a:latin typeface="National2"/>
              </a:rPr>
              <a:t>Geographic barriers were frequently mentioned, with some members having to travel significant distances to attend meetings, which can be as far as 2-3 hours. This makes it challenging for them to participate regularly.</a:t>
            </a:r>
          </a:p>
        </p:txBody>
      </p:sp>
      <p:sp>
        <p:nvSpPr>
          <p:cNvPr id="37" name="Rectangle 36">
            <a:extLst>
              <a:ext uri="{FF2B5EF4-FFF2-40B4-BE49-F238E27FC236}">
                <a16:creationId xmlns:a16="http://schemas.microsoft.com/office/drawing/2014/main" id="{BB6550A1-EF77-A8DD-68AA-C269504C4A24}"/>
              </a:ext>
            </a:extLst>
          </p:cNvPr>
          <p:cNvSpPr/>
          <p:nvPr/>
        </p:nvSpPr>
        <p:spPr bwMode="auto">
          <a:xfrm>
            <a:off x="3713283" y="3286263"/>
            <a:ext cx="7951579" cy="829021"/>
          </a:xfrm>
          <a:prstGeom prst="rect">
            <a:avLst/>
          </a:prstGeom>
          <a:solidFill>
            <a:schemeClr val="bg1"/>
          </a:solidFill>
          <a:ln w="12700">
            <a:solidFill>
              <a:schemeClr val="bg1">
                <a:lumMod val="85000"/>
              </a:schemeClr>
            </a:solidFill>
            <a:miter lim="800000"/>
            <a:headEnd type="none" w="sm" len="sm"/>
            <a:tailEnd type="none" w="sm" len="sm"/>
          </a:ln>
          <a:effectLst/>
        </p:spPr>
        <p:txBody>
          <a:bodyPr rIns="18288" anchor="t"/>
          <a:lstStyle/>
          <a:p>
            <a:pPr algn="l"/>
            <a:r>
              <a:rPr lang="en-US" sz="1600" b="0" i="0" dirty="0">
                <a:effectLst/>
                <a:latin typeface="National2"/>
              </a:rPr>
              <a:t>Many members, particularly those working 12-hour shifts, find it difficult to attend meetings scheduled during inconvenient times.</a:t>
            </a: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altLang="en-US" sz="1600" b="0" i="0" u="none" strike="noStrike" kern="1200" cap="none" spc="0" normalizeH="0" baseline="0" noProof="0" dirty="0">
              <a:ln>
                <a:noFill/>
              </a:ln>
              <a:solidFill>
                <a:srgbClr val="5A5A5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9" name="Rectangle 38">
            <a:extLst>
              <a:ext uri="{FF2B5EF4-FFF2-40B4-BE49-F238E27FC236}">
                <a16:creationId xmlns:a16="http://schemas.microsoft.com/office/drawing/2014/main" id="{01CFB852-9406-0120-7F66-BDED45FB7D70}"/>
              </a:ext>
            </a:extLst>
          </p:cNvPr>
          <p:cNvSpPr/>
          <p:nvPr/>
        </p:nvSpPr>
        <p:spPr>
          <a:xfrm>
            <a:off x="505185" y="5266327"/>
            <a:ext cx="3064866" cy="8301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0" dirty="0">
                <a:effectLst/>
                <a:latin typeface="National2"/>
              </a:rPr>
              <a:t>Low Engagement and Participation</a:t>
            </a:r>
            <a:endParaRPr kumimoji="0" lang="en-AU" sz="200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0" name="Rectangle 39">
            <a:extLst>
              <a:ext uri="{FF2B5EF4-FFF2-40B4-BE49-F238E27FC236}">
                <a16:creationId xmlns:a16="http://schemas.microsoft.com/office/drawing/2014/main" id="{90FBF982-3C89-E96D-02CB-381DB1A27EE5}"/>
              </a:ext>
            </a:extLst>
          </p:cNvPr>
          <p:cNvSpPr/>
          <p:nvPr/>
        </p:nvSpPr>
        <p:spPr bwMode="auto">
          <a:xfrm>
            <a:off x="3713282" y="5241146"/>
            <a:ext cx="7951579" cy="855374"/>
          </a:xfrm>
          <a:prstGeom prst="rect">
            <a:avLst/>
          </a:prstGeom>
          <a:solidFill>
            <a:schemeClr val="bg1"/>
          </a:solidFill>
          <a:ln w="12700">
            <a:solidFill>
              <a:schemeClr val="bg1">
                <a:lumMod val="85000"/>
              </a:schemeClr>
            </a:solidFill>
            <a:miter lim="800000"/>
            <a:headEnd type="none" w="sm" len="sm"/>
            <a:tailEnd type="none" w="sm" len="sm"/>
          </a:ln>
          <a:effectLst/>
        </p:spPr>
        <p:txBody>
          <a:bodyPr rIns="18288" anchor="t"/>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600" b="0" i="0" dirty="0">
                <a:effectLst/>
                <a:latin typeface="National2"/>
              </a:rPr>
              <a:t>There is a noted low attendance rate at meetings, with only a small core group regularly participating. Many members expressed frustration about the same individuals repeatedly taking on leadership roles, leading to a lack of fresh ideas and engagement.</a:t>
            </a:r>
            <a:endParaRPr kumimoji="0" lang="en-US" altLang="en-US" sz="1600" b="0" i="0" u="none" strike="noStrike" kern="1200" cap="none" spc="0" normalizeH="0" baseline="0" noProof="0" dirty="0">
              <a:ln>
                <a:noFill/>
              </a:ln>
              <a:solidFill>
                <a:srgbClr val="5A5A5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 Placeholder 2">
            <a:extLst>
              <a:ext uri="{FF2B5EF4-FFF2-40B4-BE49-F238E27FC236}">
                <a16:creationId xmlns:a16="http://schemas.microsoft.com/office/drawing/2014/main" id="{019D56AC-2F4A-5F3F-152F-1D4917F670C8}"/>
              </a:ext>
            </a:extLst>
          </p:cNvPr>
          <p:cNvSpPr>
            <a:spLocks noGrp="1"/>
          </p:cNvSpPr>
          <p:nvPr>
            <p:ph type="body" sz="quarter" idx="10"/>
          </p:nvPr>
        </p:nvSpPr>
        <p:spPr>
          <a:xfrm>
            <a:off x="505185" y="1519701"/>
            <a:ext cx="10341734" cy="640700"/>
          </a:xfrm>
        </p:spPr>
        <p:txBody>
          <a:bodyPr>
            <a:noAutofit/>
          </a:bodyPr>
          <a:lstStyle/>
          <a:p>
            <a:pPr marL="0" indent="0">
              <a:buNone/>
            </a:pPr>
            <a:r>
              <a:rPr lang="en-US" sz="1800" b="0" i="0" dirty="0">
                <a:solidFill>
                  <a:schemeClr val="tx1"/>
                </a:solidFill>
                <a:effectLst/>
                <a:latin typeface="National2"/>
              </a:rPr>
              <a:t>#</a:t>
            </a:r>
            <a:r>
              <a:rPr lang="en-US" sz="1800" dirty="0">
                <a:solidFill>
                  <a:schemeClr val="tx1"/>
                </a:solidFill>
                <a:latin typeface="National2"/>
              </a:rPr>
              <a:t>8</a:t>
            </a:r>
            <a:br>
              <a:rPr lang="en-US" sz="1800" dirty="0">
                <a:solidFill>
                  <a:schemeClr val="tx1"/>
                </a:solidFill>
                <a:latin typeface="National2"/>
              </a:rPr>
            </a:br>
            <a:r>
              <a:rPr lang="en-US" sz="1800" b="0" i="0" dirty="0">
                <a:solidFill>
                  <a:schemeClr val="tx1"/>
                </a:solidFill>
                <a:effectLst/>
                <a:latin typeface="National2"/>
              </a:rPr>
              <a:t>What challenges or barriers do you experience with your current chapter?</a:t>
            </a:r>
            <a:endParaRPr lang="en-US" sz="1400" dirty="0">
              <a:solidFill>
                <a:schemeClr val="tx1"/>
              </a:solidFill>
              <a:latin typeface="National2"/>
            </a:endParaRPr>
          </a:p>
        </p:txBody>
      </p:sp>
      <p:sp>
        <p:nvSpPr>
          <p:cNvPr id="11" name="TextBox 10">
            <a:extLst>
              <a:ext uri="{FF2B5EF4-FFF2-40B4-BE49-F238E27FC236}">
                <a16:creationId xmlns:a16="http://schemas.microsoft.com/office/drawing/2014/main" id="{2D6FEBD5-A040-68F0-F113-A4D65F2BB1B0}"/>
              </a:ext>
            </a:extLst>
          </p:cNvPr>
          <p:cNvSpPr txBox="1"/>
          <p:nvPr/>
        </p:nvSpPr>
        <p:spPr>
          <a:xfrm>
            <a:off x="3713281" y="2394406"/>
            <a:ext cx="7951579" cy="697627"/>
          </a:xfrm>
          <a:prstGeom prst="rect">
            <a:avLst/>
          </a:prstGeom>
          <a:noFill/>
        </p:spPr>
        <p:txBody>
          <a:bodyPr wrap="square">
            <a:spAutoFit/>
          </a:bodyPr>
          <a:lstStyle/>
          <a:p>
            <a:r>
              <a:rPr lang="en-US" sz="1800" b="1" dirty="0">
                <a:latin typeface="National2"/>
              </a:rPr>
              <a:t>Key Challenges Identified</a:t>
            </a:r>
          </a:p>
          <a:p>
            <a:pPr algn="l">
              <a:spcBef>
                <a:spcPts val="375"/>
              </a:spcBef>
              <a:spcAft>
                <a:spcPts val="375"/>
              </a:spcAft>
              <a:buNone/>
            </a:pPr>
            <a:r>
              <a:rPr lang="en-US" sz="1800" b="0" i="0" dirty="0">
                <a:effectLst/>
                <a:latin typeface="National2"/>
              </a:rPr>
              <a:t>Members reported several barriers to participation in chapter activities, including:</a:t>
            </a:r>
          </a:p>
        </p:txBody>
      </p:sp>
      <p:sp>
        <p:nvSpPr>
          <p:cNvPr id="12" name="Title 1">
            <a:extLst>
              <a:ext uri="{FF2B5EF4-FFF2-40B4-BE49-F238E27FC236}">
                <a16:creationId xmlns:a16="http://schemas.microsoft.com/office/drawing/2014/main" id="{EE6EEEBE-BE99-127C-307D-6AF0A8CD5967}"/>
              </a:ext>
            </a:extLst>
          </p:cNvPr>
          <p:cNvSpPr>
            <a:spLocks noGrp="1"/>
          </p:cNvSpPr>
          <p:nvPr>
            <p:ph type="title"/>
          </p:nvPr>
        </p:nvSpPr>
        <p:spPr>
          <a:xfrm>
            <a:off x="514114" y="365126"/>
            <a:ext cx="11073049" cy="1091318"/>
          </a:xfrm>
        </p:spPr>
        <p:txBody>
          <a:bodyPr/>
          <a:lstStyle/>
          <a:p>
            <a:r>
              <a:rPr lang="en-US" b="0" dirty="0"/>
              <a:t>Chapter Engagement Survey Results – Challenges</a:t>
            </a:r>
          </a:p>
        </p:txBody>
      </p:sp>
      <p:pic>
        <p:nvPicPr>
          <p:cNvPr id="15" name="Picture 14" descr="A picture containing drawing, clock&#10;&#10;Description automatically generated">
            <a:extLst>
              <a:ext uri="{FF2B5EF4-FFF2-40B4-BE49-F238E27FC236}">
                <a16:creationId xmlns:a16="http://schemas.microsoft.com/office/drawing/2014/main" id="{DEFDE1BF-2E14-5573-4DDF-52D933118D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837" y="369644"/>
            <a:ext cx="1127764" cy="261271"/>
          </a:xfrm>
          <a:prstGeom prst="rect">
            <a:avLst/>
          </a:prstGeom>
        </p:spPr>
      </p:pic>
    </p:spTree>
    <p:extLst>
      <p:ext uri="{BB962C8B-B14F-4D97-AF65-F5344CB8AC3E}">
        <p14:creationId xmlns:p14="http://schemas.microsoft.com/office/powerpoint/2010/main" val="2561335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C4528-13D5-46FD-7ECF-1644C66ABEE3}"/>
            </a:ext>
          </a:extLst>
        </p:cNvPr>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CD500C27-F5DB-E945-D542-955F22DADB1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16" name="Object 15" hidden="1">
                        <a:extLst>
                          <a:ext uri="{FF2B5EF4-FFF2-40B4-BE49-F238E27FC236}">
                            <a16:creationId xmlns:a16="http://schemas.microsoft.com/office/drawing/2014/main" id="{CD500C27-F5DB-E945-D542-955F22DADB1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Rectangle 16" hidden="1">
            <a:extLst>
              <a:ext uri="{FF2B5EF4-FFF2-40B4-BE49-F238E27FC236}">
                <a16:creationId xmlns:a16="http://schemas.microsoft.com/office/drawing/2014/main" id="{AC541FF7-F534-999D-E138-CA7DC21A9BFF}"/>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3" name="Rectangle 32">
            <a:extLst>
              <a:ext uri="{FF2B5EF4-FFF2-40B4-BE49-F238E27FC236}">
                <a16:creationId xmlns:a16="http://schemas.microsoft.com/office/drawing/2014/main" id="{B6DFFEA4-FB20-7C50-4817-003FA66EE64E}"/>
              </a:ext>
            </a:extLst>
          </p:cNvPr>
          <p:cNvSpPr/>
          <p:nvPr/>
        </p:nvSpPr>
        <p:spPr>
          <a:xfrm>
            <a:off x="505188" y="4586298"/>
            <a:ext cx="3080504" cy="13756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RECRUITMENT &amp; RETENTION</a:t>
            </a:r>
            <a:endParaRPr kumimoji="0" lang="en-US" sz="14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5" name="Rectangle 34">
            <a:extLst>
              <a:ext uri="{FF2B5EF4-FFF2-40B4-BE49-F238E27FC236}">
                <a16:creationId xmlns:a16="http://schemas.microsoft.com/office/drawing/2014/main" id="{A5DEFFE0-9150-3949-7630-3C6485A8C3A3}"/>
              </a:ext>
            </a:extLst>
          </p:cNvPr>
          <p:cNvSpPr/>
          <p:nvPr/>
        </p:nvSpPr>
        <p:spPr>
          <a:xfrm>
            <a:off x="497370" y="3062099"/>
            <a:ext cx="3072684" cy="1198830"/>
          </a:xfrm>
          <a:prstGeom prst="rect">
            <a:avLst/>
          </a:prstGeom>
          <a:solidFill>
            <a:schemeClr val="accent3"/>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COMMUNICATION</a:t>
            </a:r>
          </a:p>
        </p:txBody>
      </p:sp>
      <p:sp>
        <p:nvSpPr>
          <p:cNvPr id="36" name="Rectangle 35">
            <a:extLst>
              <a:ext uri="{FF2B5EF4-FFF2-40B4-BE49-F238E27FC236}">
                <a16:creationId xmlns:a16="http://schemas.microsoft.com/office/drawing/2014/main" id="{A2208B2F-1D28-495B-B2C7-96861E4162F3}"/>
              </a:ext>
            </a:extLst>
          </p:cNvPr>
          <p:cNvSpPr/>
          <p:nvPr/>
        </p:nvSpPr>
        <p:spPr bwMode="auto">
          <a:xfrm>
            <a:off x="3713283" y="4586299"/>
            <a:ext cx="8026280" cy="1375664"/>
          </a:xfrm>
          <a:prstGeom prst="rect">
            <a:avLst/>
          </a:prstGeom>
          <a:solidFill>
            <a:schemeClr val="bg1"/>
          </a:solidFill>
          <a:ln w="12700">
            <a:solidFill>
              <a:schemeClr val="bg1">
                <a:lumMod val="85000"/>
              </a:schemeClr>
            </a:solidFill>
            <a:miter lim="800000"/>
            <a:headEnd type="none" w="sm" len="sm"/>
            <a:tailEnd type="none" w="sm" len="sm"/>
          </a:ln>
          <a:effectLst/>
        </p:spPr>
        <p:txBody>
          <a:bodyPr rIns="18288" anchor="t"/>
          <a:lstStyle/>
          <a:p>
            <a:pPr algn="l">
              <a:spcBef>
                <a:spcPts val="375"/>
              </a:spcBef>
              <a:spcAft>
                <a:spcPts val="375"/>
              </a:spcAft>
              <a:buNone/>
            </a:pPr>
            <a:r>
              <a:rPr lang="en-US" sz="1600" b="0" i="0" dirty="0">
                <a:solidFill>
                  <a:schemeClr val="tx1"/>
                </a:solidFill>
                <a:effectLst/>
                <a:latin typeface="National2"/>
              </a:rPr>
              <a:t>A significant challenge is attracting younger members to join and engage actively in the chapter. Many older members expressed concern over the declining interest from newer nurses, who often prioritize other commitments over chapter activities. </a:t>
            </a:r>
          </a:p>
          <a:p>
            <a:pPr algn="l">
              <a:spcBef>
                <a:spcPts val="375"/>
              </a:spcBef>
              <a:spcAft>
                <a:spcPts val="375"/>
              </a:spcAft>
              <a:buNone/>
            </a:pPr>
            <a:r>
              <a:rPr lang="en-US" sz="1600" b="0" i="0" dirty="0">
                <a:solidFill>
                  <a:schemeClr val="tx1"/>
                </a:solidFill>
                <a:effectLst/>
                <a:latin typeface="National2"/>
              </a:rPr>
              <a:t>The need for innovative strategies to recruit and retain members was emphasized, as many feel that the current offerings do not meet the interests of younger generations.</a:t>
            </a:r>
            <a:endParaRPr kumimoji="0" lang="en-US" sz="1600" b="0" i="0" u="none" strike="noStrike" kern="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7" name="Rectangle 36">
            <a:extLst>
              <a:ext uri="{FF2B5EF4-FFF2-40B4-BE49-F238E27FC236}">
                <a16:creationId xmlns:a16="http://schemas.microsoft.com/office/drawing/2014/main" id="{C85D2115-957D-9CF7-6C73-A8433642D59D}"/>
              </a:ext>
            </a:extLst>
          </p:cNvPr>
          <p:cNvSpPr/>
          <p:nvPr/>
        </p:nvSpPr>
        <p:spPr bwMode="auto">
          <a:xfrm>
            <a:off x="3713283" y="3062099"/>
            <a:ext cx="8026280" cy="1198830"/>
          </a:xfrm>
          <a:prstGeom prst="rect">
            <a:avLst/>
          </a:prstGeom>
          <a:solidFill>
            <a:schemeClr val="bg1"/>
          </a:solidFill>
          <a:ln w="12700">
            <a:solidFill>
              <a:schemeClr val="bg1">
                <a:lumMod val="85000"/>
              </a:schemeClr>
            </a:solidFill>
            <a:miter lim="800000"/>
            <a:headEnd type="none" w="sm" len="sm"/>
            <a:tailEnd type="none" w="sm" len="sm"/>
          </a:ln>
          <a:effectLst/>
        </p:spPr>
        <p:txBody>
          <a:bodyPr rIns="18288" anchor="t"/>
          <a:lstStyle/>
          <a:p>
            <a:pPr algn="l">
              <a:spcBef>
                <a:spcPts val="375"/>
              </a:spcBef>
              <a:spcAft>
                <a:spcPts val="375"/>
              </a:spcAft>
              <a:buNone/>
            </a:pPr>
            <a:r>
              <a:rPr lang="en-US" sz="1600" b="0" i="0" dirty="0">
                <a:solidFill>
                  <a:schemeClr val="tx1"/>
                </a:solidFill>
                <a:effectLst/>
                <a:latin typeface="National2"/>
              </a:rPr>
              <a:t>Effective communication was highlighted as a major concern, with many members feeling uninformed about meeting schedules and chapter activities. </a:t>
            </a:r>
          </a:p>
          <a:p>
            <a:pPr algn="l">
              <a:spcBef>
                <a:spcPts val="375"/>
              </a:spcBef>
              <a:spcAft>
                <a:spcPts val="375"/>
              </a:spcAft>
              <a:buNone/>
            </a:pPr>
            <a:r>
              <a:rPr lang="en-US" sz="1600" b="0" i="0" dirty="0">
                <a:solidFill>
                  <a:schemeClr val="tx1"/>
                </a:solidFill>
                <a:effectLst/>
                <a:latin typeface="National2"/>
              </a:rPr>
              <a:t>Some indicated that they only receive notifications last minute, making it difficult to plan-ahead. Others mentioned that they rely on social media for updates, which not all members use.</a:t>
            </a:r>
          </a:p>
          <a:p>
            <a:pPr marL="0" marR="0" lvl="0" indent="0" algn="l" defTabSz="914400" rtl="0" eaLnBrk="1" fontAlgn="auto" latinLnBrk="0" hangingPunct="1">
              <a:spcBef>
                <a:spcPts val="300"/>
              </a:spcBef>
              <a:spcAft>
                <a:spcPts val="300"/>
              </a:spcAft>
              <a:buClrTx/>
              <a:buSzTx/>
              <a:buFontTx/>
              <a:buNone/>
              <a:tabLst/>
              <a:defRPr/>
            </a:pPr>
            <a:endParaRPr kumimoji="0" lang="en-US" altLang="en-US" sz="1600" b="0" i="0" u="none" strike="noStrike" kern="1200" cap="none" spc="0" normalizeH="0" baseline="0" noProof="0" dirty="0">
              <a:ln>
                <a:noFill/>
              </a:ln>
              <a:solidFill>
                <a:srgbClr val="5A5A5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 Placeholder 2">
            <a:extLst>
              <a:ext uri="{FF2B5EF4-FFF2-40B4-BE49-F238E27FC236}">
                <a16:creationId xmlns:a16="http://schemas.microsoft.com/office/drawing/2014/main" id="{A8780835-9F50-DCC5-966F-50EDD2E57378}"/>
              </a:ext>
            </a:extLst>
          </p:cNvPr>
          <p:cNvSpPr>
            <a:spLocks noGrp="1"/>
          </p:cNvSpPr>
          <p:nvPr>
            <p:ph type="body" sz="quarter" idx="10"/>
          </p:nvPr>
        </p:nvSpPr>
        <p:spPr>
          <a:xfrm>
            <a:off x="505185" y="1519701"/>
            <a:ext cx="10341734" cy="583147"/>
          </a:xfrm>
        </p:spPr>
        <p:txBody>
          <a:bodyPr>
            <a:noAutofit/>
          </a:bodyPr>
          <a:lstStyle/>
          <a:p>
            <a:pPr marL="0" indent="0">
              <a:buNone/>
            </a:pPr>
            <a:r>
              <a:rPr lang="en-US" sz="1800" b="0" i="0" dirty="0">
                <a:solidFill>
                  <a:schemeClr val="tx1"/>
                </a:solidFill>
                <a:effectLst/>
                <a:latin typeface="National2"/>
              </a:rPr>
              <a:t>#</a:t>
            </a:r>
            <a:r>
              <a:rPr lang="en-US" sz="1800" dirty="0">
                <a:solidFill>
                  <a:schemeClr val="tx1"/>
                </a:solidFill>
                <a:latin typeface="National2"/>
              </a:rPr>
              <a:t>8</a:t>
            </a:r>
            <a:r>
              <a:rPr lang="en-US" sz="1800" i="1" dirty="0">
                <a:solidFill>
                  <a:schemeClr val="tx1"/>
                </a:solidFill>
                <a:latin typeface="National2"/>
              </a:rPr>
              <a:t> (cont.)</a:t>
            </a:r>
            <a:br>
              <a:rPr lang="en-US" sz="1800" dirty="0">
                <a:solidFill>
                  <a:schemeClr val="tx1"/>
                </a:solidFill>
                <a:latin typeface="National2"/>
              </a:rPr>
            </a:br>
            <a:r>
              <a:rPr lang="en-US" sz="1800" b="0" i="0" dirty="0">
                <a:solidFill>
                  <a:schemeClr val="tx1"/>
                </a:solidFill>
                <a:effectLst/>
                <a:latin typeface="National2"/>
              </a:rPr>
              <a:t>What challenges or barriers do you experience with your current chapter?</a:t>
            </a:r>
            <a:endParaRPr lang="en-US" sz="1800" dirty="0">
              <a:solidFill>
                <a:schemeClr val="tx1"/>
              </a:solidFill>
              <a:latin typeface="National2"/>
            </a:endParaRPr>
          </a:p>
        </p:txBody>
      </p:sp>
      <p:sp>
        <p:nvSpPr>
          <p:cNvPr id="2" name="TextBox 1">
            <a:extLst>
              <a:ext uri="{FF2B5EF4-FFF2-40B4-BE49-F238E27FC236}">
                <a16:creationId xmlns:a16="http://schemas.microsoft.com/office/drawing/2014/main" id="{E6E9D297-BEA1-1B61-7BC4-41515147950F}"/>
              </a:ext>
            </a:extLst>
          </p:cNvPr>
          <p:cNvSpPr txBox="1"/>
          <p:nvPr/>
        </p:nvSpPr>
        <p:spPr>
          <a:xfrm>
            <a:off x="3713283" y="2538216"/>
            <a:ext cx="7951579" cy="369332"/>
          </a:xfrm>
          <a:prstGeom prst="rect">
            <a:avLst/>
          </a:prstGeom>
          <a:noFill/>
        </p:spPr>
        <p:txBody>
          <a:bodyPr wrap="square">
            <a:spAutoFit/>
          </a:bodyPr>
          <a:lstStyle/>
          <a:p>
            <a:r>
              <a:rPr lang="en-US" sz="1800" b="1" dirty="0">
                <a:latin typeface="National2"/>
              </a:rPr>
              <a:t>Key Challenges Identified </a:t>
            </a:r>
            <a:r>
              <a:rPr lang="en-US" sz="1800" b="1" i="1" dirty="0">
                <a:latin typeface="National2"/>
              </a:rPr>
              <a:t>(cont.)</a:t>
            </a:r>
          </a:p>
        </p:txBody>
      </p:sp>
      <p:sp>
        <p:nvSpPr>
          <p:cNvPr id="3" name="Title 1">
            <a:extLst>
              <a:ext uri="{FF2B5EF4-FFF2-40B4-BE49-F238E27FC236}">
                <a16:creationId xmlns:a16="http://schemas.microsoft.com/office/drawing/2014/main" id="{4759A20D-86E1-96B2-15F3-5DDF0AAEA189}"/>
              </a:ext>
            </a:extLst>
          </p:cNvPr>
          <p:cNvSpPr>
            <a:spLocks noGrp="1"/>
          </p:cNvSpPr>
          <p:nvPr>
            <p:ph type="title"/>
          </p:nvPr>
        </p:nvSpPr>
        <p:spPr>
          <a:xfrm>
            <a:off x="514114" y="365126"/>
            <a:ext cx="11073049" cy="1091318"/>
          </a:xfrm>
        </p:spPr>
        <p:txBody>
          <a:bodyPr/>
          <a:lstStyle/>
          <a:p>
            <a:r>
              <a:rPr lang="en-US" b="0" dirty="0"/>
              <a:t>Chapter Engagement Survey Results – Challenges</a:t>
            </a:r>
          </a:p>
        </p:txBody>
      </p:sp>
      <p:pic>
        <p:nvPicPr>
          <p:cNvPr id="5" name="Picture 4" descr="A picture containing drawing, clock&#10;&#10;Description automatically generated">
            <a:extLst>
              <a:ext uri="{FF2B5EF4-FFF2-40B4-BE49-F238E27FC236}">
                <a16:creationId xmlns:a16="http://schemas.microsoft.com/office/drawing/2014/main" id="{2FBCCC81-201F-01BD-11AC-A0DE1640F8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837" y="369644"/>
            <a:ext cx="1127764" cy="261271"/>
          </a:xfrm>
          <a:prstGeom prst="rect">
            <a:avLst/>
          </a:prstGeom>
        </p:spPr>
      </p:pic>
    </p:spTree>
    <p:extLst>
      <p:ext uri="{BB962C8B-B14F-4D97-AF65-F5344CB8AC3E}">
        <p14:creationId xmlns:p14="http://schemas.microsoft.com/office/powerpoint/2010/main" val="3708865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073AF91-5325-42B9-A31A-3D179304022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13" name="Object 12" hidden="1">
                        <a:extLst>
                          <a:ext uri="{FF2B5EF4-FFF2-40B4-BE49-F238E27FC236}">
                            <a16:creationId xmlns:a16="http://schemas.microsoft.com/office/drawing/2014/main" id="{A073AF91-5325-42B9-A31A-3D179304022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0" name="Rectangle 19">
            <a:extLst>
              <a:ext uri="{FF2B5EF4-FFF2-40B4-BE49-F238E27FC236}">
                <a16:creationId xmlns:a16="http://schemas.microsoft.com/office/drawing/2014/main" id="{40645EBD-75CD-302D-17E8-A328ADD8F99B}"/>
              </a:ext>
            </a:extLst>
          </p:cNvPr>
          <p:cNvSpPr/>
          <p:nvPr/>
        </p:nvSpPr>
        <p:spPr>
          <a:xfrm>
            <a:off x="604837" y="3284113"/>
            <a:ext cx="3375342" cy="7789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i="0" dirty="0">
                <a:effectLst/>
                <a:latin typeface="National2"/>
              </a:rPr>
              <a:t>Flexible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i="0" dirty="0">
                <a:effectLst/>
                <a:latin typeface="National2"/>
              </a:rPr>
              <a:t>Meeting Times</a:t>
            </a:r>
            <a:endParaRPr kumimoji="0" lang="en-US" sz="240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1" name="Rectangle 20">
            <a:extLst>
              <a:ext uri="{FF2B5EF4-FFF2-40B4-BE49-F238E27FC236}">
                <a16:creationId xmlns:a16="http://schemas.microsoft.com/office/drawing/2014/main" id="{246509EF-D459-43F1-7A10-98E1E095542F}"/>
              </a:ext>
            </a:extLst>
          </p:cNvPr>
          <p:cNvSpPr/>
          <p:nvPr/>
        </p:nvSpPr>
        <p:spPr>
          <a:xfrm>
            <a:off x="4434552" y="3284112"/>
            <a:ext cx="3375340" cy="7836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i="0" dirty="0">
                <a:effectLst/>
                <a:latin typeface="National2"/>
              </a:rPr>
              <a:t>Improved Communication</a:t>
            </a:r>
            <a:endParaRPr kumimoji="0" lang="en-US" sz="160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2" name="Rectangle 21">
            <a:extLst>
              <a:ext uri="{FF2B5EF4-FFF2-40B4-BE49-F238E27FC236}">
                <a16:creationId xmlns:a16="http://schemas.microsoft.com/office/drawing/2014/main" id="{7BF00583-C0A2-EA43-743C-64AFCAC1F880}"/>
              </a:ext>
            </a:extLst>
          </p:cNvPr>
          <p:cNvSpPr/>
          <p:nvPr/>
        </p:nvSpPr>
        <p:spPr>
          <a:xfrm>
            <a:off x="8211823" y="3279440"/>
            <a:ext cx="3375340" cy="7836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i="0" dirty="0">
                <a:effectLst/>
                <a:latin typeface="National2"/>
              </a:rPr>
              <a:t>Engaging Educational Opportunities</a:t>
            </a:r>
            <a:endParaRPr kumimoji="0" lang="en-US" sz="240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4" name="Title 1">
            <a:extLst>
              <a:ext uri="{FF2B5EF4-FFF2-40B4-BE49-F238E27FC236}">
                <a16:creationId xmlns:a16="http://schemas.microsoft.com/office/drawing/2014/main" id="{BB81268B-C6A6-0FF4-CD4C-5C3F15730221}"/>
              </a:ext>
            </a:extLst>
          </p:cNvPr>
          <p:cNvSpPr txBox="1">
            <a:spLocks/>
          </p:cNvSpPr>
          <p:nvPr/>
        </p:nvSpPr>
        <p:spPr>
          <a:xfrm>
            <a:off x="601036" y="4138207"/>
            <a:ext cx="3375342" cy="2018124"/>
          </a:xfrm>
          <a:prstGeom prst="rect">
            <a:avLst/>
          </a:prstGeom>
          <a:noFill/>
        </p:spPr>
        <p:txBody>
          <a:bodyPr vert="horz" lIns="91440" tIns="45720" rIns="91440" bIns="45720" rtlCol="0" anchor="ctr">
            <a:noAutofit/>
          </a:bodyPr>
          <a:lstStyle>
            <a:lvl1pPr algn="l" defTabSz="957998" rtl="0" eaLnBrk="1" fontAlgn="base" latinLnBrk="0" hangingPunct="1">
              <a:lnSpc>
                <a:spcPct val="100000"/>
              </a:lnSpc>
              <a:spcBef>
                <a:spcPct val="0"/>
              </a:spcBef>
              <a:spcAft>
                <a:spcPct val="0"/>
              </a:spcAft>
              <a:buNone/>
              <a:defRPr sz="2000" b="1" kern="1200">
                <a:solidFill>
                  <a:schemeClr val="tx2"/>
                </a:solidFill>
                <a:latin typeface="+mj-lt"/>
                <a:ea typeface="+mj-ea"/>
                <a:cs typeface="+mj-cs"/>
              </a:defRPr>
            </a:lvl1pPr>
            <a:lvl2pPr algn="l" defTabSz="957998" rtl="0" eaLnBrk="1" fontAlgn="base" hangingPunct="1">
              <a:lnSpc>
                <a:spcPts val="3196"/>
              </a:lnSpc>
              <a:spcBef>
                <a:spcPct val="0"/>
              </a:spcBef>
              <a:spcAft>
                <a:spcPct val="0"/>
              </a:spcAft>
              <a:defRPr sz="2300" b="1">
                <a:solidFill>
                  <a:schemeClr val="tx2"/>
                </a:solidFill>
                <a:latin typeface="Arial" charset="0"/>
              </a:defRPr>
            </a:lvl2pPr>
            <a:lvl3pPr algn="l" defTabSz="957998" rtl="0" eaLnBrk="1" fontAlgn="base" hangingPunct="1">
              <a:lnSpc>
                <a:spcPts val="3196"/>
              </a:lnSpc>
              <a:spcBef>
                <a:spcPct val="0"/>
              </a:spcBef>
              <a:spcAft>
                <a:spcPct val="0"/>
              </a:spcAft>
              <a:defRPr sz="2300" b="1">
                <a:solidFill>
                  <a:schemeClr val="tx2"/>
                </a:solidFill>
                <a:latin typeface="Arial" charset="0"/>
              </a:defRPr>
            </a:lvl3pPr>
            <a:lvl4pPr algn="l" defTabSz="957998" rtl="0" eaLnBrk="1" fontAlgn="base" hangingPunct="1">
              <a:lnSpc>
                <a:spcPts val="3196"/>
              </a:lnSpc>
              <a:spcBef>
                <a:spcPct val="0"/>
              </a:spcBef>
              <a:spcAft>
                <a:spcPct val="0"/>
              </a:spcAft>
              <a:defRPr sz="2300" b="1">
                <a:solidFill>
                  <a:schemeClr val="tx2"/>
                </a:solidFill>
                <a:latin typeface="Arial" charset="0"/>
              </a:defRPr>
            </a:lvl4pPr>
            <a:lvl5pPr algn="l" defTabSz="957998" rtl="0" eaLnBrk="1" fontAlgn="base" hangingPunct="1">
              <a:lnSpc>
                <a:spcPts val="3196"/>
              </a:lnSpc>
              <a:spcBef>
                <a:spcPct val="0"/>
              </a:spcBef>
              <a:spcAft>
                <a:spcPct val="0"/>
              </a:spcAft>
              <a:defRPr sz="2300" b="1">
                <a:solidFill>
                  <a:schemeClr val="tx2"/>
                </a:solidFill>
                <a:latin typeface="Arial" charset="0"/>
              </a:defRPr>
            </a:lvl5pPr>
            <a:lvl6pPr marL="429756" algn="l" defTabSz="957998" rtl="0" eaLnBrk="1" fontAlgn="base" hangingPunct="1">
              <a:lnSpc>
                <a:spcPts val="3196"/>
              </a:lnSpc>
              <a:spcBef>
                <a:spcPct val="0"/>
              </a:spcBef>
              <a:spcAft>
                <a:spcPct val="0"/>
              </a:spcAft>
              <a:defRPr sz="2300" b="1">
                <a:solidFill>
                  <a:schemeClr val="tx2"/>
                </a:solidFill>
                <a:latin typeface="Arial" charset="0"/>
              </a:defRPr>
            </a:lvl6pPr>
            <a:lvl7pPr marL="859512" algn="l" defTabSz="957998" rtl="0" eaLnBrk="1" fontAlgn="base" hangingPunct="1">
              <a:lnSpc>
                <a:spcPts val="3196"/>
              </a:lnSpc>
              <a:spcBef>
                <a:spcPct val="0"/>
              </a:spcBef>
              <a:spcAft>
                <a:spcPct val="0"/>
              </a:spcAft>
              <a:defRPr sz="2300" b="1">
                <a:solidFill>
                  <a:schemeClr val="tx2"/>
                </a:solidFill>
                <a:latin typeface="Arial" charset="0"/>
              </a:defRPr>
            </a:lvl7pPr>
            <a:lvl8pPr marL="1289268" algn="l" defTabSz="957998" rtl="0" eaLnBrk="1" fontAlgn="base" hangingPunct="1">
              <a:lnSpc>
                <a:spcPts val="3196"/>
              </a:lnSpc>
              <a:spcBef>
                <a:spcPct val="0"/>
              </a:spcBef>
              <a:spcAft>
                <a:spcPct val="0"/>
              </a:spcAft>
              <a:defRPr sz="2300" b="1">
                <a:solidFill>
                  <a:schemeClr val="tx2"/>
                </a:solidFill>
                <a:latin typeface="Arial" charset="0"/>
              </a:defRPr>
            </a:lvl8pPr>
            <a:lvl9pPr marL="1719024" algn="l" defTabSz="957998" rtl="0" eaLnBrk="1" fontAlgn="base" hangingPunct="1">
              <a:lnSpc>
                <a:spcPts val="3196"/>
              </a:lnSpc>
              <a:spcBef>
                <a:spcPct val="0"/>
              </a:spcBef>
              <a:spcAft>
                <a:spcPct val="0"/>
              </a:spcAft>
              <a:defRPr sz="2300" b="1">
                <a:solidFill>
                  <a:schemeClr val="tx2"/>
                </a:solidFill>
                <a:latin typeface="Arial" charset="0"/>
              </a:defRPr>
            </a:lvl9pPr>
          </a:lstStyle>
          <a:p>
            <a:pPr>
              <a:lnSpc>
                <a:spcPct val="150000"/>
              </a:lnSpc>
            </a:pPr>
            <a:r>
              <a:rPr lang="en-US" sz="1800" b="0" i="0" dirty="0">
                <a:solidFill>
                  <a:schemeClr val="tx1"/>
                </a:solidFill>
                <a:effectLst/>
                <a:latin typeface="National2"/>
              </a:rPr>
              <a:t>Offering meetings at varying times, including weekends or virtual options, could help accommodate members' schedules better.</a:t>
            </a:r>
          </a:p>
        </p:txBody>
      </p:sp>
      <p:sp>
        <p:nvSpPr>
          <p:cNvPr id="26" name="Title 1">
            <a:extLst>
              <a:ext uri="{FF2B5EF4-FFF2-40B4-BE49-F238E27FC236}">
                <a16:creationId xmlns:a16="http://schemas.microsoft.com/office/drawing/2014/main" id="{C25F8D79-1FF6-53BF-2CA9-B1DA55A5A494}"/>
              </a:ext>
            </a:extLst>
          </p:cNvPr>
          <p:cNvSpPr txBox="1">
            <a:spLocks/>
          </p:cNvSpPr>
          <p:nvPr/>
        </p:nvSpPr>
        <p:spPr>
          <a:xfrm>
            <a:off x="4394149" y="4138207"/>
            <a:ext cx="3536953" cy="1650020"/>
          </a:xfrm>
          <a:prstGeom prst="rect">
            <a:avLst/>
          </a:prstGeom>
          <a:noFill/>
        </p:spPr>
        <p:txBody>
          <a:bodyPr vert="horz" lIns="91440" tIns="45720" rIns="91440" bIns="45720" rtlCol="0" anchor="ctr">
            <a:noAutofit/>
          </a:bodyPr>
          <a:lstStyle>
            <a:lvl1pPr algn="l" defTabSz="957998" rtl="0" eaLnBrk="1" fontAlgn="base" latinLnBrk="0" hangingPunct="1">
              <a:lnSpc>
                <a:spcPct val="100000"/>
              </a:lnSpc>
              <a:spcBef>
                <a:spcPct val="0"/>
              </a:spcBef>
              <a:spcAft>
                <a:spcPct val="0"/>
              </a:spcAft>
              <a:buNone/>
              <a:defRPr sz="2000" b="1" kern="1200">
                <a:solidFill>
                  <a:schemeClr val="tx2"/>
                </a:solidFill>
                <a:latin typeface="+mj-lt"/>
                <a:ea typeface="+mj-ea"/>
                <a:cs typeface="+mj-cs"/>
              </a:defRPr>
            </a:lvl1pPr>
            <a:lvl2pPr algn="l" defTabSz="957998" rtl="0" eaLnBrk="1" fontAlgn="base" hangingPunct="1">
              <a:lnSpc>
                <a:spcPts val="3196"/>
              </a:lnSpc>
              <a:spcBef>
                <a:spcPct val="0"/>
              </a:spcBef>
              <a:spcAft>
                <a:spcPct val="0"/>
              </a:spcAft>
              <a:defRPr sz="2300" b="1">
                <a:solidFill>
                  <a:schemeClr val="tx2"/>
                </a:solidFill>
                <a:latin typeface="Arial" charset="0"/>
              </a:defRPr>
            </a:lvl2pPr>
            <a:lvl3pPr algn="l" defTabSz="957998" rtl="0" eaLnBrk="1" fontAlgn="base" hangingPunct="1">
              <a:lnSpc>
                <a:spcPts val="3196"/>
              </a:lnSpc>
              <a:spcBef>
                <a:spcPct val="0"/>
              </a:spcBef>
              <a:spcAft>
                <a:spcPct val="0"/>
              </a:spcAft>
              <a:defRPr sz="2300" b="1">
                <a:solidFill>
                  <a:schemeClr val="tx2"/>
                </a:solidFill>
                <a:latin typeface="Arial" charset="0"/>
              </a:defRPr>
            </a:lvl3pPr>
            <a:lvl4pPr algn="l" defTabSz="957998" rtl="0" eaLnBrk="1" fontAlgn="base" hangingPunct="1">
              <a:lnSpc>
                <a:spcPts val="3196"/>
              </a:lnSpc>
              <a:spcBef>
                <a:spcPct val="0"/>
              </a:spcBef>
              <a:spcAft>
                <a:spcPct val="0"/>
              </a:spcAft>
              <a:defRPr sz="2300" b="1">
                <a:solidFill>
                  <a:schemeClr val="tx2"/>
                </a:solidFill>
                <a:latin typeface="Arial" charset="0"/>
              </a:defRPr>
            </a:lvl4pPr>
            <a:lvl5pPr algn="l" defTabSz="957998" rtl="0" eaLnBrk="1" fontAlgn="base" hangingPunct="1">
              <a:lnSpc>
                <a:spcPts val="3196"/>
              </a:lnSpc>
              <a:spcBef>
                <a:spcPct val="0"/>
              </a:spcBef>
              <a:spcAft>
                <a:spcPct val="0"/>
              </a:spcAft>
              <a:defRPr sz="2300" b="1">
                <a:solidFill>
                  <a:schemeClr val="tx2"/>
                </a:solidFill>
                <a:latin typeface="Arial" charset="0"/>
              </a:defRPr>
            </a:lvl5pPr>
            <a:lvl6pPr marL="429756" algn="l" defTabSz="957998" rtl="0" eaLnBrk="1" fontAlgn="base" hangingPunct="1">
              <a:lnSpc>
                <a:spcPts val="3196"/>
              </a:lnSpc>
              <a:spcBef>
                <a:spcPct val="0"/>
              </a:spcBef>
              <a:spcAft>
                <a:spcPct val="0"/>
              </a:spcAft>
              <a:defRPr sz="2300" b="1">
                <a:solidFill>
                  <a:schemeClr val="tx2"/>
                </a:solidFill>
                <a:latin typeface="Arial" charset="0"/>
              </a:defRPr>
            </a:lvl6pPr>
            <a:lvl7pPr marL="859512" algn="l" defTabSz="957998" rtl="0" eaLnBrk="1" fontAlgn="base" hangingPunct="1">
              <a:lnSpc>
                <a:spcPts val="3196"/>
              </a:lnSpc>
              <a:spcBef>
                <a:spcPct val="0"/>
              </a:spcBef>
              <a:spcAft>
                <a:spcPct val="0"/>
              </a:spcAft>
              <a:defRPr sz="2300" b="1">
                <a:solidFill>
                  <a:schemeClr val="tx2"/>
                </a:solidFill>
                <a:latin typeface="Arial" charset="0"/>
              </a:defRPr>
            </a:lvl7pPr>
            <a:lvl8pPr marL="1289268" algn="l" defTabSz="957998" rtl="0" eaLnBrk="1" fontAlgn="base" hangingPunct="1">
              <a:lnSpc>
                <a:spcPts val="3196"/>
              </a:lnSpc>
              <a:spcBef>
                <a:spcPct val="0"/>
              </a:spcBef>
              <a:spcAft>
                <a:spcPct val="0"/>
              </a:spcAft>
              <a:defRPr sz="2300" b="1">
                <a:solidFill>
                  <a:schemeClr val="tx2"/>
                </a:solidFill>
                <a:latin typeface="Arial" charset="0"/>
              </a:defRPr>
            </a:lvl8pPr>
            <a:lvl9pPr marL="1719024" algn="l" defTabSz="957998" rtl="0" eaLnBrk="1" fontAlgn="base" hangingPunct="1">
              <a:lnSpc>
                <a:spcPts val="3196"/>
              </a:lnSpc>
              <a:spcBef>
                <a:spcPct val="0"/>
              </a:spcBef>
              <a:spcAft>
                <a:spcPct val="0"/>
              </a:spcAft>
              <a:defRPr sz="2300" b="1">
                <a:solidFill>
                  <a:schemeClr val="tx2"/>
                </a:solidFill>
                <a:latin typeface="Arial" charset="0"/>
              </a:defRPr>
            </a:lvl9pPr>
          </a:lstStyle>
          <a:p>
            <a:pPr algn="l">
              <a:lnSpc>
                <a:spcPct val="150000"/>
              </a:lnSpc>
            </a:pPr>
            <a:r>
              <a:rPr lang="en-US" sz="1800" b="0" i="0" dirty="0">
                <a:solidFill>
                  <a:schemeClr val="tx1"/>
                </a:solidFill>
                <a:effectLst/>
                <a:latin typeface="National2"/>
              </a:rPr>
              <a:t>Establishing clearer communication channels and providing timely updates could help members stay informed and engaged.</a:t>
            </a:r>
          </a:p>
        </p:txBody>
      </p:sp>
      <p:sp>
        <p:nvSpPr>
          <p:cNvPr id="28" name="Title 1">
            <a:extLst>
              <a:ext uri="{FF2B5EF4-FFF2-40B4-BE49-F238E27FC236}">
                <a16:creationId xmlns:a16="http://schemas.microsoft.com/office/drawing/2014/main" id="{49917AAB-278F-209A-6E28-EF3F46DBF144}"/>
              </a:ext>
            </a:extLst>
          </p:cNvPr>
          <p:cNvSpPr txBox="1">
            <a:spLocks/>
          </p:cNvSpPr>
          <p:nvPr/>
        </p:nvSpPr>
        <p:spPr>
          <a:xfrm>
            <a:off x="8211823" y="4138207"/>
            <a:ext cx="3485120" cy="1650020"/>
          </a:xfrm>
          <a:prstGeom prst="rect">
            <a:avLst/>
          </a:prstGeom>
          <a:noFill/>
        </p:spPr>
        <p:txBody>
          <a:bodyPr vert="horz" lIns="91440" tIns="45720" rIns="91440" bIns="45720" rtlCol="0" anchor="ctr">
            <a:noAutofit/>
          </a:bodyPr>
          <a:lstStyle>
            <a:lvl1pPr algn="l" defTabSz="957998" rtl="0" eaLnBrk="1" fontAlgn="base" latinLnBrk="0" hangingPunct="1">
              <a:lnSpc>
                <a:spcPct val="100000"/>
              </a:lnSpc>
              <a:spcBef>
                <a:spcPct val="0"/>
              </a:spcBef>
              <a:spcAft>
                <a:spcPct val="0"/>
              </a:spcAft>
              <a:buNone/>
              <a:defRPr sz="2000" b="1" kern="1200">
                <a:solidFill>
                  <a:schemeClr val="tx2"/>
                </a:solidFill>
                <a:latin typeface="+mj-lt"/>
                <a:ea typeface="+mj-ea"/>
                <a:cs typeface="+mj-cs"/>
              </a:defRPr>
            </a:lvl1pPr>
            <a:lvl2pPr algn="l" defTabSz="957998" rtl="0" eaLnBrk="1" fontAlgn="base" hangingPunct="1">
              <a:lnSpc>
                <a:spcPts val="3196"/>
              </a:lnSpc>
              <a:spcBef>
                <a:spcPct val="0"/>
              </a:spcBef>
              <a:spcAft>
                <a:spcPct val="0"/>
              </a:spcAft>
              <a:defRPr sz="2300" b="1">
                <a:solidFill>
                  <a:schemeClr val="tx2"/>
                </a:solidFill>
                <a:latin typeface="Arial" charset="0"/>
              </a:defRPr>
            </a:lvl2pPr>
            <a:lvl3pPr algn="l" defTabSz="957998" rtl="0" eaLnBrk="1" fontAlgn="base" hangingPunct="1">
              <a:lnSpc>
                <a:spcPts val="3196"/>
              </a:lnSpc>
              <a:spcBef>
                <a:spcPct val="0"/>
              </a:spcBef>
              <a:spcAft>
                <a:spcPct val="0"/>
              </a:spcAft>
              <a:defRPr sz="2300" b="1">
                <a:solidFill>
                  <a:schemeClr val="tx2"/>
                </a:solidFill>
                <a:latin typeface="Arial" charset="0"/>
              </a:defRPr>
            </a:lvl3pPr>
            <a:lvl4pPr algn="l" defTabSz="957998" rtl="0" eaLnBrk="1" fontAlgn="base" hangingPunct="1">
              <a:lnSpc>
                <a:spcPts val="3196"/>
              </a:lnSpc>
              <a:spcBef>
                <a:spcPct val="0"/>
              </a:spcBef>
              <a:spcAft>
                <a:spcPct val="0"/>
              </a:spcAft>
              <a:defRPr sz="2300" b="1">
                <a:solidFill>
                  <a:schemeClr val="tx2"/>
                </a:solidFill>
                <a:latin typeface="Arial" charset="0"/>
              </a:defRPr>
            </a:lvl4pPr>
            <a:lvl5pPr algn="l" defTabSz="957998" rtl="0" eaLnBrk="1" fontAlgn="base" hangingPunct="1">
              <a:lnSpc>
                <a:spcPts val="3196"/>
              </a:lnSpc>
              <a:spcBef>
                <a:spcPct val="0"/>
              </a:spcBef>
              <a:spcAft>
                <a:spcPct val="0"/>
              </a:spcAft>
              <a:defRPr sz="2300" b="1">
                <a:solidFill>
                  <a:schemeClr val="tx2"/>
                </a:solidFill>
                <a:latin typeface="Arial" charset="0"/>
              </a:defRPr>
            </a:lvl5pPr>
            <a:lvl6pPr marL="429756" algn="l" defTabSz="957998" rtl="0" eaLnBrk="1" fontAlgn="base" hangingPunct="1">
              <a:lnSpc>
                <a:spcPts val="3196"/>
              </a:lnSpc>
              <a:spcBef>
                <a:spcPct val="0"/>
              </a:spcBef>
              <a:spcAft>
                <a:spcPct val="0"/>
              </a:spcAft>
              <a:defRPr sz="2300" b="1">
                <a:solidFill>
                  <a:schemeClr val="tx2"/>
                </a:solidFill>
                <a:latin typeface="Arial" charset="0"/>
              </a:defRPr>
            </a:lvl6pPr>
            <a:lvl7pPr marL="859512" algn="l" defTabSz="957998" rtl="0" eaLnBrk="1" fontAlgn="base" hangingPunct="1">
              <a:lnSpc>
                <a:spcPts val="3196"/>
              </a:lnSpc>
              <a:spcBef>
                <a:spcPct val="0"/>
              </a:spcBef>
              <a:spcAft>
                <a:spcPct val="0"/>
              </a:spcAft>
              <a:defRPr sz="2300" b="1">
                <a:solidFill>
                  <a:schemeClr val="tx2"/>
                </a:solidFill>
                <a:latin typeface="Arial" charset="0"/>
              </a:defRPr>
            </a:lvl7pPr>
            <a:lvl8pPr marL="1289268" algn="l" defTabSz="957998" rtl="0" eaLnBrk="1" fontAlgn="base" hangingPunct="1">
              <a:lnSpc>
                <a:spcPts val="3196"/>
              </a:lnSpc>
              <a:spcBef>
                <a:spcPct val="0"/>
              </a:spcBef>
              <a:spcAft>
                <a:spcPct val="0"/>
              </a:spcAft>
              <a:defRPr sz="2300" b="1">
                <a:solidFill>
                  <a:schemeClr val="tx2"/>
                </a:solidFill>
                <a:latin typeface="Arial" charset="0"/>
              </a:defRPr>
            </a:lvl8pPr>
            <a:lvl9pPr marL="1719024" algn="l" defTabSz="957998" rtl="0" eaLnBrk="1" fontAlgn="base" hangingPunct="1">
              <a:lnSpc>
                <a:spcPts val="3196"/>
              </a:lnSpc>
              <a:spcBef>
                <a:spcPct val="0"/>
              </a:spcBef>
              <a:spcAft>
                <a:spcPct val="0"/>
              </a:spcAft>
              <a:defRPr sz="2300" b="1">
                <a:solidFill>
                  <a:schemeClr val="tx2"/>
                </a:solidFill>
                <a:latin typeface="Arial" charset="0"/>
              </a:defRPr>
            </a:lvl9pPr>
          </a:lstStyle>
          <a:p>
            <a:pPr marL="0" marR="0" lvl="0" indent="0" algn="l" defTabSz="957998" rtl="0" eaLnBrk="1" fontAlgn="base" latinLnBrk="0" hangingPunct="1">
              <a:lnSpc>
                <a:spcPct val="150000"/>
              </a:lnSpc>
              <a:spcBef>
                <a:spcPct val="0"/>
              </a:spcBef>
              <a:spcAft>
                <a:spcPct val="0"/>
              </a:spcAft>
              <a:buClrTx/>
              <a:buSzTx/>
              <a:buFontTx/>
              <a:buNone/>
              <a:tabLst/>
              <a:defRPr/>
            </a:pPr>
            <a:r>
              <a:rPr lang="en-US" sz="1800" b="0" i="0" dirty="0">
                <a:solidFill>
                  <a:schemeClr val="tx1"/>
                </a:solidFill>
                <a:effectLst/>
                <a:latin typeface="National2"/>
              </a:rPr>
              <a:t>Providing more relevant and interesting educational content could attract members to participate more actively.</a:t>
            </a:r>
            <a:endParaRPr kumimoji="0" lang="en-US" sz="1800" b="0" i="0" u="none" strike="noStrike" kern="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cxnSp>
        <p:nvCxnSpPr>
          <p:cNvPr id="30" name="Straight Connector 29">
            <a:extLst>
              <a:ext uri="{FF2B5EF4-FFF2-40B4-BE49-F238E27FC236}">
                <a16:creationId xmlns:a16="http://schemas.microsoft.com/office/drawing/2014/main" id="{799B97A8-94A7-A9EE-B8F5-FE7961697CF8}"/>
              </a:ext>
            </a:extLst>
          </p:cNvPr>
          <p:cNvCxnSpPr>
            <a:cxnSpLocks/>
          </p:cNvCxnSpPr>
          <p:nvPr/>
        </p:nvCxnSpPr>
        <p:spPr>
          <a:xfrm>
            <a:off x="4208544" y="3181081"/>
            <a:ext cx="4093" cy="3079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4212CF1-B1DD-E16E-05C4-D3A864FAF92E}"/>
              </a:ext>
            </a:extLst>
          </p:cNvPr>
          <p:cNvCxnSpPr>
            <a:cxnSpLocks/>
          </p:cNvCxnSpPr>
          <p:nvPr/>
        </p:nvCxnSpPr>
        <p:spPr>
          <a:xfrm>
            <a:off x="8052312" y="3181081"/>
            <a:ext cx="19479" cy="3079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B76B315-C6A9-85BE-9106-3C8CE8A9EB97}"/>
              </a:ext>
            </a:extLst>
          </p:cNvPr>
          <p:cNvSpPr txBox="1"/>
          <p:nvPr/>
        </p:nvSpPr>
        <p:spPr>
          <a:xfrm>
            <a:off x="657279" y="1498145"/>
            <a:ext cx="8082826" cy="646331"/>
          </a:xfrm>
          <a:prstGeom prst="rect">
            <a:avLst/>
          </a:prstGeom>
          <a:noFill/>
        </p:spPr>
        <p:txBody>
          <a:bodyPr wrap="square">
            <a:spAutoFit/>
          </a:bodyPr>
          <a:lstStyle/>
          <a:p>
            <a:pPr marL="0" indent="0">
              <a:buNone/>
            </a:pPr>
            <a:r>
              <a:rPr lang="en-US" sz="1800" b="0" i="0" dirty="0">
                <a:solidFill>
                  <a:schemeClr val="tx1"/>
                </a:solidFill>
                <a:effectLst/>
                <a:latin typeface="National2"/>
              </a:rPr>
              <a:t>#</a:t>
            </a:r>
            <a:r>
              <a:rPr lang="en-US" sz="1800" dirty="0">
                <a:solidFill>
                  <a:schemeClr val="tx1"/>
                </a:solidFill>
                <a:latin typeface="National2"/>
              </a:rPr>
              <a:t>8 </a:t>
            </a:r>
            <a:r>
              <a:rPr lang="en-US" sz="1800" i="1" dirty="0">
                <a:solidFill>
                  <a:schemeClr val="tx1"/>
                </a:solidFill>
                <a:latin typeface="National2"/>
              </a:rPr>
              <a:t>(cont.)</a:t>
            </a:r>
            <a:endParaRPr lang="en-US" sz="1800" b="0" i="1" dirty="0">
              <a:solidFill>
                <a:schemeClr val="tx1"/>
              </a:solidFill>
              <a:effectLst/>
              <a:latin typeface="National2"/>
            </a:endParaRPr>
          </a:p>
          <a:p>
            <a:pPr marL="0" indent="0" algn="l">
              <a:buNone/>
            </a:pPr>
            <a:r>
              <a:rPr lang="en-US" sz="1800" b="0" i="0" dirty="0">
                <a:solidFill>
                  <a:schemeClr val="tx1"/>
                </a:solidFill>
                <a:effectLst/>
                <a:latin typeface="National2"/>
              </a:rPr>
              <a:t>What challenges or barriers do you experience with your current chapter?</a:t>
            </a:r>
          </a:p>
        </p:txBody>
      </p:sp>
      <p:sp>
        <p:nvSpPr>
          <p:cNvPr id="12" name="TextBox 11">
            <a:extLst>
              <a:ext uri="{FF2B5EF4-FFF2-40B4-BE49-F238E27FC236}">
                <a16:creationId xmlns:a16="http://schemas.microsoft.com/office/drawing/2014/main" id="{E1D9E0CD-FF6A-65E8-E6C7-3B08E4F3C117}"/>
              </a:ext>
            </a:extLst>
          </p:cNvPr>
          <p:cNvSpPr txBox="1"/>
          <p:nvPr/>
        </p:nvSpPr>
        <p:spPr>
          <a:xfrm>
            <a:off x="604837" y="2329246"/>
            <a:ext cx="10982326" cy="697627"/>
          </a:xfrm>
          <a:prstGeom prst="rect">
            <a:avLst/>
          </a:prstGeom>
          <a:solidFill>
            <a:schemeClr val="bg1"/>
          </a:solidFill>
        </p:spPr>
        <p:txBody>
          <a:bodyPr wrap="square">
            <a:spAutoFit/>
          </a:bodyPr>
          <a:lstStyle/>
          <a:p>
            <a:pPr algn="l">
              <a:buNone/>
            </a:pPr>
            <a:r>
              <a:rPr lang="en-US" b="1" i="0" dirty="0">
                <a:effectLst/>
                <a:latin typeface="National2"/>
              </a:rPr>
              <a:t>Suggestions for Improvement</a:t>
            </a:r>
          </a:p>
          <a:p>
            <a:pPr algn="l">
              <a:spcBef>
                <a:spcPts val="375"/>
              </a:spcBef>
              <a:spcAft>
                <a:spcPts val="375"/>
              </a:spcAft>
              <a:buNone/>
            </a:pPr>
            <a:r>
              <a:rPr lang="en-US" b="0" i="0" dirty="0">
                <a:effectLst/>
                <a:latin typeface="National2"/>
              </a:rPr>
              <a:t>Members suggested several strategies to enhance engagement, including:</a:t>
            </a:r>
          </a:p>
        </p:txBody>
      </p:sp>
      <p:sp>
        <p:nvSpPr>
          <p:cNvPr id="17" name="Title 1">
            <a:extLst>
              <a:ext uri="{FF2B5EF4-FFF2-40B4-BE49-F238E27FC236}">
                <a16:creationId xmlns:a16="http://schemas.microsoft.com/office/drawing/2014/main" id="{67A14AC1-0AE1-1D3A-B9DE-2C6880F5900C}"/>
              </a:ext>
            </a:extLst>
          </p:cNvPr>
          <p:cNvSpPr>
            <a:spLocks noGrp="1"/>
          </p:cNvSpPr>
          <p:nvPr>
            <p:ph type="title"/>
          </p:nvPr>
        </p:nvSpPr>
        <p:spPr>
          <a:xfrm>
            <a:off x="514114" y="365126"/>
            <a:ext cx="11073049" cy="1091318"/>
          </a:xfrm>
        </p:spPr>
        <p:txBody>
          <a:bodyPr/>
          <a:lstStyle/>
          <a:p>
            <a:r>
              <a:rPr lang="en-US" b="0" dirty="0"/>
              <a:t>Chapter Engagement Survey Results – Challenges</a:t>
            </a:r>
          </a:p>
        </p:txBody>
      </p:sp>
      <p:pic>
        <p:nvPicPr>
          <p:cNvPr id="18" name="Picture 17" descr="A picture containing drawing, clock&#10;&#10;Description automatically generated">
            <a:extLst>
              <a:ext uri="{FF2B5EF4-FFF2-40B4-BE49-F238E27FC236}">
                <a16:creationId xmlns:a16="http://schemas.microsoft.com/office/drawing/2014/main" id="{0ABC4098-41A2-C680-F545-97E5FBABAB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837" y="369644"/>
            <a:ext cx="1127764" cy="261271"/>
          </a:xfrm>
          <a:prstGeom prst="rect">
            <a:avLst/>
          </a:prstGeom>
        </p:spPr>
      </p:pic>
    </p:spTree>
    <p:extLst>
      <p:ext uri="{BB962C8B-B14F-4D97-AF65-F5344CB8AC3E}">
        <p14:creationId xmlns:p14="http://schemas.microsoft.com/office/powerpoint/2010/main" val="5572144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dlrBXLfPuxm3QOk.BDCfR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9wofFLDosU8pWsWzCzxV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9wofFLDosU8pWsWzCzxV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9wofFLDosU8pWsWzCzxVg"/>
</p:tagLst>
</file>

<file path=ppt/theme/theme1.xml><?xml version="1.0" encoding="utf-8"?>
<a:theme xmlns:a="http://schemas.openxmlformats.org/drawingml/2006/main" name="1_Office Theme">
  <a:themeElements>
    <a:clrScheme name="Custom 3">
      <a:dk1>
        <a:srgbClr val="5A5A5B"/>
      </a:dk1>
      <a:lt1>
        <a:srgbClr val="FFFFFF"/>
      </a:lt1>
      <a:dk2>
        <a:srgbClr val="00ACA6"/>
      </a:dk2>
      <a:lt2>
        <a:srgbClr val="FFFFFF"/>
      </a:lt2>
      <a:accent1>
        <a:srgbClr val="00ACA6"/>
      </a:accent1>
      <a:accent2>
        <a:srgbClr val="5EB978"/>
      </a:accent2>
      <a:accent3>
        <a:srgbClr val="00867B"/>
      </a:accent3>
      <a:accent4>
        <a:srgbClr val="006D7B"/>
      </a:accent4>
      <a:accent5>
        <a:srgbClr val="A1CA67"/>
      </a:accent5>
      <a:accent6>
        <a:srgbClr val="569BBE"/>
      </a:accent6>
      <a:hlink>
        <a:srgbClr val="5EB978"/>
      </a:hlink>
      <a:folHlink>
        <a:srgbClr val="5A5A5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1ff247c0-be04-4ae1-a779-e2d5a8bb3080" xsi:nil="true"/>
    <_ip_UnifiedCompliancePolicyProperties xmlns="http://schemas.microsoft.com/sharepoint/v3" xsi:nil="true"/>
    <lcf76f155ced4ddcb4097134ff3c332f xmlns="ba3db45c-4627-44c6-b85e-e1b936e3c4c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7F4A8E491C924D9221879E5EB0762A" ma:contentTypeVersion="20" ma:contentTypeDescription="Create a new document." ma:contentTypeScope="" ma:versionID="dcd1fecaf1c72de87d30e4903a9444e1">
  <xsd:schema xmlns:xsd="http://www.w3.org/2001/XMLSchema" xmlns:xs="http://www.w3.org/2001/XMLSchema" xmlns:p="http://schemas.microsoft.com/office/2006/metadata/properties" xmlns:ns1="http://schemas.microsoft.com/sharepoint/v3" xmlns:ns2="ba3db45c-4627-44c6-b85e-e1b936e3c4c4" xmlns:ns3="1ff247c0-be04-4ae1-a779-e2d5a8bb3080" targetNamespace="http://schemas.microsoft.com/office/2006/metadata/properties" ma:root="true" ma:fieldsID="87bcf4398c9eb5503fcc4bbe5083211b" ns1:_="" ns2:_="" ns3:_="">
    <xsd:import namespace="http://schemas.microsoft.com/sharepoint/v3"/>
    <xsd:import namespace="ba3db45c-4627-44c6-b85e-e1b936e3c4c4"/>
    <xsd:import namespace="1ff247c0-be04-4ae1-a779-e2d5a8bb308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SearchProperties" minOccurs="0"/>
                <xsd:element ref="ns2:MediaLengthInSecond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3db45c-4627-44c6-b85e-e1b936e3c4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5623277-6309-4039-a153-8eedd4e8fe3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ff247c0-be04-4ae1-a779-e2d5a8bb308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52a98c5-b726-414c-ba20-1a592a2ba8cd}" ma:internalName="TaxCatchAll" ma:showField="CatchAllData" ma:web="1ff247c0-be04-4ae1-a779-e2d5a8bb30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8519A8-2449-47E5-B284-119CCCA03435}">
  <ds:schemaRefs>
    <ds:schemaRef ds:uri="http://schemas.microsoft.com/office/2006/metadata/properties"/>
    <ds:schemaRef ds:uri="http://schemas.microsoft.com/office/infopath/2007/PartnerControls"/>
    <ds:schemaRef ds:uri="http://schemas.microsoft.com/sharepoint/v3"/>
    <ds:schemaRef ds:uri="1ff247c0-be04-4ae1-a779-e2d5a8bb3080"/>
    <ds:schemaRef ds:uri="ba3db45c-4627-44c6-b85e-e1b936e3c4c4"/>
  </ds:schemaRefs>
</ds:datastoreItem>
</file>

<file path=customXml/itemProps2.xml><?xml version="1.0" encoding="utf-8"?>
<ds:datastoreItem xmlns:ds="http://schemas.openxmlformats.org/officeDocument/2006/customXml" ds:itemID="{2CE5F7B6-A28C-4F41-BFE6-D0646C6FE09E}">
  <ds:schemaRefs>
    <ds:schemaRef ds:uri="http://schemas.microsoft.com/sharepoint/v3/contenttype/forms"/>
  </ds:schemaRefs>
</ds:datastoreItem>
</file>

<file path=customXml/itemProps3.xml><?xml version="1.0" encoding="utf-8"?>
<ds:datastoreItem xmlns:ds="http://schemas.openxmlformats.org/officeDocument/2006/customXml" ds:itemID="{D86B9B83-CCA9-4B0F-9C1C-D83F4FD774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a3db45c-4627-44c6-b85e-e1b936e3c4c4"/>
    <ds:schemaRef ds:uri="1ff247c0-be04-4ae1-a779-e2d5a8bb30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3312</TotalTime>
  <Words>1701</Words>
  <Application>Microsoft Office PowerPoint</Application>
  <PresentationFormat>Widescreen</PresentationFormat>
  <Paragraphs>134</Paragraphs>
  <Slides>19</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7" baseType="lpstr">
      <vt:lpstr>Aptos</vt:lpstr>
      <vt:lpstr>Arial</vt:lpstr>
      <vt:lpstr>Calibri</vt:lpstr>
      <vt:lpstr>National2</vt:lpstr>
      <vt:lpstr>Open Sans</vt:lpstr>
      <vt:lpstr>Poppins</vt:lpstr>
      <vt:lpstr>1_Office Theme</vt:lpstr>
      <vt:lpstr>think-cell Slide</vt:lpstr>
      <vt:lpstr>PowerPoint Presentation</vt:lpstr>
      <vt:lpstr>2025 Chapter Engagement Survey</vt:lpstr>
      <vt:lpstr>Chapter Engagement Survey Results - Member</vt:lpstr>
      <vt:lpstr>Chapter Engagement Survey Results - Location</vt:lpstr>
      <vt:lpstr>Chapter Engagement Survey Results – Chapter Involvement</vt:lpstr>
      <vt:lpstr>Chapter Engagement Survey Results – Attendance</vt:lpstr>
      <vt:lpstr>Chapter Engagement Survey Results – Challenges</vt:lpstr>
      <vt:lpstr>Chapter Engagement Survey Results – Challenges</vt:lpstr>
      <vt:lpstr>Chapter Engagement Survey Results – Challenges</vt:lpstr>
      <vt:lpstr>Chapter Engagement Survey Results – Chapter Model</vt:lpstr>
      <vt:lpstr>Chapter Engagement Survey Results – Chapter Model</vt:lpstr>
      <vt:lpstr>Chapter Engagement Survey Results – Chapter Model</vt:lpstr>
      <vt:lpstr>Chapter Engagement Survey Results – Chapter Model</vt:lpstr>
      <vt:lpstr>Chapter Engagement Survey Results – Engagement</vt:lpstr>
      <vt:lpstr>Chapter Engagement Survey Results – Engagement</vt:lpstr>
      <vt:lpstr>Chapter Engagement Survey Results – Engagement</vt:lpstr>
      <vt:lpstr>Chapter Engagement Survey Results – Membership</vt:lpstr>
      <vt:lpstr>Chapter Engagement Survey Results – Chapter Support</vt:lpstr>
      <vt:lpstr>Chapter Engagement Survey Results – Chapter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Kerilyn Johnson</dc:creator>
  <cp:lastModifiedBy>Amy Young</cp:lastModifiedBy>
  <cp:revision>5</cp:revision>
  <dcterms:created xsi:type="dcterms:W3CDTF">2025-05-05T17:34:07Z</dcterms:created>
  <dcterms:modified xsi:type="dcterms:W3CDTF">2026-03-23T15:48:40Z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0x010100407F4A8E491C924D9221879E5EB0762A</vt:lpwstr>
  </property>
</Properties>
</file>