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8D"/>
    <a:srgbClr val="00877C"/>
    <a:srgbClr val="4AB4B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24" autoAdjust="0"/>
    <p:restoredTop sz="79003" autoAdjust="0"/>
  </p:normalViewPr>
  <p:slideViewPr>
    <p:cSldViewPr snapToGrid="0">
      <p:cViewPr varScale="1">
        <p:scale>
          <a:sx n="73" d="100"/>
          <a:sy n="73" d="100"/>
        </p:scale>
        <p:origin x="1176" y="60"/>
      </p:cViewPr>
      <p:guideLst/>
    </p:cSldViewPr>
  </p:slideViewPr>
  <p:outlineViewPr>
    <p:cViewPr>
      <p:scale>
        <a:sx n="33" d="100"/>
        <a:sy n="33" d="100"/>
      </p:scale>
      <p:origin x="0" y="-12516"/>
    </p:cViewPr>
  </p:outlineViewPr>
  <p:notesTextViewPr>
    <p:cViewPr>
      <p:scale>
        <a:sx n="1" d="1"/>
        <a:sy n="1" d="1"/>
      </p:scale>
      <p:origin x="0" y="0"/>
    </p:cViewPr>
  </p:notesTextViewPr>
  <p:notesViewPr>
    <p:cSldViewPr snapToGrid="0">
      <p:cViewPr varScale="1">
        <p:scale>
          <a:sx n="65" d="100"/>
          <a:sy n="65" d="100"/>
        </p:scale>
        <p:origin x="230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9E7FB22-8219-400B-A9C9-5DB4D3DE1F87}" type="datetimeFigureOut">
              <a:rPr lang="en-US" smtClean="0"/>
              <a:t>11/14/2018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9C2C0C-0478-4DD8-B915-6DA4EBDEEBB4}" type="slidenum">
              <a:rPr lang="en-US" smtClean="0"/>
              <a:t>‹#›</a:t>
            </a:fld>
            <a:endParaRPr lang="en-US"/>
          </a:p>
        </p:txBody>
      </p:sp>
    </p:spTree>
    <p:extLst>
      <p:ext uri="{BB962C8B-B14F-4D97-AF65-F5344CB8AC3E}">
        <p14:creationId xmlns:p14="http://schemas.microsoft.com/office/powerpoint/2010/main" val="2492357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04900"/>
            <a:ext cx="41148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B9C2C0C-0478-4DD8-B915-6DA4EBDEEBB4}" type="slidenum">
              <a:rPr lang="en-US" smtClean="0"/>
              <a:t>1</a:t>
            </a:fld>
            <a:endParaRPr lang="en-US"/>
          </a:p>
        </p:txBody>
      </p:sp>
    </p:spTree>
    <p:extLst>
      <p:ext uri="{BB962C8B-B14F-4D97-AF65-F5344CB8AC3E}">
        <p14:creationId xmlns:p14="http://schemas.microsoft.com/office/powerpoint/2010/main" val="33640972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altLang="en-US" sz="1600" dirty="0" smtClean="0"/>
              <a:t>We know water vapor is not in itself harmful, but it can act as a carrier for particulates of surgical smoke.</a:t>
            </a:r>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B7651B44-821D-4315-B094-183EB797A13E}" type="slidenum">
              <a:rPr lang="en-US" altLang="en-US">
                <a:latin typeface="Calibri" panose="020F0502020204030204" pitchFamily="34" charset="0"/>
              </a:rPr>
              <a:pPr eaLnBrk="1" hangingPunct="1"/>
              <a:t>10</a:t>
            </a:fld>
            <a:endParaRPr lang="en-US" altLang="en-US">
              <a:latin typeface="Calibri" panose="020F0502020204030204" pitchFamily="34" charset="0"/>
            </a:endParaRPr>
          </a:p>
        </p:txBody>
      </p:sp>
    </p:spTree>
    <p:extLst>
      <p:ext uri="{BB962C8B-B14F-4D97-AF65-F5344CB8AC3E}">
        <p14:creationId xmlns:p14="http://schemas.microsoft.com/office/powerpoint/2010/main" val="29229694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pPr marL="0" lvl="1"/>
            <a:r>
              <a:rPr lang="en-US" altLang="en-US" sz="1600" dirty="0" smtClean="0"/>
              <a:t>In the past, there have been misconceptions about laser plume or smoke. It was not considered a health hazard because many thought that when tissue was vaporized with the laser, the smoke was sterile. This is not true! We now </a:t>
            </a:r>
            <a:r>
              <a:rPr lang="en-US" altLang="en-US" sz="1600" dirty="0"/>
              <a:t>know </a:t>
            </a:r>
            <a:r>
              <a:rPr lang="en-US" altLang="en-US" sz="1600" dirty="0" smtClean="0"/>
              <a:t>that exposure to surgical smoke can be harmful to patients as well as perioperative team members.</a:t>
            </a:r>
            <a:endParaRPr lang="en-US" altLang="en-US" sz="1600" b="1" dirty="0" smtClean="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A51322A1-CCC1-41A4-85B1-61F223A05E50}" type="slidenum">
              <a:rPr lang="en-US" altLang="en-US">
                <a:latin typeface="Calibri" panose="020F0502020204030204" pitchFamily="34" charset="0"/>
              </a:rPr>
              <a:pPr eaLnBrk="1" hangingPunct="1"/>
              <a:t>11</a:t>
            </a:fld>
            <a:endParaRPr lang="en-US" altLang="en-US">
              <a:latin typeface="Calibri" panose="020F0502020204030204" pitchFamily="34" charset="0"/>
            </a:endParaRPr>
          </a:p>
        </p:txBody>
      </p:sp>
    </p:spTree>
    <p:extLst>
      <p:ext uri="{BB962C8B-B14F-4D97-AF65-F5344CB8AC3E}">
        <p14:creationId xmlns:p14="http://schemas.microsoft.com/office/powerpoint/2010/main" val="12591172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EBBED1B-5D3E-4954-AE7F-744386DFAF27}" type="slidenum">
              <a:rPr lang="en-US" smtClean="0"/>
              <a:pPr/>
              <a:t>12</a:t>
            </a:fld>
            <a:endParaRPr lang="en-US"/>
          </a:p>
        </p:txBody>
      </p:sp>
    </p:spTree>
    <p:extLst>
      <p:ext uri="{BB962C8B-B14F-4D97-AF65-F5344CB8AC3E}">
        <p14:creationId xmlns:p14="http://schemas.microsoft.com/office/powerpoint/2010/main" val="211313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BBED1B-5D3E-4954-AE7F-744386DFAF27}" type="slidenum">
              <a:rPr lang="en-US" smtClean="0"/>
              <a:pPr/>
              <a:t>13</a:t>
            </a:fld>
            <a:endParaRPr lang="en-US"/>
          </a:p>
        </p:txBody>
      </p:sp>
    </p:spTree>
    <p:extLst>
      <p:ext uri="{BB962C8B-B14F-4D97-AF65-F5344CB8AC3E}">
        <p14:creationId xmlns:p14="http://schemas.microsoft.com/office/powerpoint/2010/main" val="38517340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BBED1B-5D3E-4954-AE7F-744386DFAF27}" type="slidenum">
              <a:rPr lang="en-US" smtClean="0"/>
              <a:pPr/>
              <a:t>2</a:t>
            </a:fld>
            <a:endParaRPr lang="en-US"/>
          </a:p>
        </p:txBody>
      </p:sp>
    </p:spTree>
    <p:extLst>
      <p:ext uri="{BB962C8B-B14F-4D97-AF65-F5344CB8AC3E}">
        <p14:creationId xmlns:p14="http://schemas.microsoft.com/office/powerpoint/2010/main" val="21141769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BBED1B-5D3E-4954-AE7F-744386DFAF27}" type="slidenum">
              <a:rPr lang="en-US" smtClean="0"/>
              <a:pPr/>
              <a:t>3</a:t>
            </a:fld>
            <a:endParaRPr lang="en-US"/>
          </a:p>
        </p:txBody>
      </p:sp>
    </p:spTree>
    <p:extLst>
      <p:ext uri="{BB962C8B-B14F-4D97-AF65-F5344CB8AC3E}">
        <p14:creationId xmlns:p14="http://schemas.microsoft.com/office/powerpoint/2010/main" val="965028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BBED1B-5D3E-4954-AE7F-744386DFAF27}" type="slidenum">
              <a:rPr lang="en-US" smtClean="0"/>
              <a:pPr/>
              <a:t>4</a:t>
            </a:fld>
            <a:endParaRPr lang="en-US"/>
          </a:p>
        </p:txBody>
      </p:sp>
    </p:spTree>
    <p:extLst>
      <p:ext uri="{BB962C8B-B14F-4D97-AF65-F5344CB8AC3E}">
        <p14:creationId xmlns:p14="http://schemas.microsoft.com/office/powerpoint/2010/main" val="30932086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BBED1B-5D3E-4954-AE7F-744386DFAF27}" type="slidenum">
              <a:rPr lang="en-US" smtClean="0"/>
              <a:pPr/>
              <a:t>5</a:t>
            </a:fld>
            <a:endParaRPr lang="en-US"/>
          </a:p>
        </p:txBody>
      </p:sp>
    </p:spTree>
    <p:extLst>
      <p:ext uri="{BB962C8B-B14F-4D97-AF65-F5344CB8AC3E}">
        <p14:creationId xmlns:p14="http://schemas.microsoft.com/office/powerpoint/2010/main" val="28298994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AEBBED1B-5D3E-4954-AE7F-744386DFAF27}" type="slidenum">
              <a:rPr lang="en-US" smtClean="0"/>
              <a:pPr/>
              <a:t>6</a:t>
            </a:fld>
            <a:endParaRPr lang="en-US"/>
          </a:p>
        </p:txBody>
      </p:sp>
    </p:spTree>
    <p:extLst>
      <p:ext uri="{BB962C8B-B14F-4D97-AF65-F5344CB8AC3E}">
        <p14:creationId xmlns:p14="http://schemas.microsoft.com/office/powerpoint/2010/main" val="10863462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sz="1600" dirty="0" smtClean="0"/>
              <a:t>What is Surgical Smoke? “Surgical smoke” or “surgical plume” can be described as the vaporization of substances (for example, tissue, fluid, and blood) into a gaseous form. It is a by-product of surgical devices</a:t>
            </a:r>
            <a:r>
              <a:rPr lang="en-US" altLang="en-US" sz="1600" baseline="0" dirty="0" smtClean="0"/>
              <a:t> that are</a:t>
            </a:r>
            <a:r>
              <a:rPr lang="en-US" altLang="en-US" sz="1600" dirty="0" smtClean="0"/>
              <a:t> used to destroy tissue. Surgical smoke can be generated by the use of lasers and electrosurgical units.</a:t>
            </a:r>
          </a:p>
          <a:p>
            <a:endParaRPr lang="en-US" altLang="en-US" b="1" dirty="0" smtClean="0"/>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67DB163E-1407-4782-8683-5B345C05F891}" type="slidenum">
              <a:rPr lang="en-US" altLang="en-US">
                <a:latin typeface="Calibri" panose="020F0502020204030204" pitchFamily="34" charset="0"/>
              </a:rPr>
              <a:pPr eaLnBrk="1" hangingPunct="1"/>
              <a:t>7</a:t>
            </a:fld>
            <a:endParaRPr lang="en-US" altLang="en-US">
              <a:latin typeface="Calibri" panose="020F0502020204030204" pitchFamily="34" charset="0"/>
            </a:endParaRPr>
          </a:p>
        </p:txBody>
      </p:sp>
    </p:spTree>
    <p:extLst>
      <p:ext uri="{BB962C8B-B14F-4D97-AF65-F5344CB8AC3E}">
        <p14:creationId xmlns:p14="http://schemas.microsoft.com/office/powerpoint/2010/main" val="23033937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altLang="en-US" sz="1600" dirty="0" smtClean="0"/>
              <a:t>Surgical smoke can contain gaseous toxic compounds; bio-aerosols; and live and dead cellular material, including viruses and bacteria. </a:t>
            </a:r>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F8E41FE0-0256-483E-B457-F962B1F50046}" type="slidenum">
              <a:rPr lang="en-US" altLang="en-US">
                <a:latin typeface="Calibri" panose="020F0502020204030204" pitchFamily="34" charset="0"/>
              </a:rPr>
              <a:pPr eaLnBrk="1" hangingPunct="1"/>
              <a:t>8</a:t>
            </a:fld>
            <a:endParaRPr lang="en-US" altLang="en-US">
              <a:latin typeface="Calibri" panose="020F0502020204030204" pitchFamily="34" charset="0"/>
            </a:endParaRPr>
          </a:p>
        </p:txBody>
      </p:sp>
    </p:spTree>
    <p:extLst>
      <p:ext uri="{BB962C8B-B14F-4D97-AF65-F5344CB8AC3E}">
        <p14:creationId xmlns:p14="http://schemas.microsoft.com/office/powerpoint/2010/main" val="36980200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a:bodyPr>
          <a:lstStyle/>
          <a:p>
            <a:r>
              <a:rPr lang="en-US" altLang="en-US" sz="1600" dirty="0" smtClean="0"/>
              <a:t>Surgical smoke produced by the carbon dioxide (CO</a:t>
            </a:r>
            <a:r>
              <a:rPr lang="en-US" altLang="en-US" sz="1600" baseline="-25000" dirty="0" smtClean="0"/>
              <a:t>2</a:t>
            </a:r>
            <a:r>
              <a:rPr lang="en-US" altLang="en-US" sz="1600" dirty="0" smtClean="0"/>
              <a:t>) laser is composed of 95% water and 5% particulates, gases, and microorganisms. Roughly 150 different chemicals including benzene, toluene, formaldehyde, and cyanide have been identified in surgical smoke.</a:t>
            </a:r>
            <a:r>
              <a:rPr lang="en-US" altLang="en-US" sz="1600" baseline="30000" dirty="0" smtClean="0"/>
              <a:t>1</a:t>
            </a:r>
            <a:r>
              <a:rPr lang="en-US" altLang="en-US" sz="1600" dirty="0" smtClean="0"/>
              <a:t> The</a:t>
            </a:r>
            <a:r>
              <a:rPr lang="en-US" altLang="en-US" sz="1600" baseline="0" dirty="0" smtClean="0"/>
              <a:t> smoke content that is generated from the CO</a:t>
            </a:r>
            <a:r>
              <a:rPr lang="en-US" altLang="en-US" sz="1600" baseline="-25000" dirty="0" smtClean="0"/>
              <a:t>2</a:t>
            </a:r>
            <a:r>
              <a:rPr lang="en-US" altLang="en-US" sz="1600" baseline="0" dirty="0" smtClean="0"/>
              <a:t> laser</a:t>
            </a:r>
            <a:r>
              <a:rPr lang="en-US" altLang="en-US" sz="1600" dirty="0" smtClean="0"/>
              <a:t> is consistent with the smoke content generated by other energy-producing devices.</a:t>
            </a:r>
          </a:p>
          <a:p>
            <a:endParaRPr lang="en-US" altLang="en-US" sz="1600" dirty="0"/>
          </a:p>
          <a:p>
            <a:r>
              <a:rPr lang="en-US" sz="1600" b="1" dirty="0" smtClean="0"/>
              <a:t>Reference</a:t>
            </a:r>
          </a:p>
          <a:p>
            <a:pPr marL="236538" indent="-236538">
              <a:buFont typeface="+mj-lt"/>
              <a:buAutoNum type="arabicPeriod"/>
            </a:pPr>
            <a:r>
              <a:rPr lang="en-US" sz="1600" dirty="0" smtClean="0"/>
              <a:t>Pierce </a:t>
            </a:r>
            <a:r>
              <a:rPr lang="en-US" sz="1600" dirty="0"/>
              <a:t>JS, Lacey SE, Lippert JF, Lopez R, Franke JE. Laser-generated air contaminants from medical laser applications: a state-of-the-science review of exposure characterization, health effects, and control. </a:t>
            </a:r>
            <a:r>
              <a:rPr lang="en-US" sz="1600" i="1" dirty="0"/>
              <a:t>J </a:t>
            </a:r>
            <a:r>
              <a:rPr lang="en-US" sz="1600" i="1" dirty="0" err="1"/>
              <a:t>Occup</a:t>
            </a:r>
            <a:r>
              <a:rPr lang="en-US" sz="1600" i="1" dirty="0"/>
              <a:t> Environ </a:t>
            </a:r>
            <a:r>
              <a:rPr lang="en-US" sz="1600" i="1" dirty="0" err="1"/>
              <a:t>Hyg</a:t>
            </a:r>
            <a:r>
              <a:rPr lang="en-US" sz="1600" i="1" dirty="0"/>
              <a:t>. </a:t>
            </a:r>
            <a:r>
              <a:rPr lang="en-US" sz="1600" dirty="0"/>
              <a:t>2011;8(7):447-466. </a:t>
            </a:r>
          </a:p>
        </p:txBody>
      </p:sp>
      <p:sp>
        <p:nvSpPr>
          <p:cNvPr id="5" name="Slide Number Placeholder 4"/>
          <p:cNvSpPr>
            <a:spLocks noGrp="1"/>
          </p:cNvSpPr>
          <p:nvPr>
            <p:ph type="sldNum" sz="quarter" idx="5"/>
          </p:nvPr>
        </p:nvSpPr>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97D9A61E-F931-4F7D-81F3-E7717E1DB00E}" type="slidenum">
              <a:rPr lang="en-US" altLang="en-US">
                <a:latin typeface="Calibri" panose="020F0502020204030204" pitchFamily="34" charset="0"/>
              </a:rPr>
              <a:pPr eaLnBrk="1" hangingPunct="1"/>
              <a:t>9</a:t>
            </a:fld>
            <a:endParaRPr lang="en-US" altLang="en-US">
              <a:latin typeface="Calibri" panose="020F0502020204030204" pitchFamily="34" charset="0"/>
            </a:endParaRPr>
          </a:p>
        </p:txBody>
      </p:sp>
    </p:spTree>
    <p:extLst>
      <p:ext uri="{BB962C8B-B14F-4D97-AF65-F5344CB8AC3E}">
        <p14:creationId xmlns:p14="http://schemas.microsoft.com/office/powerpoint/2010/main" val="5313899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254000" y="4267199"/>
            <a:ext cx="8619066" cy="977373"/>
          </a:xfrm>
        </p:spPr>
        <p:txBody>
          <a:bodyPr anchor="b">
            <a:normAutofit/>
          </a:bodyPr>
          <a:lstStyle>
            <a:lvl1pPr algn="ct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253999" y="5312307"/>
            <a:ext cx="8619067" cy="741359"/>
          </a:xfrm>
        </p:spPr>
        <p:txBody>
          <a:bodyPr>
            <a:normAutofit/>
          </a:bodyPr>
          <a:lstStyle>
            <a:lvl1pPr marL="0" indent="0" algn="ctr">
              <a:buNone/>
              <a:defRPr sz="2800">
                <a:solidFill>
                  <a:srgbClr val="4AB4B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cxnSp>
        <p:nvCxnSpPr>
          <p:cNvPr id="8" name="Straight Connector 7"/>
          <p:cNvCxnSpPr/>
          <p:nvPr userDrawn="1"/>
        </p:nvCxnSpPr>
        <p:spPr>
          <a:xfrm>
            <a:off x="253999" y="5312308"/>
            <a:ext cx="8619067"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53454033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itle 1"/>
          <p:cNvSpPr>
            <a:spLocks noGrp="1"/>
          </p:cNvSpPr>
          <p:nvPr>
            <p:ph type="ctrTitle"/>
          </p:nvPr>
        </p:nvSpPr>
        <p:spPr>
          <a:xfrm>
            <a:off x="254001" y="597428"/>
            <a:ext cx="8610599" cy="2387600"/>
          </a:xfrm>
        </p:spPr>
        <p:txBody>
          <a:bodyPr anchor="b">
            <a:normAutofit/>
          </a:bodyPr>
          <a:lstStyle>
            <a:lvl1pPr algn="ctr">
              <a:defRPr sz="4800"/>
            </a:lvl1pPr>
          </a:lstStyle>
          <a:p>
            <a:r>
              <a:rPr lang="en-US" smtClean="0"/>
              <a:t>Click to edit Master title style</a:t>
            </a:r>
            <a:endParaRPr lang="en-US" dirty="0"/>
          </a:p>
        </p:txBody>
      </p:sp>
      <p:sp>
        <p:nvSpPr>
          <p:cNvPr id="4" name="Subtitle 2"/>
          <p:cNvSpPr>
            <a:spLocks noGrp="1"/>
          </p:cNvSpPr>
          <p:nvPr>
            <p:ph type="subTitle" idx="1"/>
          </p:nvPr>
        </p:nvSpPr>
        <p:spPr>
          <a:xfrm>
            <a:off x="254000" y="3153306"/>
            <a:ext cx="8610600" cy="1655762"/>
          </a:xfrm>
        </p:spPr>
        <p:txBody>
          <a:bodyPr>
            <a:normAutofit/>
          </a:bodyPr>
          <a:lstStyle>
            <a:lvl1pPr marL="0" indent="0" algn="ctr">
              <a:buNone/>
              <a:defRPr sz="3200">
                <a:solidFill>
                  <a:srgbClr val="4AB4B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cxnSp>
        <p:nvCxnSpPr>
          <p:cNvPr id="5" name="Straight Connector 4"/>
          <p:cNvCxnSpPr/>
          <p:nvPr userDrawn="1"/>
        </p:nvCxnSpPr>
        <p:spPr>
          <a:xfrm>
            <a:off x="254000" y="3061235"/>
            <a:ext cx="8610600"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8420575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62467" y="253998"/>
            <a:ext cx="8619066" cy="1003836"/>
          </a:xfrm>
        </p:spPr>
        <p:txBody>
          <a:bodyPr anchor="b">
            <a:normAutofit/>
          </a:bodyP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262467" y="1524000"/>
            <a:ext cx="8619066" cy="4652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cxnSp>
        <p:nvCxnSpPr>
          <p:cNvPr id="7" name="Straight Connector 6"/>
          <p:cNvCxnSpPr/>
          <p:nvPr userDrawn="1"/>
        </p:nvCxnSpPr>
        <p:spPr>
          <a:xfrm flipV="1">
            <a:off x="262467" y="1308636"/>
            <a:ext cx="8619066" cy="1"/>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515576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54001" y="1515533"/>
            <a:ext cx="4260849" cy="46614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515533"/>
            <a:ext cx="4243916" cy="466143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262467" y="253998"/>
            <a:ext cx="8619066" cy="1003836"/>
          </a:xfrm>
        </p:spPr>
        <p:txBody>
          <a:bodyPr anchor="b">
            <a:normAutofit/>
          </a:bodyPr>
          <a:lstStyle>
            <a:lvl1pPr>
              <a:defRPr sz="3200"/>
            </a:lvl1pPr>
          </a:lstStyle>
          <a:p>
            <a:r>
              <a:rPr lang="en-US" smtClean="0"/>
              <a:t>Click to edit Master title style</a:t>
            </a:r>
            <a:endParaRPr lang="en-US" dirty="0"/>
          </a:p>
        </p:txBody>
      </p:sp>
      <p:cxnSp>
        <p:nvCxnSpPr>
          <p:cNvPr id="9" name="Straight Connector 8"/>
          <p:cNvCxnSpPr/>
          <p:nvPr userDrawn="1"/>
        </p:nvCxnSpPr>
        <p:spPr>
          <a:xfrm flipV="1">
            <a:off x="262467" y="1308636"/>
            <a:ext cx="8619066" cy="1"/>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11813286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Title 1"/>
          <p:cNvSpPr>
            <a:spLocks noGrp="1"/>
          </p:cNvSpPr>
          <p:nvPr>
            <p:ph type="title"/>
          </p:nvPr>
        </p:nvSpPr>
        <p:spPr>
          <a:xfrm>
            <a:off x="262467" y="253998"/>
            <a:ext cx="8619066" cy="1003836"/>
          </a:xfrm>
        </p:spPr>
        <p:txBody>
          <a:bodyPr anchor="b">
            <a:normAutofit/>
          </a:bodyPr>
          <a:lstStyle>
            <a:lvl1pPr>
              <a:defRPr sz="3200"/>
            </a:lvl1pPr>
          </a:lstStyle>
          <a:p>
            <a:r>
              <a:rPr lang="en-US" smtClean="0"/>
              <a:t>Click to edit Master title style</a:t>
            </a:r>
            <a:endParaRPr lang="en-US" dirty="0"/>
          </a:p>
        </p:txBody>
      </p:sp>
      <p:cxnSp>
        <p:nvCxnSpPr>
          <p:cNvPr id="7" name="Straight Connector 6"/>
          <p:cNvCxnSpPr/>
          <p:nvPr userDrawn="1"/>
        </p:nvCxnSpPr>
        <p:spPr>
          <a:xfrm flipV="1">
            <a:off x="262467" y="1308636"/>
            <a:ext cx="8619066" cy="1"/>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7048732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08626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2467" y="279400"/>
            <a:ext cx="3316552" cy="1456267"/>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279400"/>
            <a:ext cx="4968742" cy="59012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62467" y="1735667"/>
            <a:ext cx="3316552" cy="435876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415633684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254001" y="365126"/>
            <a:ext cx="8619065"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4001" y="1825625"/>
            <a:ext cx="8619065"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388806847"/>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4" r:id="rId4"/>
    <p:sldLayoutId id="2147483666" r:id="rId5"/>
    <p:sldLayoutId id="2147483667" r:id="rId6"/>
    <p:sldLayoutId id="2147483668" r:id="rId7"/>
  </p:sldLayoutIdLst>
  <p:timing>
    <p:tnLst>
      <p:par>
        <p:cTn id="1" dur="indefinite" restart="never" nodeType="tmRoot"/>
      </p:par>
    </p:tnLst>
  </p:timing>
  <p:txStyles>
    <p:titleStyle>
      <a:lvl1pPr algn="l" defTabSz="914400" rtl="0" eaLnBrk="1" latinLnBrk="0" hangingPunct="1">
        <a:lnSpc>
          <a:spcPct val="90000"/>
        </a:lnSpc>
        <a:spcBef>
          <a:spcPct val="0"/>
        </a:spcBef>
        <a:buNone/>
        <a:defRPr sz="3600" b="1" kern="1200">
          <a:solidFill>
            <a:srgbClr val="00668D"/>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0668D"/>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4AB4BF"/>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1">
              <a:lumMod val="50000"/>
            </a:schemeClr>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00877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3.xml"/><Relationship Id="rId5" Type="http://schemas.openxmlformats.org/officeDocument/2006/relationships/image" Target="../media/image6.jpe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altLang="en-US" dirty="0"/>
              <a:t>Management of Surgical Smoke</a:t>
            </a:r>
            <a:br>
              <a:rPr lang="en-US" altLang="en-US" dirty="0"/>
            </a:br>
            <a:r>
              <a:rPr lang="en-US" altLang="en-US" dirty="0" smtClean="0"/>
              <a:t>Tool Kit</a:t>
            </a:r>
            <a:endParaRPr lang="en-US" dirty="0"/>
          </a:p>
        </p:txBody>
      </p:sp>
      <p:sp>
        <p:nvSpPr>
          <p:cNvPr id="3" name="Subtitle 2"/>
          <p:cNvSpPr>
            <a:spLocks noGrp="1"/>
          </p:cNvSpPr>
          <p:nvPr>
            <p:ph type="subTitle" idx="1"/>
          </p:nvPr>
        </p:nvSpPr>
        <p:spPr>
          <a:xfrm>
            <a:off x="253999" y="5396973"/>
            <a:ext cx="8619067" cy="741359"/>
          </a:xfrm>
        </p:spPr>
        <p:txBody>
          <a:bodyPr>
            <a:noAutofit/>
          </a:bodyPr>
          <a:lstStyle/>
          <a:p>
            <a:pPr>
              <a:spcBef>
                <a:spcPct val="0"/>
              </a:spcBef>
            </a:pPr>
            <a:r>
              <a:rPr lang="en-US" altLang="en-US" sz="4200" b="1" dirty="0"/>
              <a:t>Part I: Introduction to Surgical Smoke</a:t>
            </a:r>
          </a:p>
        </p:txBody>
      </p:sp>
    </p:spTree>
    <p:extLst>
      <p:ext uri="{BB962C8B-B14F-4D97-AF65-F5344CB8AC3E}">
        <p14:creationId xmlns:p14="http://schemas.microsoft.com/office/powerpoint/2010/main" val="23489044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7663" indent="-347663">
              <a:spcBef>
                <a:spcPts val="600"/>
              </a:spcBef>
              <a:spcAft>
                <a:spcPts val="600"/>
              </a:spcAft>
              <a:buClr>
                <a:srgbClr val="00877C"/>
              </a:buClr>
              <a:buSzPct val="100000"/>
              <a:defRPr/>
            </a:pPr>
            <a:r>
              <a:rPr lang="en-US" dirty="0" smtClean="0">
                <a:solidFill>
                  <a:schemeClr val="tx1">
                    <a:lumMod val="65000"/>
                  </a:schemeClr>
                </a:solidFill>
              </a:rPr>
              <a:t>Smoke plume and aerosols contain 95% water vapor.</a:t>
            </a:r>
            <a:endParaRPr lang="en-US" dirty="0">
              <a:solidFill>
                <a:schemeClr val="tx1">
                  <a:lumMod val="65000"/>
                </a:schemeClr>
              </a:solidFill>
            </a:endParaRPr>
          </a:p>
          <a:p>
            <a:pPr marL="347663" indent="-347663">
              <a:spcBef>
                <a:spcPts val="600"/>
              </a:spcBef>
              <a:spcAft>
                <a:spcPts val="600"/>
              </a:spcAft>
              <a:buClr>
                <a:srgbClr val="00877C"/>
              </a:buClr>
              <a:buSzPct val="100000"/>
              <a:defRPr/>
            </a:pPr>
            <a:r>
              <a:rPr lang="en-US" dirty="0" smtClean="0">
                <a:solidFill>
                  <a:schemeClr val="tx1">
                    <a:lumMod val="65000"/>
                  </a:schemeClr>
                </a:solidFill>
              </a:rPr>
              <a:t>Water vapor itself is not harmful, but it acts as a carrier.</a:t>
            </a:r>
          </a:p>
        </p:txBody>
      </p:sp>
      <p:sp>
        <p:nvSpPr>
          <p:cNvPr id="14339" name="Title 2"/>
          <p:cNvSpPr>
            <a:spLocks noGrp="1"/>
          </p:cNvSpPr>
          <p:nvPr>
            <p:ph type="title"/>
          </p:nvPr>
        </p:nvSpPr>
        <p:spPr>
          <a:xfrm>
            <a:off x="457200" y="274638"/>
            <a:ext cx="8229600" cy="944562"/>
          </a:xfrm>
        </p:spPr>
        <p:txBody>
          <a:bodyPr/>
          <a:lstStyle/>
          <a:p>
            <a:r>
              <a:rPr lang="en-US" altLang="en-US" dirty="0" smtClean="0"/>
              <a:t>Water Vapor</a:t>
            </a:r>
          </a:p>
        </p:txBody>
      </p:sp>
      <p:pic>
        <p:nvPicPr>
          <p:cNvPr id="1434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87091" y="2895600"/>
            <a:ext cx="2490788" cy="262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36935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1"/>
          <p:cNvSpPr>
            <a:spLocks noGrp="1"/>
          </p:cNvSpPr>
          <p:nvPr>
            <p:ph idx="1"/>
          </p:nvPr>
        </p:nvSpPr>
        <p:spPr/>
        <p:txBody>
          <a:bodyPr/>
          <a:lstStyle/>
          <a:p>
            <a:pPr algn="ctr" eaLnBrk="1" hangingPunct="1">
              <a:spcBef>
                <a:spcPct val="0"/>
              </a:spcBef>
              <a:buFont typeface="Arial" charset="0"/>
              <a:buNone/>
              <a:defRPr/>
            </a:pPr>
            <a:r>
              <a:rPr lang="en-US" dirty="0" smtClean="0"/>
              <a:t>Misconceptions:</a:t>
            </a:r>
          </a:p>
          <a:p>
            <a:pPr lvl="1" algn="ctr" eaLnBrk="1" hangingPunct="1">
              <a:spcBef>
                <a:spcPct val="0"/>
              </a:spcBef>
              <a:buFont typeface="Arial" charset="0"/>
              <a:buNone/>
              <a:defRPr/>
            </a:pPr>
            <a:r>
              <a:rPr lang="en-US" sz="2400" dirty="0" smtClean="0"/>
              <a:t>“Surgical smoke is not hazardous.”</a:t>
            </a:r>
          </a:p>
          <a:p>
            <a:pPr lvl="1" algn="ctr" eaLnBrk="1" hangingPunct="1">
              <a:spcBef>
                <a:spcPct val="0"/>
              </a:spcBef>
              <a:buFont typeface="Arial" charset="0"/>
              <a:buNone/>
              <a:defRPr/>
            </a:pPr>
            <a:r>
              <a:rPr lang="en-US" sz="2400" dirty="0" smtClean="0"/>
              <a:t>“Surgical smoke is sterile.”</a:t>
            </a:r>
          </a:p>
          <a:p>
            <a:pPr lvl="1" algn="ctr" eaLnBrk="1" hangingPunct="1">
              <a:spcBef>
                <a:spcPct val="0"/>
              </a:spcBef>
              <a:buFont typeface="Arial" charset="0"/>
              <a:buNone/>
              <a:defRPr/>
            </a:pPr>
            <a:endParaRPr lang="en-US" sz="3600" dirty="0" smtClean="0"/>
          </a:p>
          <a:p>
            <a:pPr lvl="1" algn="ctr" eaLnBrk="1" hangingPunct="1">
              <a:spcBef>
                <a:spcPct val="0"/>
              </a:spcBef>
              <a:buFont typeface="Arial" charset="0"/>
              <a:buNone/>
              <a:defRPr/>
            </a:pPr>
            <a:r>
              <a:rPr lang="en-US" sz="4800" b="1" dirty="0" smtClean="0"/>
              <a:t>Surgical Smoke is Hazardous!</a:t>
            </a:r>
          </a:p>
          <a:p>
            <a:pPr lvl="1" algn="ctr" eaLnBrk="1" hangingPunct="1">
              <a:spcBef>
                <a:spcPct val="0"/>
              </a:spcBef>
              <a:buFont typeface="Arial" charset="0"/>
              <a:buChar char="–"/>
              <a:defRPr/>
            </a:pPr>
            <a:endParaRPr lang="en-US" dirty="0" smtClean="0">
              <a:latin typeface="Arial" charset="0"/>
            </a:endParaRPr>
          </a:p>
          <a:p>
            <a:pPr lvl="1" algn="ctr" eaLnBrk="1" hangingPunct="1">
              <a:spcBef>
                <a:spcPct val="0"/>
              </a:spcBef>
              <a:buFont typeface="Arial" charset="0"/>
              <a:buNone/>
              <a:defRPr/>
            </a:pPr>
            <a:endParaRPr lang="en-US" dirty="0" smtClean="0">
              <a:latin typeface="Arial" charset="0"/>
            </a:endParaRPr>
          </a:p>
        </p:txBody>
      </p:sp>
      <p:sp>
        <p:nvSpPr>
          <p:cNvPr id="15363" name="Title 2"/>
          <p:cNvSpPr>
            <a:spLocks noGrp="1"/>
          </p:cNvSpPr>
          <p:nvPr>
            <p:ph type="title"/>
          </p:nvPr>
        </p:nvSpPr>
        <p:spPr>
          <a:xfrm>
            <a:off x="457200" y="274638"/>
            <a:ext cx="8229600" cy="944562"/>
          </a:xfrm>
        </p:spPr>
        <p:txBody>
          <a:bodyPr>
            <a:normAutofit fontScale="90000"/>
          </a:bodyPr>
          <a:lstStyle/>
          <a:p>
            <a:r>
              <a:rPr lang="en-US" altLang="en-US" sz="3600" dirty="0" smtClean="0"/>
              <a:t>So…</a:t>
            </a:r>
            <a:br>
              <a:rPr lang="en-US" altLang="en-US" sz="3600" dirty="0" smtClean="0"/>
            </a:br>
            <a:r>
              <a:rPr lang="en-US" altLang="en-US" sz="4000" dirty="0" smtClean="0"/>
              <a:t>Is Surgical Smoke Harmful?</a:t>
            </a:r>
          </a:p>
        </p:txBody>
      </p:sp>
    </p:spTree>
    <p:extLst>
      <p:ext uri="{BB962C8B-B14F-4D97-AF65-F5344CB8AC3E}">
        <p14:creationId xmlns:p14="http://schemas.microsoft.com/office/powerpoint/2010/main" val="3328573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Clr>
                <a:srgbClr val="0D948F"/>
              </a:buClr>
            </a:pPr>
            <a:endParaRPr lang="en-US" dirty="0" smtClean="0"/>
          </a:p>
          <a:p>
            <a:pPr marL="347663" indent="-347663">
              <a:buClr>
                <a:srgbClr val="0D948F"/>
              </a:buClr>
            </a:pPr>
            <a:r>
              <a:rPr lang="en-US" altLang="en-US" dirty="0"/>
              <a:t>Surgical smoke (</a:t>
            </a:r>
            <a:r>
              <a:rPr lang="en-US" altLang="en-US" dirty="0" smtClean="0"/>
              <a:t>ie, </a:t>
            </a:r>
            <a:r>
              <a:rPr lang="en-US" altLang="en-US" dirty="0"/>
              <a:t>smoke plume) is the vaporization of substances </a:t>
            </a:r>
            <a:r>
              <a:rPr lang="en-US" altLang="en-US" dirty="0" smtClean="0"/>
              <a:t>(eg, </a:t>
            </a:r>
            <a:r>
              <a:rPr lang="en-US" altLang="en-US" dirty="0"/>
              <a:t>tissue, fluid, blood) into a gaseous form and </a:t>
            </a:r>
            <a:r>
              <a:rPr lang="en-US" altLang="en-US" dirty="0" smtClean="0"/>
              <a:t>is a by-product </a:t>
            </a:r>
            <a:r>
              <a:rPr lang="en-US" altLang="en-US" dirty="0"/>
              <a:t>of surgical instruments used to destroy tissue</a:t>
            </a:r>
            <a:r>
              <a:rPr lang="en-US" altLang="en-US" dirty="0" smtClean="0"/>
              <a:t>.</a:t>
            </a:r>
          </a:p>
          <a:p>
            <a:pPr marL="347663" indent="-347663">
              <a:buClr>
                <a:srgbClr val="0D948F"/>
              </a:buClr>
            </a:pPr>
            <a:r>
              <a:rPr lang="en-US" altLang="en-US" dirty="0"/>
              <a:t>Surgical smoke can be generated by laser and electrosurgical devices.</a:t>
            </a:r>
          </a:p>
          <a:p>
            <a:pPr marL="347663" indent="-347663">
              <a:buClr>
                <a:srgbClr val="0D948F"/>
              </a:buClr>
            </a:pPr>
            <a:r>
              <a:rPr lang="en-US" dirty="0"/>
              <a:t>Surgical smoke is a hazard to </a:t>
            </a:r>
            <a:r>
              <a:rPr lang="en-US" dirty="0" smtClean="0"/>
              <a:t>patients </a:t>
            </a:r>
            <a:r>
              <a:rPr lang="en-US" dirty="0"/>
              <a:t>and </a:t>
            </a:r>
            <a:r>
              <a:rPr lang="en-US" dirty="0" smtClean="0"/>
              <a:t>health </a:t>
            </a:r>
            <a:r>
              <a:rPr lang="en-US" dirty="0"/>
              <a:t>care providers.</a:t>
            </a:r>
          </a:p>
          <a:p>
            <a:pPr marL="0" indent="0">
              <a:buNone/>
            </a:pPr>
            <a:endParaRPr lang="en-US" dirty="0"/>
          </a:p>
        </p:txBody>
      </p:sp>
      <p:sp>
        <p:nvSpPr>
          <p:cNvPr id="3" name="Title 2"/>
          <p:cNvSpPr>
            <a:spLocks noGrp="1"/>
          </p:cNvSpPr>
          <p:nvPr>
            <p:ph type="title"/>
          </p:nvPr>
        </p:nvSpPr>
        <p:spPr>
          <a:xfrm>
            <a:off x="533400" y="838200"/>
            <a:ext cx="8153400" cy="944562"/>
          </a:xfrm>
        </p:spPr>
        <p:txBody>
          <a:bodyPr>
            <a:normAutofit fontScale="90000"/>
          </a:bodyPr>
          <a:lstStyle/>
          <a:p>
            <a:r>
              <a:rPr lang="en-US" dirty="0" smtClean="0"/>
              <a:t/>
            </a:r>
            <a:br>
              <a:rPr lang="en-US" dirty="0" smtClean="0"/>
            </a:br>
            <a:r>
              <a:rPr lang="en-US" dirty="0"/>
              <a:t/>
            </a:r>
            <a:br>
              <a:rPr lang="en-US" dirty="0"/>
            </a:br>
            <a:r>
              <a:rPr lang="en-US" sz="3600" dirty="0" smtClean="0"/>
              <a:t>Summary Part I</a:t>
            </a:r>
            <a:r>
              <a:rPr lang="en-US" sz="3600" dirty="0"/>
              <a:t/>
            </a:r>
            <a:br>
              <a:rPr lang="en-US" sz="3600" dirty="0"/>
            </a:br>
            <a:endParaRPr lang="en-US" sz="3600" dirty="0"/>
          </a:p>
        </p:txBody>
      </p:sp>
    </p:spTree>
    <p:extLst>
      <p:ext uri="{BB962C8B-B14F-4D97-AF65-F5344CB8AC3E}">
        <p14:creationId xmlns:p14="http://schemas.microsoft.com/office/powerpoint/2010/main" val="290342055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buNone/>
            </a:pPr>
            <a:endParaRPr lang="en-US" dirty="0"/>
          </a:p>
          <a:p>
            <a:pPr marL="0" indent="0">
              <a:buNone/>
            </a:pPr>
            <a:r>
              <a:rPr lang="en-US" dirty="0" smtClean="0"/>
              <a:t>Please continue to the next slide deck: </a:t>
            </a:r>
            <a:r>
              <a:rPr lang="en-US" dirty="0" smtClean="0">
                <a:solidFill>
                  <a:srgbClr val="0D948F"/>
                </a:solidFill>
              </a:rPr>
              <a:t>Part II</a:t>
            </a:r>
          </a:p>
          <a:p>
            <a:pPr marL="0" indent="0">
              <a:buNone/>
            </a:pPr>
            <a:endParaRPr lang="en-US" dirty="0"/>
          </a:p>
          <a:p>
            <a:pPr marL="347663" indent="-347663">
              <a:spcBef>
                <a:spcPts val="0"/>
              </a:spcBef>
              <a:buClr>
                <a:srgbClr val="0D948F"/>
              </a:buClr>
            </a:pPr>
            <a:r>
              <a:rPr lang="en-US" dirty="0"/>
              <a:t>Part I:  Introduction to Surgical Smoke </a:t>
            </a:r>
          </a:p>
          <a:p>
            <a:pPr marL="347663" indent="-347663">
              <a:spcBef>
                <a:spcPts val="0"/>
              </a:spcBef>
              <a:buClr>
                <a:srgbClr val="0D948F"/>
              </a:buClr>
            </a:pPr>
            <a:r>
              <a:rPr lang="en-US" dirty="0">
                <a:solidFill>
                  <a:srgbClr val="0D948F"/>
                </a:solidFill>
              </a:rPr>
              <a:t>Part II: Hazards of Surgical Smoke</a:t>
            </a:r>
          </a:p>
          <a:p>
            <a:pPr marL="347663" indent="-347663">
              <a:spcBef>
                <a:spcPts val="0"/>
              </a:spcBef>
              <a:buClr>
                <a:srgbClr val="0D948F"/>
              </a:buClr>
            </a:pPr>
            <a:r>
              <a:rPr lang="en-US" dirty="0"/>
              <a:t>Part II: An Overview of </a:t>
            </a:r>
            <a:r>
              <a:rPr lang="en-US" altLang="en-US" dirty="0"/>
              <a:t>Health Care Regulations, Standards, and Guidelines Related to Surgical Smoke</a:t>
            </a:r>
          </a:p>
          <a:p>
            <a:pPr marL="347663" indent="-347663">
              <a:spcBef>
                <a:spcPts val="0"/>
              </a:spcBef>
              <a:buClr>
                <a:srgbClr val="0D948F"/>
              </a:buClr>
            </a:pPr>
            <a:r>
              <a:rPr lang="en-US" dirty="0" smtClean="0"/>
              <a:t>Part III: </a:t>
            </a:r>
            <a:r>
              <a:rPr lang="en-US" altLang="en-US" dirty="0" smtClean="0"/>
              <a:t>Smoke Evacuation in the Perioperative Setting</a:t>
            </a:r>
          </a:p>
          <a:p>
            <a:pPr marL="347663" indent="-347663">
              <a:spcBef>
                <a:spcPts val="0"/>
              </a:spcBef>
              <a:buClr>
                <a:srgbClr val="0D948F"/>
              </a:buClr>
            </a:pPr>
            <a:r>
              <a:rPr lang="en-US" dirty="0" smtClean="0"/>
              <a:t>Part IV:  Additional Perioperative Nursing Care</a:t>
            </a:r>
          </a:p>
          <a:p>
            <a:pPr marL="0" indent="0">
              <a:buNone/>
            </a:pPr>
            <a:endParaRPr lang="en-US" dirty="0"/>
          </a:p>
        </p:txBody>
      </p:sp>
      <p:sp>
        <p:nvSpPr>
          <p:cNvPr id="3" name="Title 2"/>
          <p:cNvSpPr>
            <a:spLocks noGrp="1"/>
          </p:cNvSpPr>
          <p:nvPr>
            <p:ph type="title"/>
          </p:nvPr>
        </p:nvSpPr>
        <p:spPr/>
        <p:txBody>
          <a:bodyPr/>
          <a:lstStyle/>
          <a:p>
            <a:r>
              <a:rPr lang="en-US" dirty="0"/>
              <a:t>End of Part I</a:t>
            </a:r>
          </a:p>
        </p:txBody>
      </p:sp>
    </p:spTree>
    <p:extLst>
      <p:ext uri="{BB962C8B-B14F-4D97-AF65-F5344CB8AC3E}">
        <p14:creationId xmlns:p14="http://schemas.microsoft.com/office/powerpoint/2010/main" val="39359529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spcBef>
                <a:spcPct val="0"/>
              </a:spcBef>
              <a:buNone/>
            </a:pPr>
            <a:r>
              <a:rPr lang="en-US" altLang="en-US" sz="2600" dirty="0"/>
              <a:t>Surgical smoke is hazardous and can negatively affect the health of surgical patients and </a:t>
            </a:r>
            <a:r>
              <a:rPr lang="en-US" altLang="en-US" sz="2600" dirty="0" smtClean="0"/>
              <a:t>perioperative </a:t>
            </a:r>
            <a:r>
              <a:rPr lang="en-US" altLang="en-US" sz="2600" dirty="0"/>
              <a:t>team </a:t>
            </a:r>
            <a:r>
              <a:rPr lang="en-US" altLang="en-US" sz="2600" dirty="0" smtClean="0"/>
              <a:t>members. This learning activity presents perioperative nursing care and current best practice guidelines for managing and preventing exposure to surgical smoke </a:t>
            </a:r>
            <a:r>
              <a:rPr lang="en-US" altLang="en-US" sz="2600" dirty="0"/>
              <a:t>for both patients and health care </a:t>
            </a:r>
            <a:r>
              <a:rPr lang="en-US" altLang="en-US" sz="2600" dirty="0" smtClean="0"/>
              <a:t>personnel during operative and other invasive procedures.</a:t>
            </a:r>
          </a:p>
          <a:p>
            <a:pPr marL="0" indent="0">
              <a:spcBef>
                <a:spcPct val="0"/>
              </a:spcBef>
              <a:buNone/>
            </a:pPr>
            <a:endParaRPr lang="en-US" altLang="en-US" sz="2600" dirty="0" smtClean="0"/>
          </a:p>
          <a:p>
            <a:pPr marL="0" indent="0">
              <a:spcBef>
                <a:spcPct val="0"/>
              </a:spcBef>
              <a:buNone/>
            </a:pPr>
            <a:r>
              <a:rPr lang="en-US" altLang="en-US" sz="2600" dirty="0" smtClean="0"/>
              <a:t>Perioperative RNs and other interested health care providers can use the knowledge gained from this activity to safely manage surgical smoke and prevent and decrease surgical patients’ and health care providers’ exposure to surgical smoke. </a:t>
            </a:r>
          </a:p>
          <a:p>
            <a:endParaRPr lang="en-US" dirty="0"/>
          </a:p>
        </p:txBody>
      </p:sp>
      <p:sp>
        <p:nvSpPr>
          <p:cNvPr id="3" name="Title 2"/>
          <p:cNvSpPr>
            <a:spLocks noGrp="1"/>
          </p:cNvSpPr>
          <p:nvPr>
            <p:ph type="title"/>
          </p:nvPr>
        </p:nvSpPr>
        <p:spPr/>
        <p:txBody>
          <a:bodyPr/>
          <a:lstStyle/>
          <a:p>
            <a:r>
              <a:rPr lang="en-US" dirty="0" smtClean="0"/>
              <a:t>Overview and Learning Outcome</a:t>
            </a:r>
            <a:endParaRPr lang="en-US" dirty="0"/>
          </a:p>
        </p:txBody>
      </p:sp>
    </p:spTree>
    <p:extLst>
      <p:ext uri="{BB962C8B-B14F-4D97-AF65-F5344CB8AC3E}">
        <p14:creationId xmlns:p14="http://schemas.microsoft.com/office/powerpoint/2010/main" val="12428127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1588">
              <a:spcBef>
                <a:spcPct val="0"/>
              </a:spcBef>
              <a:buNone/>
            </a:pPr>
            <a:r>
              <a:rPr lang="en-US" altLang="en-US" dirty="0" smtClean="0"/>
              <a:t>The participant will </a:t>
            </a:r>
            <a:r>
              <a:rPr lang="en-US" altLang="en-US" dirty="0"/>
              <a:t>be able to: </a:t>
            </a:r>
          </a:p>
          <a:p>
            <a:pPr marL="457200" indent="-457200">
              <a:spcBef>
                <a:spcPct val="0"/>
              </a:spcBef>
              <a:buFont typeface="+mj-lt"/>
              <a:buAutoNum type="arabicPeriod"/>
            </a:pPr>
            <a:r>
              <a:rPr lang="en-US" altLang="en-US" dirty="0" smtClean="0"/>
              <a:t>Identify </a:t>
            </a:r>
            <a:r>
              <a:rPr lang="en-US" altLang="en-US" dirty="0"/>
              <a:t>the hazardous contents of surgical smoke.</a:t>
            </a:r>
          </a:p>
          <a:p>
            <a:pPr marL="457200" indent="-457200">
              <a:spcBef>
                <a:spcPct val="0"/>
              </a:spcBef>
              <a:buFont typeface="+mj-lt"/>
              <a:buAutoNum type="arabicPeriod"/>
            </a:pPr>
            <a:r>
              <a:rPr lang="en-US" altLang="en-US" dirty="0" smtClean="0"/>
              <a:t>State guidelines </a:t>
            </a:r>
            <a:r>
              <a:rPr lang="en-US" altLang="en-US" dirty="0"/>
              <a:t>for surgical smoke evacuation and control.</a:t>
            </a:r>
          </a:p>
          <a:p>
            <a:pPr marL="457200" indent="-457200">
              <a:spcBef>
                <a:spcPct val="0"/>
              </a:spcBef>
              <a:buFont typeface="+mj-lt"/>
              <a:buAutoNum type="arabicPeriod"/>
            </a:pPr>
            <a:r>
              <a:rPr lang="en-US" altLang="en-US" dirty="0" smtClean="0"/>
              <a:t>Describe </a:t>
            </a:r>
            <a:r>
              <a:rPr lang="en-US" altLang="en-US" dirty="0"/>
              <a:t>perioperative nursing care to minimize the hazards of surgical </a:t>
            </a:r>
            <a:r>
              <a:rPr lang="en-US" altLang="en-US" dirty="0" smtClean="0"/>
              <a:t>smoke for surgical patients. </a:t>
            </a:r>
            <a:endParaRPr lang="en-US" altLang="en-US" dirty="0"/>
          </a:p>
          <a:p>
            <a:endParaRPr lang="en-US" dirty="0"/>
          </a:p>
        </p:txBody>
      </p:sp>
      <p:sp>
        <p:nvSpPr>
          <p:cNvPr id="3" name="Title 2"/>
          <p:cNvSpPr>
            <a:spLocks noGrp="1"/>
          </p:cNvSpPr>
          <p:nvPr>
            <p:ph type="title"/>
          </p:nvPr>
        </p:nvSpPr>
        <p:spPr/>
        <p:txBody>
          <a:bodyPr/>
          <a:lstStyle/>
          <a:p>
            <a:r>
              <a:rPr lang="en-US" dirty="0" smtClean="0"/>
              <a:t>Objectives</a:t>
            </a:r>
            <a:endParaRPr lang="en-US" dirty="0"/>
          </a:p>
        </p:txBody>
      </p:sp>
    </p:spTree>
    <p:extLst>
      <p:ext uri="{BB962C8B-B14F-4D97-AF65-F5344CB8AC3E}">
        <p14:creationId xmlns:p14="http://schemas.microsoft.com/office/powerpoint/2010/main" val="22522108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This tool kit contains five slide decks related to the management of surgical smoke in the perioperative setting:</a:t>
            </a:r>
          </a:p>
          <a:p>
            <a:pPr marL="0" indent="0">
              <a:buNone/>
            </a:pPr>
            <a:endParaRPr lang="en-US" sz="2400" dirty="0" smtClean="0"/>
          </a:p>
          <a:p>
            <a:pPr marL="347663" indent="-347663">
              <a:spcBef>
                <a:spcPts val="0"/>
              </a:spcBef>
              <a:buClr>
                <a:srgbClr val="0D948F"/>
              </a:buClr>
            </a:pPr>
            <a:r>
              <a:rPr lang="en-US" dirty="0" smtClean="0"/>
              <a:t>Part I:  Introduction to Surgical Smoke </a:t>
            </a:r>
          </a:p>
          <a:p>
            <a:pPr marL="347663" indent="-347663">
              <a:spcBef>
                <a:spcPts val="0"/>
              </a:spcBef>
              <a:buClr>
                <a:srgbClr val="0D948F"/>
              </a:buClr>
            </a:pPr>
            <a:r>
              <a:rPr lang="en-US" dirty="0" smtClean="0"/>
              <a:t>Part II: Hazards of Surgical Smoke</a:t>
            </a:r>
          </a:p>
          <a:p>
            <a:pPr marL="347663" indent="-347663">
              <a:spcBef>
                <a:spcPts val="0"/>
              </a:spcBef>
              <a:buClr>
                <a:srgbClr val="0D948F"/>
              </a:buClr>
            </a:pPr>
            <a:r>
              <a:rPr lang="en-US" dirty="0" smtClean="0"/>
              <a:t>Part III: </a:t>
            </a:r>
            <a:r>
              <a:rPr lang="en-US" dirty="0"/>
              <a:t>An Overview of </a:t>
            </a:r>
            <a:r>
              <a:rPr lang="en-US" altLang="en-US" dirty="0"/>
              <a:t>Health Care Regulations, Standards, and Guidelines Related to Surgical Smoke</a:t>
            </a:r>
          </a:p>
          <a:p>
            <a:pPr marL="347663" indent="-347663">
              <a:spcBef>
                <a:spcPts val="0"/>
              </a:spcBef>
              <a:buClr>
                <a:srgbClr val="0D948F"/>
              </a:buClr>
            </a:pPr>
            <a:r>
              <a:rPr lang="en-US" dirty="0" smtClean="0"/>
              <a:t>Part IV: </a:t>
            </a:r>
            <a:r>
              <a:rPr lang="en-US" altLang="en-US" dirty="0" smtClean="0"/>
              <a:t>Smoke </a:t>
            </a:r>
            <a:r>
              <a:rPr lang="en-US" altLang="en-US" dirty="0"/>
              <a:t>Evacuation </a:t>
            </a:r>
            <a:r>
              <a:rPr lang="en-US" altLang="en-US" dirty="0" smtClean="0"/>
              <a:t>in </a:t>
            </a:r>
            <a:r>
              <a:rPr lang="en-US" altLang="en-US" dirty="0"/>
              <a:t>the Perioperative Setting</a:t>
            </a:r>
          </a:p>
          <a:p>
            <a:pPr marL="347663" indent="-347663">
              <a:spcBef>
                <a:spcPts val="0"/>
              </a:spcBef>
              <a:buClr>
                <a:srgbClr val="0D948F"/>
              </a:buClr>
            </a:pPr>
            <a:r>
              <a:rPr lang="en-US" dirty="0"/>
              <a:t>Part V:  Additional Perioperative Nursing Care</a:t>
            </a:r>
          </a:p>
          <a:p>
            <a:pPr>
              <a:buClr>
                <a:srgbClr val="0D948F"/>
              </a:buClr>
            </a:pP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Instructions</a:t>
            </a:r>
            <a:endParaRPr lang="en-US" dirty="0"/>
          </a:p>
        </p:txBody>
      </p:sp>
    </p:spTree>
    <p:extLst>
      <p:ext uri="{BB962C8B-B14F-4D97-AF65-F5344CB8AC3E}">
        <p14:creationId xmlns:p14="http://schemas.microsoft.com/office/powerpoint/2010/main" val="33894936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47663" indent="-347663">
              <a:buClr>
                <a:srgbClr val="0D948F"/>
              </a:buClr>
            </a:pPr>
            <a:r>
              <a:rPr lang="en-US" dirty="0" smtClean="0"/>
              <a:t>Each slide deck contains notes for the learner.</a:t>
            </a:r>
          </a:p>
          <a:p>
            <a:pPr marL="347663" indent="-347663">
              <a:buClr>
                <a:srgbClr val="0D948F"/>
              </a:buClr>
            </a:pPr>
            <a:r>
              <a:rPr lang="en-US" dirty="0" smtClean="0"/>
              <a:t>The slide decks are provided so you can teach all </a:t>
            </a:r>
            <a:r>
              <a:rPr lang="en-US" dirty="0"/>
              <a:t>perioperative team members </a:t>
            </a:r>
            <a:r>
              <a:rPr lang="en-US" dirty="0" smtClean="0"/>
              <a:t>about the management of surgical smoke in the perioperative environment. </a:t>
            </a:r>
          </a:p>
          <a:p>
            <a:pPr marL="347663" indent="-347663">
              <a:buClr>
                <a:srgbClr val="0D948F"/>
              </a:buClr>
            </a:pPr>
            <a:r>
              <a:rPr lang="en-US" dirty="0" smtClean="0"/>
              <a:t>We recommend that you review all of the slide decks in the order listed.</a:t>
            </a:r>
          </a:p>
          <a:p>
            <a:pPr>
              <a:buClr>
                <a:srgbClr val="0D948F"/>
              </a:buClr>
            </a:pPr>
            <a:endParaRPr lang="en-US" dirty="0"/>
          </a:p>
        </p:txBody>
      </p:sp>
      <p:sp>
        <p:nvSpPr>
          <p:cNvPr id="3" name="Title 2"/>
          <p:cNvSpPr>
            <a:spLocks noGrp="1"/>
          </p:cNvSpPr>
          <p:nvPr>
            <p:ph type="title"/>
          </p:nvPr>
        </p:nvSpPr>
        <p:spPr/>
        <p:txBody>
          <a:bodyPr/>
          <a:lstStyle/>
          <a:p>
            <a:r>
              <a:rPr lang="en-US" dirty="0" smtClean="0"/>
              <a:t>Instructions</a:t>
            </a:r>
            <a:endParaRPr lang="en-US" dirty="0"/>
          </a:p>
        </p:txBody>
      </p:sp>
    </p:spTree>
    <p:extLst>
      <p:ext uri="{BB962C8B-B14F-4D97-AF65-F5344CB8AC3E}">
        <p14:creationId xmlns:p14="http://schemas.microsoft.com/office/powerpoint/2010/main" val="4136683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0" indent="0" algn="ctr">
              <a:buNone/>
            </a:pPr>
            <a:endParaRPr lang="en-US" sz="4000" dirty="0" smtClean="0"/>
          </a:p>
          <a:p>
            <a:pPr marL="0" indent="0" algn="ctr">
              <a:buNone/>
            </a:pPr>
            <a:r>
              <a:rPr lang="en-US" sz="4000" dirty="0" smtClean="0"/>
              <a:t>Introduction to Surgical Smoke</a:t>
            </a:r>
            <a:endParaRPr lang="en-US" sz="4000" dirty="0"/>
          </a:p>
        </p:txBody>
      </p:sp>
      <p:sp>
        <p:nvSpPr>
          <p:cNvPr id="3" name="Title 2"/>
          <p:cNvSpPr>
            <a:spLocks noGrp="1"/>
          </p:cNvSpPr>
          <p:nvPr>
            <p:ph type="title"/>
          </p:nvPr>
        </p:nvSpPr>
        <p:spPr/>
        <p:txBody>
          <a:bodyPr/>
          <a:lstStyle/>
          <a:p>
            <a:r>
              <a:rPr lang="en-US" dirty="0" smtClean="0"/>
              <a:t>Part I</a:t>
            </a:r>
            <a:endParaRPr lang="en-US" dirty="0"/>
          </a:p>
        </p:txBody>
      </p:sp>
    </p:spTree>
    <p:extLst>
      <p:ext uri="{BB962C8B-B14F-4D97-AF65-F5344CB8AC3E}">
        <p14:creationId xmlns:p14="http://schemas.microsoft.com/office/powerpoint/2010/main" val="2506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4"/>
          <p:cNvSpPr>
            <a:spLocks noGrp="1"/>
          </p:cNvSpPr>
          <p:nvPr>
            <p:ph idx="1"/>
          </p:nvPr>
        </p:nvSpPr>
        <p:spPr/>
        <p:txBody>
          <a:bodyPr/>
          <a:lstStyle/>
          <a:p>
            <a:pPr marL="347663" indent="-347663">
              <a:spcBef>
                <a:spcPct val="0"/>
              </a:spcBef>
              <a:buClr>
                <a:srgbClr val="0D948F"/>
              </a:buClr>
            </a:pPr>
            <a:r>
              <a:rPr lang="en-US" altLang="en-US" dirty="0" smtClean="0"/>
              <a:t>Surgical smoke (ie, smoke plume) is the vaporization of substances (eg, tissue, fluid, blood) into a gaseous form and is a by-product of surgical instruments used to destroy tissue.</a:t>
            </a:r>
          </a:p>
          <a:p>
            <a:pPr marL="347663" indent="-347663">
              <a:spcBef>
                <a:spcPct val="0"/>
              </a:spcBef>
              <a:buClr>
                <a:srgbClr val="0D948F"/>
              </a:buClr>
              <a:buNone/>
            </a:pPr>
            <a:endParaRPr lang="en-US" altLang="en-US" sz="1800" dirty="0" smtClean="0"/>
          </a:p>
          <a:p>
            <a:pPr marL="347663" indent="-347663">
              <a:spcBef>
                <a:spcPct val="0"/>
              </a:spcBef>
              <a:buClr>
                <a:srgbClr val="0D948F"/>
              </a:buClr>
            </a:pPr>
            <a:r>
              <a:rPr lang="en-US" altLang="en-US" dirty="0" smtClean="0"/>
              <a:t>Instruments</a:t>
            </a:r>
          </a:p>
          <a:p>
            <a:pPr marL="682625" lvl="1" indent="-334963">
              <a:spcBef>
                <a:spcPct val="0"/>
              </a:spcBef>
              <a:buClr>
                <a:srgbClr val="00668D"/>
              </a:buClr>
            </a:pPr>
            <a:r>
              <a:rPr lang="en-US" altLang="en-US" dirty="0" smtClean="0"/>
              <a:t>Lasers</a:t>
            </a:r>
          </a:p>
          <a:p>
            <a:pPr marL="682625" lvl="1" indent="-334963">
              <a:spcBef>
                <a:spcPct val="0"/>
              </a:spcBef>
              <a:buClr>
                <a:srgbClr val="00668D"/>
              </a:buClr>
            </a:pPr>
            <a:r>
              <a:rPr lang="en-US" altLang="en-US" dirty="0" smtClean="0"/>
              <a:t>Electrosurgical units (ESUs)</a:t>
            </a:r>
          </a:p>
        </p:txBody>
      </p:sp>
      <p:sp>
        <p:nvSpPr>
          <p:cNvPr id="10243" name="Title 3"/>
          <p:cNvSpPr>
            <a:spLocks noGrp="1"/>
          </p:cNvSpPr>
          <p:nvPr>
            <p:ph type="title"/>
          </p:nvPr>
        </p:nvSpPr>
        <p:spPr>
          <a:xfrm>
            <a:off x="457200" y="274638"/>
            <a:ext cx="8257586" cy="944562"/>
          </a:xfrm>
        </p:spPr>
        <p:txBody>
          <a:bodyPr/>
          <a:lstStyle/>
          <a:p>
            <a:r>
              <a:rPr lang="en-US" altLang="en-US" dirty="0" smtClean="0"/>
              <a:t>What is Surgical Smoke?</a:t>
            </a:r>
          </a:p>
        </p:txBody>
      </p:sp>
      <p:pic>
        <p:nvPicPr>
          <p:cNvPr id="1024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4400550"/>
            <a:ext cx="15240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Content Placeholder 3" descr="laser1.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30395" y="3585368"/>
            <a:ext cx="2446338" cy="163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57200" y="4619235"/>
            <a:ext cx="2573338" cy="1590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90704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1"/>
          <p:cNvSpPr>
            <a:spLocks noGrp="1"/>
          </p:cNvSpPr>
          <p:nvPr>
            <p:ph idx="1"/>
          </p:nvPr>
        </p:nvSpPr>
        <p:spPr/>
        <p:txBody>
          <a:bodyPr/>
          <a:lstStyle/>
          <a:p>
            <a:pPr marL="347663" indent="-347663" eaLnBrk="1" hangingPunct="1">
              <a:spcBef>
                <a:spcPct val="0"/>
              </a:spcBef>
              <a:buClr>
                <a:srgbClr val="00877C"/>
              </a:buClr>
            </a:pPr>
            <a:r>
              <a:rPr lang="en-US" altLang="en-US" dirty="0" smtClean="0"/>
              <a:t>Gaseous toxic compounds</a:t>
            </a:r>
          </a:p>
          <a:p>
            <a:pPr marL="347663" indent="-347663" eaLnBrk="1" hangingPunct="1">
              <a:spcBef>
                <a:spcPct val="0"/>
              </a:spcBef>
              <a:buClr>
                <a:srgbClr val="00877C"/>
              </a:buClr>
            </a:pPr>
            <a:r>
              <a:rPr lang="en-US" altLang="en-US" dirty="0" smtClean="0"/>
              <a:t>Bio-aerosols</a:t>
            </a:r>
          </a:p>
          <a:p>
            <a:pPr marL="347663" indent="-347663" eaLnBrk="1" hangingPunct="1">
              <a:spcBef>
                <a:spcPct val="0"/>
              </a:spcBef>
              <a:buClr>
                <a:srgbClr val="00877C"/>
              </a:buClr>
            </a:pPr>
            <a:r>
              <a:rPr lang="en-US" altLang="en-US" dirty="0" smtClean="0"/>
              <a:t>Dead and live cellular material (including blood fragments)</a:t>
            </a:r>
          </a:p>
          <a:p>
            <a:pPr marL="347663" indent="-347663" eaLnBrk="1" hangingPunct="1">
              <a:spcBef>
                <a:spcPct val="0"/>
              </a:spcBef>
              <a:buClr>
                <a:srgbClr val="00877C"/>
              </a:buClr>
            </a:pPr>
            <a:r>
              <a:rPr lang="en-US" altLang="en-US" dirty="0" smtClean="0"/>
              <a:t>Viruses   </a:t>
            </a:r>
          </a:p>
          <a:p>
            <a:pPr marL="347663" indent="-347663">
              <a:spcBef>
                <a:spcPct val="0"/>
              </a:spcBef>
              <a:buClr>
                <a:srgbClr val="00877C"/>
              </a:buClr>
            </a:pPr>
            <a:r>
              <a:rPr lang="en-US" altLang="en-US" dirty="0" smtClean="0"/>
              <a:t>Carbonized tissue</a:t>
            </a:r>
          </a:p>
          <a:p>
            <a:pPr marL="347663" indent="-347663">
              <a:spcBef>
                <a:spcPct val="0"/>
              </a:spcBef>
              <a:buClr>
                <a:srgbClr val="00877C"/>
              </a:buClr>
            </a:pPr>
            <a:r>
              <a:rPr lang="en-US" altLang="en-US" dirty="0" smtClean="0"/>
              <a:t>Bacteria</a:t>
            </a:r>
          </a:p>
          <a:p>
            <a:pPr>
              <a:spcBef>
                <a:spcPct val="0"/>
              </a:spcBef>
            </a:pPr>
            <a:endParaRPr lang="en-US" altLang="en-US" dirty="0" smtClean="0"/>
          </a:p>
        </p:txBody>
      </p:sp>
      <p:sp>
        <p:nvSpPr>
          <p:cNvPr id="12291" name="Title 2"/>
          <p:cNvSpPr>
            <a:spLocks noGrp="1"/>
          </p:cNvSpPr>
          <p:nvPr>
            <p:ph type="title"/>
          </p:nvPr>
        </p:nvSpPr>
        <p:spPr>
          <a:xfrm>
            <a:off x="457200" y="274638"/>
            <a:ext cx="8229600" cy="944562"/>
          </a:xfrm>
        </p:spPr>
        <p:txBody>
          <a:bodyPr/>
          <a:lstStyle/>
          <a:p>
            <a:r>
              <a:rPr lang="en-US" altLang="en-US" dirty="0" smtClean="0"/>
              <a:t>Content of Surgical Smoke</a:t>
            </a:r>
          </a:p>
        </p:txBody>
      </p:sp>
      <p:pic>
        <p:nvPicPr>
          <p:cNvPr id="1229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90818" y="3351211"/>
            <a:ext cx="3898900" cy="236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011617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1"/>
          <p:cNvSpPr>
            <a:spLocks noGrp="1"/>
          </p:cNvSpPr>
          <p:nvPr>
            <p:ph idx="1"/>
          </p:nvPr>
        </p:nvSpPr>
        <p:spPr>
          <a:xfrm>
            <a:off x="228600" y="1676400"/>
            <a:ext cx="8382000" cy="4648200"/>
          </a:xfrm>
        </p:spPr>
        <p:txBody>
          <a:bodyPr/>
          <a:lstStyle/>
          <a:p>
            <a:pPr>
              <a:spcBef>
                <a:spcPct val="0"/>
              </a:spcBef>
            </a:pPr>
            <a:endParaRPr lang="en-US" altLang="en-US" dirty="0" smtClean="0"/>
          </a:p>
          <a:p>
            <a:pPr>
              <a:spcBef>
                <a:spcPct val="0"/>
              </a:spcBef>
            </a:pPr>
            <a:endParaRPr lang="en-US" altLang="en-US" dirty="0" smtClean="0"/>
          </a:p>
          <a:p>
            <a:pPr>
              <a:spcBef>
                <a:spcPct val="0"/>
              </a:spcBef>
            </a:pPr>
            <a:endParaRPr lang="en-US" altLang="en-US" dirty="0" smtClean="0"/>
          </a:p>
          <a:p>
            <a:pPr>
              <a:spcBef>
                <a:spcPct val="0"/>
              </a:spcBef>
            </a:pPr>
            <a:endParaRPr lang="en-US" altLang="en-US" dirty="0" smtClean="0"/>
          </a:p>
          <a:p>
            <a:pPr>
              <a:spcBef>
                <a:spcPct val="0"/>
              </a:spcBef>
              <a:buFont typeface="Arial" panose="020B0604020202020204" pitchFamily="34" charset="0"/>
              <a:buNone/>
            </a:pPr>
            <a:endParaRPr lang="en-US" altLang="en-US" sz="2400" dirty="0" smtClean="0"/>
          </a:p>
          <a:p>
            <a:pPr>
              <a:spcBef>
                <a:spcPct val="0"/>
              </a:spcBef>
              <a:buFont typeface="Arial" panose="020B0604020202020204" pitchFamily="34" charset="0"/>
              <a:buNone/>
            </a:pPr>
            <a:endParaRPr lang="en-US" altLang="en-US" sz="2400" dirty="0" smtClean="0"/>
          </a:p>
          <a:p>
            <a:pPr>
              <a:spcBef>
                <a:spcPct val="0"/>
              </a:spcBef>
              <a:buFont typeface="Arial" panose="020B0604020202020204" pitchFamily="34" charset="0"/>
              <a:buNone/>
            </a:pPr>
            <a:endParaRPr lang="en-US" altLang="en-US" sz="2400" dirty="0" smtClean="0"/>
          </a:p>
          <a:p>
            <a:pPr>
              <a:spcBef>
                <a:spcPct val="0"/>
              </a:spcBef>
              <a:buFont typeface="Arial" panose="020B0604020202020204" pitchFamily="34" charset="0"/>
              <a:buNone/>
            </a:pPr>
            <a:endParaRPr lang="en-US" altLang="en-US" dirty="0"/>
          </a:p>
          <a:p>
            <a:pPr>
              <a:spcBef>
                <a:spcPct val="0"/>
              </a:spcBef>
              <a:buFont typeface="Arial" panose="020B0604020202020204" pitchFamily="34" charset="0"/>
              <a:buNone/>
            </a:pPr>
            <a:endParaRPr lang="en-US" altLang="en-US" sz="2400" dirty="0" smtClean="0"/>
          </a:p>
          <a:p>
            <a:pPr>
              <a:spcBef>
                <a:spcPct val="0"/>
              </a:spcBef>
              <a:buFont typeface="Arial" panose="020B0604020202020204" pitchFamily="34" charset="0"/>
              <a:buNone/>
            </a:pPr>
            <a:endParaRPr lang="en-US" altLang="en-US" sz="2400" dirty="0" smtClean="0"/>
          </a:p>
          <a:p>
            <a:pPr>
              <a:spcBef>
                <a:spcPct val="0"/>
              </a:spcBef>
              <a:buFont typeface="Arial" panose="020B0604020202020204" pitchFamily="34" charset="0"/>
              <a:buNone/>
            </a:pPr>
            <a:endParaRPr lang="en-US" altLang="en-US" dirty="0"/>
          </a:p>
          <a:p>
            <a:pPr>
              <a:spcBef>
                <a:spcPct val="0"/>
              </a:spcBef>
              <a:buFont typeface="Arial" panose="020B0604020202020204" pitchFamily="34" charset="0"/>
              <a:buNone/>
            </a:pPr>
            <a:endParaRPr lang="en-US" altLang="en-US" sz="1400" dirty="0" smtClean="0"/>
          </a:p>
          <a:p>
            <a:pPr>
              <a:spcBef>
                <a:spcPct val="0"/>
              </a:spcBef>
              <a:buFont typeface="Arial" panose="020B0604020202020204" pitchFamily="34" charset="0"/>
              <a:buNone/>
            </a:pPr>
            <a:r>
              <a:rPr lang="en-US" altLang="en-US" sz="1400" dirty="0" smtClean="0"/>
              <a:t>150 different chemicals have been identified in surgical smoke</a:t>
            </a:r>
          </a:p>
        </p:txBody>
      </p:sp>
      <p:sp>
        <p:nvSpPr>
          <p:cNvPr id="13315" name="Title 2"/>
          <p:cNvSpPr>
            <a:spLocks noGrp="1"/>
          </p:cNvSpPr>
          <p:nvPr>
            <p:ph type="title"/>
          </p:nvPr>
        </p:nvSpPr>
        <p:spPr>
          <a:xfrm>
            <a:off x="457200" y="274638"/>
            <a:ext cx="8229600" cy="944562"/>
          </a:xfrm>
        </p:spPr>
        <p:txBody>
          <a:bodyPr/>
          <a:lstStyle/>
          <a:p>
            <a:r>
              <a:rPr lang="en-US" altLang="en-US" sz="3600" dirty="0" smtClean="0"/>
              <a:t>Composition of Surgical Smoke</a:t>
            </a:r>
          </a:p>
        </p:txBody>
      </p:sp>
      <p:pic>
        <p:nvPicPr>
          <p:cNvPr id="133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0" y="1981200"/>
            <a:ext cx="32004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4862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03 14 16 AORN Go Clear Award Template.potx [Read-Only]" id="{AC1A6089-E3A8-4CA7-8455-D8094B481FA6}" vid="{FD457092-5CDA-4CA3-B94F-AD38CBC95AC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03 14 16 AORN Go Clear Award Template</Template>
  <TotalTime>57</TotalTime>
  <Words>825</Words>
  <Application>Microsoft Office PowerPoint</Application>
  <PresentationFormat>On-screen Show (4:3)</PresentationFormat>
  <Paragraphs>97</Paragraphs>
  <Slides>13</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Calibri</vt:lpstr>
      <vt:lpstr>Office Theme</vt:lpstr>
      <vt:lpstr>Management of Surgical Smoke Tool Kit</vt:lpstr>
      <vt:lpstr>Overview and Learning Outcome</vt:lpstr>
      <vt:lpstr>Objectives</vt:lpstr>
      <vt:lpstr>Instructions</vt:lpstr>
      <vt:lpstr>Instructions</vt:lpstr>
      <vt:lpstr>Part I</vt:lpstr>
      <vt:lpstr>What is Surgical Smoke?</vt:lpstr>
      <vt:lpstr>Content of Surgical Smoke</vt:lpstr>
      <vt:lpstr>Composition of Surgical Smoke</vt:lpstr>
      <vt:lpstr>Water Vapor</vt:lpstr>
      <vt:lpstr>So… Is Surgical Smoke Harmful?</vt:lpstr>
      <vt:lpstr>  Summary Part I </vt:lpstr>
      <vt:lpstr>End of Part I</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Management of Surgical Smoke Tool Kit</dc:title>
  <dc:creator>Julie Eckhart</dc:creator>
  <cp:lastModifiedBy>Ellice Mellinger</cp:lastModifiedBy>
  <cp:revision>13</cp:revision>
  <dcterms:created xsi:type="dcterms:W3CDTF">2016-05-23T16:37:26Z</dcterms:created>
  <dcterms:modified xsi:type="dcterms:W3CDTF">2018-11-14T20:02:23Z</dcterms:modified>
</cp:coreProperties>
</file>