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y Ogg" initials="MO" lastIdx="6" clrIdx="0">
    <p:extLst>
      <p:ext uri="{19B8F6BF-5375-455C-9EA6-DF929625EA0E}">
        <p15:presenceInfo xmlns:p15="http://schemas.microsoft.com/office/powerpoint/2012/main" userId="S-1-5-21-2049858745-1877413546-945835055-457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AB4BF"/>
    <a:srgbClr val="00668D"/>
    <a:srgbClr val="00877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61" autoAdjust="0"/>
    <p:restoredTop sz="76737" autoAdjust="0"/>
  </p:normalViewPr>
  <p:slideViewPr>
    <p:cSldViewPr snapToGrid="0">
      <p:cViewPr varScale="1">
        <p:scale>
          <a:sx n="71" d="100"/>
          <a:sy n="71" d="100"/>
        </p:scale>
        <p:origin x="1788" y="60"/>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70" d="100"/>
          <a:sy n="70" d="100"/>
        </p:scale>
        <p:origin x="219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CF9BD05-C3DB-495C-BC2C-7CB05C54F227}" type="doc">
      <dgm:prSet loTypeId="urn:microsoft.com/office/officeart/2005/8/layout/radial1" loCatId="relationship" qsTypeId="urn:microsoft.com/office/officeart/2005/8/quickstyle/simple4" qsCatId="simple" csTypeId="urn:microsoft.com/office/officeart/2005/8/colors/colorful1#1" csCatId="colorful" phldr="1"/>
      <dgm:spPr/>
      <dgm:t>
        <a:bodyPr/>
        <a:lstStyle/>
        <a:p>
          <a:endParaRPr lang="en-US"/>
        </a:p>
      </dgm:t>
    </dgm:pt>
    <dgm:pt modelId="{960F9A2A-582B-4BCC-B2BA-C7CAF50CCF93}">
      <dgm:prSet phldrT="[Text]"/>
      <dgm:spPr/>
      <dgm:t>
        <a:bodyPr/>
        <a:lstStyle/>
        <a:p>
          <a:r>
            <a:rPr lang="en-US" dirty="0" smtClean="0"/>
            <a:t>Promote Evidence–</a:t>
          </a:r>
          <a:r>
            <a:rPr lang="en-US" b="0" dirty="0" smtClean="0"/>
            <a:t>B</a:t>
          </a:r>
          <a:r>
            <a:rPr lang="en-US" dirty="0" smtClean="0"/>
            <a:t>ased Practices</a:t>
          </a:r>
          <a:endParaRPr lang="en-US" dirty="0"/>
        </a:p>
      </dgm:t>
    </dgm:pt>
    <dgm:pt modelId="{18EADFFB-5699-4621-A6D8-B2F1C1A86E00}" type="parTrans" cxnId="{89191DE5-A3C8-48F5-B9BA-D9482B3667CE}">
      <dgm:prSet/>
      <dgm:spPr/>
      <dgm:t>
        <a:bodyPr/>
        <a:lstStyle/>
        <a:p>
          <a:endParaRPr lang="en-US"/>
        </a:p>
      </dgm:t>
    </dgm:pt>
    <dgm:pt modelId="{785271E2-AA04-476B-BF25-EDD79C4302E4}" type="sibTrans" cxnId="{89191DE5-A3C8-48F5-B9BA-D9482B3667CE}">
      <dgm:prSet/>
      <dgm:spPr/>
      <dgm:t>
        <a:bodyPr/>
        <a:lstStyle/>
        <a:p>
          <a:endParaRPr lang="en-US"/>
        </a:p>
      </dgm:t>
    </dgm:pt>
    <dgm:pt modelId="{76D0C65C-C6E3-4856-A07E-28687CA573DC}">
      <dgm:prSet phldrT="[Text]" custT="1"/>
      <dgm:spPr/>
      <dgm:t>
        <a:bodyPr/>
        <a:lstStyle/>
        <a:p>
          <a:pPr>
            <a:spcAft>
              <a:spcPts val="0"/>
            </a:spcAft>
          </a:pPr>
          <a:r>
            <a:rPr lang="en-US" sz="1400" dirty="0" smtClean="0">
              <a:solidFill>
                <a:schemeClr val="bg1"/>
              </a:solidFill>
            </a:rPr>
            <a:t>Administration:</a:t>
          </a:r>
        </a:p>
        <a:p>
          <a:pPr>
            <a:spcAft>
              <a:spcPts val="0"/>
            </a:spcAft>
          </a:pPr>
          <a:r>
            <a:rPr lang="en-US" sz="1400" dirty="0" smtClean="0">
              <a:solidFill>
                <a:schemeClr val="bg1"/>
              </a:solidFill>
            </a:rPr>
            <a:t>Director</a:t>
          </a:r>
        </a:p>
        <a:p>
          <a:pPr>
            <a:spcAft>
              <a:spcPts val="0"/>
            </a:spcAft>
          </a:pPr>
          <a:r>
            <a:rPr lang="en-US" sz="1400" dirty="0" smtClean="0">
              <a:solidFill>
                <a:schemeClr val="bg1"/>
              </a:solidFill>
            </a:rPr>
            <a:t>Infection Prevention</a:t>
          </a:r>
        </a:p>
        <a:p>
          <a:pPr>
            <a:spcAft>
              <a:spcPts val="0"/>
            </a:spcAft>
          </a:pPr>
          <a:r>
            <a:rPr lang="en-US" sz="1400" dirty="0" smtClean="0">
              <a:solidFill>
                <a:schemeClr val="bg1"/>
              </a:solidFill>
            </a:rPr>
            <a:t>Safety</a:t>
          </a:r>
        </a:p>
        <a:p>
          <a:pPr>
            <a:spcAft>
              <a:spcPts val="0"/>
            </a:spcAft>
          </a:pPr>
          <a:r>
            <a:rPr lang="en-US" sz="1400" dirty="0" smtClean="0">
              <a:solidFill>
                <a:schemeClr val="bg1"/>
              </a:solidFill>
            </a:rPr>
            <a:t>Risk Management </a:t>
          </a:r>
        </a:p>
        <a:p>
          <a:pPr>
            <a:spcAft>
              <a:spcPct val="35000"/>
            </a:spcAft>
          </a:pPr>
          <a:endParaRPr lang="en-US" sz="1300" dirty="0"/>
        </a:p>
      </dgm:t>
    </dgm:pt>
    <dgm:pt modelId="{3AB40EB6-CD7D-4104-8927-A45E16A60699}" type="parTrans" cxnId="{B0279F54-E722-401E-8833-39B3301F64FA}">
      <dgm:prSet/>
      <dgm:spPr/>
      <dgm:t>
        <a:bodyPr/>
        <a:lstStyle/>
        <a:p>
          <a:endParaRPr lang="en-US"/>
        </a:p>
      </dgm:t>
    </dgm:pt>
    <dgm:pt modelId="{8153C35B-F983-483D-B147-4F2FA991CC28}" type="sibTrans" cxnId="{B0279F54-E722-401E-8833-39B3301F64FA}">
      <dgm:prSet/>
      <dgm:spPr/>
      <dgm:t>
        <a:bodyPr/>
        <a:lstStyle/>
        <a:p>
          <a:endParaRPr lang="en-US"/>
        </a:p>
      </dgm:t>
    </dgm:pt>
    <dgm:pt modelId="{A723DF28-C13A-410D-B3FE-D38D15770281}">
      <dgm:prSet phldrT="[Text]" custT="1"/>
      <dgm:spPr/>
      <dgm:t>
        <a:bodyPr/>
        <a:lstStyle/>
        <a:p>
          <a:r>
            <a:rPr lang="en-US" sz="1400" baseline="0" dirty="0" smtClean="0">
              <a:solidFill>
                <a:schemeClr val="bg1"/>
              </a:solidFill>
            </a:rPr>
            <a:t>Surgeons and other Physicians</a:t>
          </a:r>
        </a:p>
      </dgm:t>
    </dgm:pt>
    <dgm:pt modelId="{3780CF8A-CDF0-4905-9F0F-5AC3223E8479}" type="parTrans" cxnId="{C60DDE04-F805-4646-9AFC-1E7E1D966E7A}">
      <dgm:prSet/>
      <dgm:spPr/>
      <dgm:t>
        <a:bodyPr/>
        <a:lstStyle/>
        <a:p>
          <a:endParaRPr lang="en-US"/>
        </a:p>
      </dgm:t>
    </dgm:pt>
    <dgm:pt modelId="{B56234D5-1FFC-4A58-B9DC-B1D14383B2B4}" type="sibTrans" cxnId="{C60DDE04-F805-4646-9AFC-1E7E1D966E7A}">
      <dgm:prSet/>
      <dgm:spPr/>
      <dgm:t>
        <a:bodyPr/>
        <a:lstStyle/>
        <a:p>
          <a:endParaRPr lang="en-US"/>
        </a:p>
      </dgm:t>
    </dgm:pt>
    <dgm:pt modelId="{507755B0-6B41-49B7-B29A-1E2615EFDB2C}">
      <dgm:prSet phldrT="[Text]" custT="1"/>
      <dgm:spPr/>
      <dgm:t>
        <a:bodyPr/>
        <a:lstStyle/>
        <a:p>
          <a:pPr>
            <a:spcAft>
              <a:spcPts val="0"/>
            </a:spcAft>
          </a:pPr>
          <a:r>
            <a:rPr lang="en-US" sz="1400" dirty="0" smtClean="0"/>
            <a:t>Business and Finance:</a:t>
          </a:r>
        </a:p>
        <a:p>
          <a:pPr>
            <a:spcAft>
              <a:spcPts val="0"/>
            </a:spcAft>
          </a:pPr>
          <a:r>
            <a:rPr lang="en-US" sz="1400" dirty="0" smtClean="0"/>
            <a:t>Contracts</a:t>
          </a:r>
        </a:p>
        <a:p>
          <a:pPr>
            <a:spcAft>
              <a:spcPts val="0"/>
            </a:spcAft>
          </a:pPr>
          <a:r>
            <a:rPr lang="en-US" sz="1400" dirty="0" smtClean="0"/>
            <a:t>Capital</a:t>
          </a:r>
        </a:p>
        <a:p>
          <a:pPr>
            <a:spcAft>
              <a:spcPts val="0"/>
            </a:spcAft>
          </a:pPr>
          <a:r>
            <a:rPr lang="en-US" sz="1400" dirty="0" smtClean="0"/>
            <a:t>Cost Analysis</a:t>
          </a:r>
          <a:endParaRPr lang="en-US" sz="1400" dirty="0"/>
        </a:p>
      </dgm:t>
    </dgm:pt>
    <dgm:pt modelId="{11D021A1-7A5E-4C48-9E4A-128BF42A6D0E}" type="parTrans" cxnId="{38B3AFFE-968B-47F7-89DD-2E740BF1813A}">
      <dgm:prSet/>
      <dgm:spPr/>
      <dgm:t>
        <a:bodyPr/>
        <a:lstStyle/>
        <a:p>
          <a:endParaRPr lang="en-US"/>
        </a:p>
      </dgm:t>
    </dgm:pt>
    <dgm:pt modelId="{4C90B189-4486-4343-A3F7-728B594CB814}" type="sibTrans" cxnId="{38B3AFFE-968B-47F7-89DD-2E740BF1813A}">
      <dgm:prSet/>
      <dgm:spPr/>
      <dgm:t>
        <a:bodyPr/>
        <a:lstStyle/>
        <a:p>
          <a:endParaRPr lang="en-US"/>
        </a:p>
      </dgm:t>
    </dgm:pt>
    <dgm:pt modelId="{E7C5711F-00CD-4F06-91B8-B3AF157E7B44}">
      <dgm:prSet phldrT="[Text]"/>
      <dgm:spPr/>
      <dgm:t>
        <a:bodyPr/>
        <a:lstStyle/>
        <a:p>
          <a:endParaRPr lang="en-US"/>
        </a:p>
      </dgm:t>
    </dgm:pt>
    <dgm:pt modelId="{921376C9-0AA1-42EE-9A1A-DB8B33D7A4BE}" type="parTrans" cxnId="{E1787AB0-384A-4E1A-8610-930B2D3B4B43}">
      <dgm:prSet/>
      <dgm:spPr/>
      <dgm:t>
        <a:bodyPr/>
        <a:lstStyle/>
        <a:p>
          <a:endParaRPr lang="en-US"/>
        </a:p>
      </dgm:t>
    </dgm:pt>
    <dgm:pt modelId="{B4D342C1-EEC6-4D07-8D55-622E01A8321F}" type="sibTrans" cxnId="{E1787AB0-384A-4E1A-8610-930B2D3B4B43}">
      <dgm:prSet/>
      <dgm:spPr/>
      <dgm:t>
        <a:bodyPr/>
        <a:lstStyle/>
        <a:p>
          <a:endParaRPr lang="en-US"/>
        </a:p>
      </dgm:t>
    </dgm:pt>
    <dgm:pt modelId="{932A4759-33B1-44E1-9B87-8E0467CC115A}">
      <dgm:prSet phldrT="[Text]"/>
      <dgm:spPr/>
      <dgm:t>
        <a:bodyPr/>
        <a:lstStyle/>
        <a:p>
          <a:endParaRPr lang="en-US" dirty="0"/>
        </a:p>
      </dgm:t>
    </dgm:pt>
    <dgm:pt modelId="{F80AD0F1-0E66-47B9-A2D6-9C53CBBB952D}" type="parTrans" cxnId="{F7B6E84D-3E23-4C4F-92B5-BD9BEABC03B7}">
      <dgm:prSet/>
      <dgm:spPr/>
      <dgm:t>
        <a:bodyPr/>
        <a:lstStyle/>
        <a:p>
          <a:endParaRPr lang="en-US"/>
        </a:p>
      </dgm:t>
    </dgm:pt>
    <dgm:pt modelId="{99F14B43-63A3-4A73-8B51-E196964917DE}" type="sibTrans" cxnId="{F7B6E84D-3E23-4C4F-92B5-BD9BEABC03B7}">
      <dgm:prSet/>
      <dgm:spPr/>
      <dgm:t>
        <a:bodyPr/>
        <a:lstStyle/>
        <a:p>
          <a:endParaRPr lang="en-US"/>
        </a:p>
      </dgm:t>
    </dgm:pt>
    <dgm:pt modelId="{28B1E109-A028-4FAD-9E54-F01340E932A7}">
      <dgm:prSet custT="1"/>
      <dgm:spPr/>
      <dgm:t>
        <a:bodyPr/>
        <a:lstStyle/>
        <a:p>
          <a:r>
            <a:rPr lang="en-US" sz="1400" dirty="0" smtClean="0">
              <a:solidFill>
                <a:schemeClr val="bg1"/>
              </a:solidFill>
            </a:rPr>
            <a:t>Perioperative RNs, Scrub Personnel, Sterile Processing, Environmental Services</a:t>
          </a:r>
        </a:p>
      </dgm:t>
    </dgm:pt>
    <dgm:pt modelId="{0210E317-D2F8-4E7B-9151-0F145DD53E61}" type="parTrans" cxnId="{31E0355D-E37A-494E-BD42-5C8B2CA41A39}">
      <dgm:prSet/>
      <dgm:spPr/>
      <dgm:t>
        <a:bodyPr/>
        <a:lstStyle/>
        <a:p>
          <a:endParaRPr lang="en-US"/>
        </a:p>
      </dgm:t>
    </dgm:pt>
    <dgm:pt modelId="{1ECA1FD7-9473-4A3D-8AC3-20D39BA4347E}" type="sibTrans" cxnId="{31E0355D-E37A-494E-BD42-5C8B2CA41A39}">
      <dgm:prSet/>
      <dgm:spPr/>
      <dgm:t>
        <a:bodyPr/>
        <a:lstStyle/>
        <a:p>
          <a:endParaRPr lang="en-US"/>
        </a:p>
      </dgm:t>
    </dgm:pt>
    <dgm:pt modelId="{0242BB83-22D3-4586-AA71-913AAA86020B}" type="pres">
      <dgm:prSet presAssocID="{5CF9BD05-C3DB-495C-BC2C-7CB05C54F227}" presName="cycle" presStyleCnt="0">
        <dgm:presLayoutVars>
          <dgm:chMax val="1"/>
          <dgm:dir/>
          <dgm:animLvl val="ctr"/>
          <dgm:resizeHandles val="exact"/>
        </dgm:presLayoutVars>
      </dgm:prSet>
      <dgm:spPr/>
      <dgm:t>
        <a:bodyPr/>
        <a:lstStyle/>
        <a:p>
          <a:endParaRPr lang="en-US"/>
        </a:p>
      </dgm:t>
    </dgm:pt>
    <dgm:pt modelId="{8786D7A8-58DC-484C-9ABE-FF7BF6E9B735}" type="pres">
      <dgm:prSet presAssocID="{960F9A2A-582B-4BCC-B2BA-C7CAF50CCF93}" presName="centerShape" presStyleLbl="node0" presStyleIdx="0" presStyleCnt="1" custLinFactNeighborX="1534" custLinFactNeighborY="2983"/>
      <dgm:spPr/>
      <dgm:t>
        <a:bodyPr/>
        <a:lstStyle/>
        <a:p>
          <a:endParaRPr lang="en-US"/>
        </a:p>
      </dgm:t>
    </dgm:pt>
    <dgm:pt modelId="{8CACA2AF-9F0B-46E0-8E61-2753849777EA}" type="pres">
      <dgm:prSet presAssocID="{3AB40EB6-CD7D-4104-8927-A45E16A60699}" presName="Name9" presStyleLbl="parChTrans1D2" presStyleIdx="0" presStyleCnt="4"/>
      <dgm:spPr/>
      <dgm:t>
        <a:bodyPr/>
        <a:lstStyle/>
        <a:p>
          <a:endParaRPr lang="en-US"/>
        </a:p>
      </dgm:t>
    </dgm:pt>
    <dgm:pt modelId="{04C9BF1F-F94B-470C-A447-FE783FB2FC30}" type="pres">
      <dgm:prSet presAssocID="{3AB40EB6-CD7D-4104-8927-A45E16A60699}" presName="connTx" presStyleLbl="parChTrans1D2" presStyleIdx="0" presStyleCnt="4"/>
      <dgm:spPr/>
      <dgm:t>
        <a:bodyPr/>
        <a:lstStyle/>
        <a:p>
          <a:endParaRPr lang="en-US"/>
        </a:p>
      </dgm:t>
    </dgm:pt>
    <dgm:pt modelId="{61982CE7-8DB4-45EE-8EFA-316A969CCFA6}" type="pres">
      <dgm:prSet presAssocID="{76D0C65C-C6E3-4856-A07E-28687CA573DC}" presName="node" presStyleLbl="node1" presStyleIdx="0" presStyleCnt="4" custScaleX="133310" custScaleY="132045" custRadScaleRad="86850" custRadScaleInc="-454">
        <dgm:presLayoutVars>
          <dgm:bulletEnabled val="1"/>
        </dgm:presLayoutVars>
      </dgm:prSet>
      <dgm:spPr/>
      <dgm:t>
        <a:bodyPr/>
        <a:lstStyle/>
        <a:p>
          <a:endParaRPr lang="en-US"/>
        </a:p>
      </dgm:t>
    </dgm:pt>
    <dgm:pt modelId="{4D003B8C-9946-4355-B8CD-1BA6398456F2}" type="pres">
      <dgm:prSet presAssocID="{3780CF8A-CDF0-4905-9F0F-5AC3223E8479}" presName="Name9" presStyleLbl="parChTrans1D2" presStyleIdx="1" presStyleCnt="4"/>
      <dgm:spPr/>
      <dgm:t>
        <a:bodyPr/>
        <a:lstStyle/>
        <a:p>
          <a:endParaRPr lang="en-US"/>
        </a:p>
      </dgm:t>
    </dgm:pt>
    <dgm:pt modelId="{8E69B0E6-5803-4031-A8F3-E5B46BB814EF}" type="pres">
      <dgm:prSet presAssocID="{3780CF8A-CDF0-4905-9F0F-5AC3223E8479}" presName="connTx" presStyleLbl="parChTrans1D2" presStyleIdx="1" presStyleCnt="4"/>
      <dgm:spPr/>
      <dgm:t>
        <a:bodyPr/>
        <a:lstStyle/>
        <a:p>
          <a:endParaRPr lang="en-US"/>
        </a:p>
      </dgm:t>
    </dgm:pt>
    <dgm:pt modelId="{FF893B2F-CB9F-4222-9C87-BCA67D5FD0AD}" type="pres">
      <dgm:prSet presAssocID="{A723DF28-C13A-410D-B3FE-D38D15770281}" presName="node" presStyleLbl="node1" presStyleIdx="1" presStyleCnt="4" custScaleX="117591" custScaleY="126511" custRadScaleRad="101100" custRadScaleInc="-31">
        <dgm:presLayoutVars>
          <dgm:bulletEnabled val="1"/>
        </dgm:presLayoutVars>
      </dgm:prSet>
      <dgm:spPr/>
      <dgm:t>
        <a:bodyPr/>
        <a:lstStyle/>
        <a:p>
          <a:endParaRPr lang="en-US"/>
        </a:p>
      </dgm:t>
    </dgm:pt>
    <dgm:pt modelId="{DEDD5B66-F158-45F7-948B-15AE1C48A857}" type="pres">
      <dgm:prSet presAssocID="{11D021A1-7A5E-4C48-9E4A-128BF42A6D0E}" presName="Name9" presStyleLbl="parChTrans1D2" presStyleIdx="2" presStyleCnt="4"/>
      <dgm:spPr/>
      <dgm:t>
        <a:bodyPr/>
        <a:lstStyle/>
        <a:p>
          <a:endParaRPr lang="en-US"/>
        </a:p>
      </dgm:t>
    </dgm:pt>
    <dgm:pt modelId="{9902E411-BCAF-4AF8-B810-B4F579B2766D}" type="pres">
      <dgm:prSet presAssocID="{11D021A1-7A5E-4C48-9E4A-128BF42A6D0E}" presName="connTx" presStyleLbl="parChTrans1D2" presStyleIdx="2" presStyleCnt="4"/>
      <dgm:spPr/>
      <dgm:t>
        <a:bodyPr/>
        <a:lstStyle/>
        <a:p>
          <a:endParaRPr lang="en-US"/>
        </a:p>
      </dgm:t>
    </dgm:pt>
    <dgm:pt modelId="{7C72225C-9785-4315-87E2-10049D8B5D25}" type="pres">
      <dgm:prSet presAssocID="{507755B0-6B41-49B7-B29A-1E2615EFDB2C}" presName="node" presStyleLbl="node1" presStyleIdx="2" presStyleCnt="4" custScaleX="126657" custScaleY="121005">
        <dgm:presLayoutVars>
          <dgm:bulletEnabled val="1"/>
        </dgm:presLayoutVars>
      </dgm:prSet>
      <dgm:spPr/>
      <dgm:t>
        <a:bodyPr/>
        <a:lstStyle/>
        <a:p>
          <a:endParaRPr lang="en-US"/>
        </a:p>
      </dgm:t>
    </dgm:pt>
    <dgm:pt modelId="{F71A050C-5D4A-4BF1-B09E-40BC7C9982EC}" type="pres">
      <dgm:prSet presAssocID="{0210E317-D2F8-4E7B-9151-0F145DD53E61}" presName="Name9" presStyleLbl="parChTrans1D2" presStyleIdx="3" presStyleCnt="4"/>
      <dgm:spPr/>
      <dgm:t>
        <a:bodyPr/>
        <a:lstStyle/>
        <a:p>
          <a:endParaRPr lang="en-US"/>
        </a:p>
      </dgm:t>
    </dgm:pt>
    <dgm:pt modelId="{F3DBDC34-6033-4B0F-8855-FAD8E0A4A011}" type="pres">
      <dgm:prSet presAssocID="{0210E317-D2F8-4E7B-9151-0F145DD53E61}" presName="connTx" presStyleLbl="parChTrans1D2" presStyleIdx="3" presStyleCnt="4"/>
      <dgm:spPr/>
      <dgm:t>
        <a:bodyPr/>
        <a:lstStyle/>
        <a:p>
          <a:endParaRPr lang="en-US"/>
        </a:p>
      </dgm:t>
    </dgm:pt>
    <dgm:pt modelId="{5EAF9D10-ACFB-45E6-A4F6-5837AE2BA598}" type="pres">
      <dgm:prSet presAssocID="{28B1E109-A028-4FAD-9E54-F01340E932A7}" presName="node" presStyleLbl="node1" presStyleIdx="3" presStyleCnt="4" custScaleX="122660" custScaleY="116049">
        <dgm:presLayoutVars>
          <dgm:bulletEnabled val="1"/>
        </dgm:presLayoutVars>
      </dgm:prSet>
      <dgm:spPr/>
      <dgm:t>
        <a:bodyPr/>
        <a:lstStyle/>
        <a:p>
          <a:endParaRPr lang="en-US"/>
        </a:p>
      </dgm:t>
    </dgm:pt>
  </dgm:ptLst>
  <dgm:cxnLst>
    <dgm:cxn modelId="{38B3AFFE-968B-47F7-89DD-2E740BF1813A}" srcId="{960F9A2A-582B-4BCC-B2BA-C7CAF50CCF93}" destId="{507755B0-6B41-49B7-B29A-1E2615EFDB2C}" srcOrd="2" destOrd="0" parTransId="{11D021A1-7A5E-4C48-9E4A-128BF42A6D0E}" sibTransId="{4C90B189-4486-4343-A3F7-728B594CB814}"/>
    <dgm:cxn modelId="{7471B9F4-7FBF-4CA7-926B-1C0192E33458}" type="presOf" srcId="{5CF9BD05-C3DB-495C-BC2C-7CB05C54F227}" destId="{0242BB83-22D3-4586-AA71-913AAA86020B}" srcOrd="0" destOrd="0" presId="urn:microsoft.com/office/officeart/2005/8/layout/radial1"/>
    <dgm:cxn modelId="{23D7304B-D629-4872-9E0A-0C1E89666243}" type="presOf" srcId="{11D021A1-7A5E-4C48-9E4A-128BF42A6D0E}" destId="{9902E411-BCAF-4AF8-B810-B4F579B2766D}" srcOrd="1" destOrd="0" presId="urn:microsoft.com/office/officeart/2005/8/layout/radial1"/>
    <dgm:cxn modelId="{BB657804-743A-4876-A61C-580440A2F92E}" type="presOf" srcId="{A723DF28-C13A-410D-B3FE-D38D15770281}" destId="{FF893B2F-CB9F-4222-9C87-BCA67D5FD0AD}" srcOrd="0" destOrd="0" presId="urn:microsoft.com/office/officeart/2005/8/layout/radial1"/>
    <dgm:cxn modelId="{C60DDE04-F805-4646-9AFC-1E7E1D966E7A}" srcId="{960F9A2A-582B-4BCC-B2BA-C7CAF50CCF93}" destId="{A723DF28-C13A-410D-B3FE-D38D15770281}" srcOrd="1" destOrd="0" parTransId="{3780CF8A-CDF0-4905-9F0F-5AC3223E8479}" sibTransId="{B56234D5-1FFC-4A58-B9DC-B1D14383B2B4}"/>
    <dgm:cxn modelId="{2DE62728-D9E1-4017-ADF3-5529E128C462}" type="presOf" srcId="{507755B0-6B41-49B7-B29A-1E2615EFDB2C}" destId="{7C72225C-9785-4315-87E2-10049D8B5D25}" srcOrd="0" destOrd="0" presId="urn:microsoft.com/office/officeart/2005/8/layout/radial1"/>
    <dgm:cxn modelId="{22FC4B44-A92B-4479-BF43-FDA3240EB274}" type="presOf" srcId="{0210E317-D2F8-4E7B-9151-0F145DD53E61}" destId="{F71A050C-5D4A-4BF1-B09E-40BC7C9982EC}" srcOrd="0" destOrd="0" presId="urn:microsoft.com/office/officeart/2005/8/layout/radial1"/>
    <dgm:cxn modelId="{9951759B-3419-4751-BC23-525C35D34FBD}" type="presOf" srcId="{3780CF8A-CDF0-4905-9F0F-5AC3223E8479}" destId="{4D003B8C-9946-4355-B8CD-1BA6398456F2}" srcOrd="0" destOrd="0" presId="urn:microsoft.com/office/officeart/2005/8/layout/radial1"/>
    <dgm:cxn modelId="{01492CF5-1467-4DD4-A75E-6A590ACEBEA9}" type="presOf" srcId="{960F9A2A-582B-4BCC-B2BA-C7CAF50CCF93}" destId="{8786D7A8-58DC-484C-9ABE-FF7BF6E9B735}" srcOrd="0" destOrd="0" presId="urn:microsoft.com/office/officeart/2005/8/layout/radial1"/>
    <dgm:cxn modelId="{788DAAED-3E0F-412E-9CD7-18C2104840D3}" type="presOf" srcId="{11D021A1-7A5E-4C48-9E4A-128BF42A6D0E}" destId="{DEDD5B66-F158-45F7-948B-15AE1C48A857}" srcOrd="0" destOrd="0" presId="urn:microsoft.com/office/officeart/2005/8/layout/radial1"/>
    <dgm:cxn modelId="{31E0355D-E37A-494E-BD42-5C8B2CA41A39}" srcId="{960F9A2A-582B-4BCC-B2BA-C7CAF50CCF93}" destId="{28B1E109-A028-4FAD-9E54-F01340E932A7}" srcOrd="3" destOrd="0" parTransId="{0210E317-D2F8-4E7B-9151-0F145DD53E61}" sibTransId="{1ECA1FD7-9473-4A3D-8AC3-20D39BA4347E}"/>
    <dgm:cxn modelId="{B0279F54-E722-401E-8833-39B3301F64FA}" srcId="{960F9A2A-582B-4BCC-B2BA-C7CAF50CCF93}" destId="{76D0C65C-C6E3-4856-A07E-28687CA573DC}" srcOrd="0" destOrd="0" parTransId="{3AB40EB6-CD7D-4104-8927-A45E16A60699}" sibTransId="{8153C35B-F983-483D-B147-4F2FA991CC28}"/>
    <dgm:cxn modelId="{D218069E-30D2-4C26-92F7-863751F0BE05}" type="presOf" srcId="{0210E317-D2F8-4E7B-9151-0F145DD53E61}" destId="{F3DBDC34-6033-4B0F-8855-FAD8E0A4A011}" srcOrd="1" destOrd="0" presId="urn:microsoft.com/office/officeart/2005/8/layout/radial1"/>
    <dgm:cxn modelId="{A7CF16BF-4786-4A2C-A44E-E42FAE0FB46F}" type="presOf" srcId="{76D0C65C-C6E3-4856-A07E-28687CA573DC}" destId="{61982CE7-8DB4-45EE-8EFA-316A969CCFA6}" srcOrd="0" destOrd="0" presId="urn:microsoft.com/office/officeart/2005/8/layout/radial1"/>
    <dgm:cxn modelId="{C0A277CF-C9A4-4B1F-B3CA-2194EA558109}" type="presOf" srcId="{3780CF8A-CDF0-4905-9F0F-5AC3223E8479}" destId="{8E69B0E6-5803-4031-A8F3-E5B46BB814EF}" srcOrd="1" destOrd="0" presId="urn:microsoft.com/office/officeart/2005/8/layout/radial1"/>
    <dgm:cxn modelId="{8988B7D8-0740-4836-881A-E363C784FF51}" type="presOf" srcId="{3AB40EB6-CD7D-4104-8927-A45E16A60699}" destId="{04C9BF1F-F94B-470C-A447-FE783FB2FC30}" srcOrd="1" destOrd="0" presId="urn:microsoft.com/office/officeart/2005/8/layout/radial1"/>
    <dgm:cxn modelId="{E1787AB0-384A-4E1A-8610-930B2D3B4B43}" srcId="{5CF9BD05-C3DB-495C-BC2C-7CB05C54F227}" destId="{E7C5711F-00CD-4F06-91B8-B3AF157E7B44}" srcOrd="1" destOrd="0" parTransId="{921376C9-0AA1-42EE-9A1A-DB8B33D7A4BE}" sibTransId="{B4D342C1-EEC6-4D07-8D55-622E01A8321F}"/>
    <dgm:cxn modelId="{DDB9BD6B-1B9F-4D20-922F-9173C3DE3CA5}" type="presOf" srcId="{3AB40EB6-CD7D-4104-8927-A45E16A60699}" destId="{8CACA2AF-9F0B-46E0-8E61-2753849777EA}" srcOrd="0" destOrd="0" presId="urn:microsoft.com/office/officeart/2005/8/layout/radial1"/>
    <dgm:cxn modelId="{89191DE5-A3C8-48F5-B9BA-D9482B3667CE}" srcId="{5CF9BD05-C3DB-495C-BC2C-7CB05C54F227}" destId="{960F9A2A-582B-4BCC-B2BA-C7CAF50CCF93}" srcOrd="0" destOrd="0" parTransId="{18EADFFB-5699-4621-A6D8-B2F1C1A86E00}" sibTransId="{785271E2-AA04-476B-BF25-EDD79C4302E4}"/>
    <dgm:cxn modelId="{37F099D0-88D6-44B7-A97F-82C9C05DAFD3}" type="presOf" srcId="{28B1E109-A028-4FAD-9E54-F01340E932A7}" destId="{5EAF9D10-ACFB-45E6-A4F6-5837AE2BA598}" srcOrd="0" destOrd="0" presId="urn:microsoft.com/office/officeart/2005/8/layout/radial1"/>
    <dgm:cxn modelId="{F7B6E84D-3E23-4C4F-92B5-BD9BEABC03B7}" srcId="{5CF9BD05-C3DB-495C-BC2C-7CB05C54F227}" destId="{932A4759-33B1-44E1-9B87-8E0467CC115A}" srcOrd="2" destOrd="0" parTransId="{F80AD0F1-0E66-47B9-A2D6-9C53CBBB952D}" sibTransId="{99F14B43-63A3-4A73-8B51-E196964917DE}"/>
    <dgm:cxn modelId="{D0167CB0-CC5E-497C-936D-4EE87D0EA6CA}" type="presParOf" srcId="{0242BB83-22D3-4586-AA71-913AAA86020B}" destId="{8786D7A8-58DC-484C-9ABE-FF7BF6E9B735}" srcOrd="0" destOrd="0" presId="urn:microsoft.com/office/officeart/2005/8/layout/radial1"/>
    <dgm:cxn modelId="{D4C5174A-9AC7-438E-A7FA-45EB6A3F1921}" type="presParOf" srcId="{0242BB83-22D3-4586-AA71-913AAA86020B}" destId="{8CACA2AF-9F0B-46E0-8E61-2753849777EA}" srcOrd="1" destOrd="0" presId="urn:microsoft.com/office/officeart/2005/8/layout/radial1"/>
    <dgm:cxn modelId="{E4B8BE8F-D4E8-494D-88B3-7E837A3B9E8C}" type="presParOf" srcId="{8CACA2AF-9F0B-46E0-8E61-2753849777EA}" destId="{04C9BF1F-F94B-470C-A447-FE783FB2FC30}" srcOrd="0" destOrd="0" presId="urn:microsoft.com/office/officeart/2005/8/layout/radial1"/>
    <dgm:cxn modelId="{E31A933E-E9FB-48D0-8DC6-905427AE105F}" type="presParOf" srcId="{0242BB83-22D3-4586-AA71-913AAA86020B}" destId="{61982CE7-8DB4-45EE-8EFA-316A969CCFA6}" srcOrd="2" destOrd="0" presId="urn:microsoft.com/office/officeart/2005/8/layout/radial1"/>
    <dgm:cxn modelId="{25B67602-98D6-4E6A-A841-0226050B7A9A}" type="presParOf" srcId="{0242BB83-22D3-4586-AA71-913AAA86020B}" destId="{4D003B8C-9946-4355-B8CD-1BA6398456F2}" srcOrd="3" destOrd="0" presId="urn:microsoft.com/office/officeart/2005/8/layout/radial1"/>
    <dgm:cxn modelId="{955C6649-730D-4BF4-92C4-63BBE039B575}" type="presParOf" srcId="{4D003B8C-9946-4355-B8CD-1BA6398456F2}" destId="{8E69B0E6-5803-4031-A8F3-E5B46BB814EF}" srcOrd="0" destOrd="0" presId="urn:microsoft.com/office/officeart/2005/8/layout/radial1"/>
    <dgm:cxn modelId="{257023ED-1528-4EBB-B232-72F97E0B8F58}" type="presParOf" srcId="{0242BB83-22D3-4586-AA71-913AAA86020B}" destId="{FF893B2F-CB9F-4222-9C87-BCA67D5FD0AD}" srcOrd="4" destOrd="0" presId="urn:microsoft.com/office/officeart/2005/8/layout/radial1"/>
    <dgm:cxn modelId="{AC5A0E50-08B7-417F-9466-0EE5AB9CDEB3}" type="presParOf" srcId="{0242BB83-22D3-4586-AA71-913AAA86020B}" destId="{DEDD5B66-F158-45F7-948B-15AE1C48A857}" srcOrd="5" destOrd="0" presId="urn:microsoft.com/office/officeart/2005/8/layout/radial1"/>
    <dgm:cxn modelId="{00E32DF7-0056-44D2-9B0D-5B938A139DB1}" type="presParOf" srcId="{DEDD5B66-F158-45F7-948B-15AE1C48A857}" destId="{9902E411-BCAF-4AF8-B810-B4F579B2766D}" srcOrd="0" destOrd="0" presId="urn:microsoft.com/office/officeart/2005/8/layout/radial1"/>
    <dgm:cxn modelId="{9BB2FCE5-E1EA-4A88-BD42-6FBFDE4121BA}" type="presParOf" srcId="{0242BB83-22D3-4586-AA71-913AAA86020B}" destId="{7C72225C-9785-4315-87E2-10049D8B5D25}" srcOrd="6" destOrd="0" presId="urn:microsoft.com/office/officeart/2005/8/layout/radial1"/>
    <dgm:cxn modelId="{F68993E5-1345-48F6-B926-3E28A3796AA9}" type="presParOf" srcId="{0242BB83-22D3-4586-AA71-913AAA86020B}" destId="{F71A050C-5D4A-4BF1-B09E-40BC7C9982EC}" srcOrd="7" destOrd="0" presId="urn:microsoft.com/office/officeart/2005/8/layout/radial1"/>
    <dgm:cxn modelId="{0387B6B0-8395-4FA9-9639-9C64FAA58A91}" type="presParOf" srcId="{F71A050C-5D4A-4BF1-B09E-40BC7C9982EC}" destId="{F3DBDC34-6033-4B0F-8855-FAD8E0A4A011}" srcOrd="0" destOrd="0" presId="urn:microsoft.com/office/officeart/2005/8/layout/radial1"/>
    <dgm:cxn modelId="{6B577C5B-DC0A-4DA6-9ED4-3A17C7BD3E43}" type="presParOf" srcId="{0242BB83-22D3-4586-AA71-913AAA86020B}" destId="{5EAF9D10-ACFB-45E6-A4F6-5837AE2BA598}" srcOrd="8"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F690EE-862C-46BB-9150-0971B4D1D646}" type="datetimeFigureOut">
              <a:rPr lang="en-US" smtClean="0"/>
              <a:t>11/14/2018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F5ECA3-140E-4F17-9EE7-73B928A9D98B}" type="slidenum">
              <a:rPr lang="en-US" smtClean="0"/>
              <a:t>‹#›</a:t>
            </a:fld>
            <a:endParaRPr lang="en-US"/>
          </a:p>
        </p:txBody>
      </p:sp>
    </p:spTree>
    <p:extLst>
      <p:ext uri="{BB962C8B-B14F-4D97-AF65-F5344CB8AC3E}">
        <p14:creationId xmlns:p14="http://schemas.microsoft.com/office/powerpoint/2010/main" val="984867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F5ECA3-140E-4F17-9EE7-73B928A9D98B}" type="slidenum">
              <a:rPr lang="en-US" smtClean="0"/>
              <a:t>1</a:t>
            </a:fld>
            <a:endParaRPr lang="en-US"/>
          </a:p>
        </p:txBody>
      </p:sp>
    </p:spTree>
    <p:extLst>
      <p:ext uri="{BB962C8B-B14F-4D97-AF65-F5344CB8AC3E}">
        <p14:creationId xmlns:p14="http://schemas.microsoft.com/office/powerpoint/2010/main" val="24908095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6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z="1600" dirty="0" smtClean="0"/>
          </a:p>
          <a:p>
            <a:r>
              <a:rPr lang="en-US" altLang="en-US" sz="1600" dirty="0" smtClean="0"/>
              <a:t>The OR wall suction with an in-line filter can evacuate very small amounts of smoke (eg, smoke that may be generated by using electrosurgery</a:t>
            </a:r>
            <a:r>
              <a:rPr lang="en-US" altLang="en-US" sz="1600" baseline="0" dirty="0" smtClean="0"/>
              <a:t> </a:t>
            </a:r>
            <a:r>
              <a:rPr lang="en-US" altLang="en-US" sz="1600" dirty="0" smtClean="0"/>
              <a:t>during a septoplasty</a:t>
            </a:r>
            <a:r>
              <a:rPr lang="en-US" altLang="en-US" sz="1600" baseline="0" dirty="0" smtClean="0"/>
              <a:t> procedure). </a:t>
            </a:r>
            <a:r>
              <a:rPr lang="en-US" altLang="en-US" sz="1600" dirty="0" smtClean="0"/>
              <a:t>An in-line filter serves to protect the wall suction line from getting clogged with surgical smoke particulate matter. The in-line filter should be used and changed as recommended by the manufacturer’s instructions for use. Standard precautions should be used when changing and disposing of contaminated in-line filters.</a:t>
            </a:r>
          </a:p>
          <a:p>
            <a:endParaRPr lang="en-US" altLang="en-US" sz="1600" dirty="0"/>
          </a:p>
          <a:p>
            <a:endParaRPr lang="en-US" altLang="en-US" sz="1600" dirty="0" smtClean="0"/>
          </a:p>
          <a:p>
            <a:endParaRPr lang="en-US" altLang="en-US" dirty="0" smtClean="0"/>
          </a:p>
        </p:txBody>
      </p:sp>
      <p:sp>
        <p:nvSpPr>
          <p:cNvPr id="5" name="Slide Number Placeholder 4"/>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B9E3074-5D41-4CA9-8EBC-AC83622BD00F}" type="slidenum">
              <a:rPr lang="en-US" altLang="en-US">
                <a:latin typeface="Calibri" panose="020F0502020204030204" pitchFamily="34" charset="0"/>
              </a:rPr>
              <a:pPr eaLnBrk="1" hangingPunct="1"/>
              <a:t>10</a:t>
            </a:fld>
            <a:endParaRPr lang="en-US" altLang="en-US">
              <a:latin typeface="Calibri" panose="020F0502020204030204" pitchFamily="34" charset="0"/>
            </a:endParaRPr>
          </a:p>
        </p:txBody>
      </p:sp>
    </p:spTree>
    <p:extLst>
      <p:ext uri="{BB962C8B-B14F-4D97-AF65-F5344CB8AC3E}">
        <p14:creationId xmlns:p14="http://schemas.microsoft.com/office/powerpoint/2010/main" val="29636361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hangingPunct="1">
              <a:buFont typeface="Wingdings" pitchFamily="2" charset="2"/>
              <a:buNone/>
              <a:defRPr/>
            </a:pPr>
            <a:r>
              <a:rPr lang="en-US" altLang="ja-JP" sz="1600" dirty="0" smtClean="0">
                <a:solidFill>
                  <a:schemeClr val="tx1">
                    <a:lumMod val="65000"/>
                  </a:schemeClr>
                </a:solidFill>
              </a:rPr>
              <a:t>This is an example of suction tubing from the patient attached to a suction canister. The in-line filter is connected between the suction canister and the wall suction connection.</a:t>
            </a:r>
            <a:endParaRPr lang="en-US" dirty="0"/>
          </a:p>
        </p:txBody>
      </p:sp>
      <p:sp>
        <p:nvSpPr>
          <p:cNvPr id="5" name="Slide Number Placeholder 4"/>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32F887F-52BF-48AD-86FE-BEF5D611E498}" type="slidenum">
              <a:rPr lang="en-US" altLang="en-US">
                <a:latin typeface="Calibri" panose="020F0502020204030204" pitchFamily="34" charset="0"/>
              </a:rPr>
              <a:pPr eaLnBrk="1" hangingPunct="1"/>
              <a:t>11</a:t>
            </a:fld>
            <a:endParaRPr lang="en-US" altLang="en-US">
              <a:latin typeface="Calibri" panose="020F0502020204030204" pitchFamily="34" charset="0"/>
            </a:endParaRPr>
          </a:p>
        </p:txBody>
      </p:sp>
    </p:spTree>
    <p:extLst>
      <p:ext uri="{BB962C8B-B14F-4D97-AF65-F5344CB8AC3E}">
        <p14:creationId xmlns:p14="http://schemas.microsoft.com/office/powerpoint/2010/main" val="35938723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9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ja-JP" sz="1600" dirty="0" smtClean="0"/>
              <a:t>Suction lines in the health care facility can be damaged with surgical smoke particles if an in-line filter is not used. The smoke particles can accumulate and harm the hospital air exchange system and may result in reduced airflow. </a:t>
            </a:r>
            <a:endParaRPr lang="en-US" altLang="ja-JP" sz="1600" dirty="0"/>
          </a:p>
          <a:p>
            <a:endParaRPr lang="en-US" altLang="en-US" dirty="0" smtClean="0"/>
          </a:p>
        </p:txBody>
      </p:sp>
      <p:sp>
        <p:nvSpPr>
          <p:cNvPr id="5" name="Slide Number Placeholder 4"/>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C5D99B4-5D25-4F5C-B014-32DFD87C2358}" type="slidenum">
              <a:rPr lang="en-US" altLang="en-US">
                <a:latin typeface="Calibri" panose="020F0502020204030204" pitchFamily="34" charset="0"/>
              </a:rPr>
              <a:pPr eaLnBrk="1" hangingPunct="1"/>
              <a:t>12</a:t>
            </a:fld>
            <a:endParaRPr lang="en-US" altLang="en-US">
              <a:latin typeface="Calibri" panose="020F0502020204030204" pitchFamily="34" charset="0"/>
            </a:endParaRPr>
          </a:p>
        </p:txBody>
      </p:sp>
    </p:spTree>
    <p:extLst>
      <p:ext uri="{BB962C8B-B14F-4D97-AF65-F5344CB8AC3E}">
        <p14:creationId xmlns:p14="http://schemas.microsoft.com/office/powerpoint/2010/main" val="20295201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8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r>
              <a:rPr lang="en-US" sz="1600" dirty="0" smtClean="0">
                <a:effectLst/>
              </a:rPr>
              <a:t>Surgical smoke should be evacuated and filtered during minimally invasive procedures and at the end of procedures when the pneumoperitoneum is released. When surgical smoke is generated, a smoke evacuation unit with a 0.1 micron filter should be used to remove surgical smoke.</a:t>
            </a:r>
            <a:r>
              <a:rPr lang="en-US" sz="1600" baseline="30000" dirty="0" smtClean="0">
                <a:effectLst/>
              </a:rPr>
              <a:t>1</a:t>
            </a:r>
          </a:p>
          <a:p>
            <a:endParaRPr lang="en-US" sz="1600" kern="1200" dirty="0" smtClean="0">
              <a:solidFill>
                <a:schemeClr val="tx1"/>
              </a:solidFill>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600" b="1" dirty="0" smtClean="0"/>
              <a:t>Reference</a:t>
            </a:r>
          </a:p>
          <a:p>
            <a:pPr marL="231775" marR="0" lvl="0" indent="-231775" algn="l" defTabSz="914400" rtl="0" eaLnBrk="1" fontAlgn="auto" latinLnBrk="0" hangingPunct="1">
              <a:lnSpc>
                <a:spcPct val="100000"/>
              </a:lnSpc>
              <a:spcBef>
                <a:spcPts val="0"/>
              </a:spcBef>
              <a:spcAft>
                <a:spcPts val="0"/>
              </a:spcAft>
              <a:buClrTx/>
              <a:buSzTx/>
              <a:buFont typeface="+mj-lt"/>
              <a:buAutoNum type="arabicPeriod"/>
              <a:tabLst/>
              <a:defRPr/>
            </a:pPr>
            <a:r>
              <a:rPr lang="en-US" altLang="en-US" sz="1600" dirty="0" smtClean="0"/>
              <a:t>Guideline for surgical smoke safety. In: </a:t>
            </a:r>
            <a:r>
              <a:rPr lang="en-US" altLang="en-US" sz="1600" i="1" dirty="0" smtClean="0"/>
              <a:t>Guidelines for Perioperative Practice.</a:t>
            </a:r>
            <a:r>
              <a:rPr lang="en-US" altLang="en-US" sz="1600" dirty="0" smtClean="0"/>
              <a:t> Denver, CO: AORN, </a:t>
            </a:r>
            <a:r>
              <a:rPr lang="en-US" altLang="en-US" sz="1600" dirty="0" err="1" smtClean="0"/>
              <a:t>Inc</a:t>
            </a:r>
            <a:r>
              <a:rPr lang="en-US" altLang="en-US" sz="1600" dirty="0" smtClean="0"/>
              <a:t>; 2018:469-498. </a:t>
            </a:r>
          </a:p>
          <a:p>
            <a:endParaRPr lang="en-US" sz="1600" kern="1200" dirty="0">
              <a:solidFill>
                <a:schemeClr val="tx1"/>
              </a:solidFill>
              <a:effectLst/>
            </a:endParaRPr>
          </a:p>
        </p:txBody>
      </p:sp>
      <p:sp>
        <p:nvSpPr>
          <p:cNvPr id="5" name="Slide Number Placeholder 4"/>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286573B-7D25-4BAE-8184-51BCD8A6CA63}" type="slidenum">
              <a:rPr lang="en-US" altLang="en-US">
                <a:latin typeface="Calibri" panose="020F0502020204030204" pitchFamily="34" charset="0"/>
              </a:rPr>
              <a:pPr eaLnBrk="1" hangingPunct="1"/>
              <a:t>13</a:t>
            </a:fld>
            <a:endParaRPr lang="en-US" altLang="en-US">
              <a:latin typeface="Calibri" panose="020F0502020204030204" pitchFamily="34" charset="0"/>
            </a:endParaRPr>
          </a:p>
        </p:txBody>
      </p:sp>
    </p:spTree>
    <p:extLst>
      <p:ext uri="{BB962C8B-B14F-4D97-AF65-F5344CB8AC3E}">
        <p14:creationId xmlns:p14="http://schemas.microsoft.com/office/powerpoint/2010/main" val="12311960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0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eaLnBrk="1" hangingPunct="1"/>
            <a:r>
              <a:rPr lang="en-US" altLang="ja-JP" sz="1600" dirty="0" smtClean="0"/>
              <a:t>When changing smoke evacuator filters, standard precautions should be used, and the manufacturer’s written instructions as well as your facility’s procedures for managing hazardous waste should be followed.</a:t>
            </a:r>
          </a:p>
        </p:txBody>
      </p:sp>
      <p:sp>
        <p:nvSpPr>
          <p:cNvPr id="5" name="Slide Number Placeholder 4"/>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4A92DEA-5631-4014-AF92-27653D1BB31F}" type="slidenum">
              <a:rPr lang="en-US" altLang="en-US">
                <a:latin typeface="Calibri" panose="020F0502020204030204" pitchFamily="34" charset="0"/>
              </a:rPr>
              <a:pPr eaLnBrk="1" hangingPunct="1"/>
              <a:t>14</a:t>
            </a:fld>
            <a:endParaRPr lang="en-US" altLang="en-US">
              <a:latin typeface="Calibri" panose="020F0502020204030204" pitchFamily="34" charset="0"/>
            </a:endParaRPr>
          </a:p>
        </p:txBody>
      </p:sp>
    </p:spTree>
    <p:extLst>
      <p:ext uri="{BB962C8B-B14F-4D97-AF65-F5344CB8AC3E}">
        <p14:creationId xmlns:p14="http://schemas.microsoft.com/office/powerpoint/2010/main" val="39497249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1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r>
              <a:rPr lang="en-US" altLang="ja-JP" sz="1600" dirty="0" smtClean="0"/>
              <a:t>A first step in developing a smoke evacuation program is to make a commitment to protect patients and the surgical team from the potentially harmful effects of surgical smoke. This commitment should be made with representatives from each of the professional groups providing care in the OR:  surgeons, anesthesia professionals, perioperative RNs, and scrub</a:t>
            </a:r>
            <a:r>
              <a:rPr lang="en-US" altLang="ja-JP" sz="1600" baseline="0" dirty="0" smtClean="0"/>
              <a:t> personnel. Also include personnel from administration, infection prevention, employee health, safety, and risk management. </a:t>
            </a:r>
            <a:endParaRPr lang="en-US" altLang="en-US" sz="1600" dirty="0" smtClean="0"/>
          </a:p>
        </p:txBody>
      </p:sp>
      <p:sp>
        <p:nvSpPr>
          <p:cNvPr id="5" name="Slide Number Placeholder 4"/>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4D55094-9511-472A-8257-6556E048E76B}" type="slidenum">
              <a:rPr lang="en-US" altLang="en-US">
                <a:latin typeface="Calibri" panose="020F0502020204030204" pitchFamily="34" charset="0"/>
              </a:rPr>
              <a:pPr eaLnBrk="1" hangingPunct="1"/>
              <a:t>15</a:t>
            </a:fld>
            <a:endParaRPr lang="en-US" altLang="en-US">
              <a:latin typeface="Calibri" panose="020F0502020204030204" pitchFamily="34" charset="0"/>
            </a:endParaRPr>
          </a:p>
        </p:txBody>
      </p:sp>
    </p:spTree>
    <p:extLst>
      <p:ext uri="{BB962C8B-B14F-4D97-AF65-F5344CB8AC3E}">
        <p14:creationId xmlns:p14="http://schemas.microsoft.com/office/powerpoint/2010/main" val="11393910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2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r>
              <a:rPr lang="en-US" altLang="en-US" sz="1600" dirty="0" smtClean="0"/>
              <a:t>It’s important to include the entire interdisciplinary team to develop a successful Smoke Evacuation Program.</a:t>
            </a:r>
            <a:r>
              <a:rPr lang="en-US" altLang="en-US" sz="1600" baseline="0" dirty="0" smtClean="0"/>
              <a:t> </a:t>
            </a:r>
            <a:r>
              <a:rPr lang="en-US" altLang="en-US" sz="1600" dirty="0" smtClean="0"/>
              <a:t>We</a:t>
            </a:r>
            <a:r>
              <a:rPr lang="en-US" altLang="en-US" sz="1600" baseline="0" dirty="0" smtClean="0"/>
              <a:t> have listed many of the team members, and you may think of others to include at your facility.</a:t>
            </a:r>
            <a:endParaRPr lang="en-US" altLang="en-US" sz="1600" dirty="0" smtClean="0"/>
          </a:p>
        </p:txBody>
      </p:sp>
      <p:sp>
        <p:nvSpPr>
          <p:cNvPr id="5" name="Slide Number Placeholder 4"/>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6293FFD-68B2-4A9C-9464-31DB2CE43083}" type="slidenum">
              <a:rPr lang="en-US" altLang="en-US">
                <a:latin typeface="Calibri" panose="020F0502020204030204" pitchFamily="34" charset="0"/>
              </a:rPr>
              <a:pPr eaLnBrk="1" hangingPunct="1"/>
              <a:t>16</a:t>
            </a:fld>
            <a:endParaRPr lang="en-US" altLang="en-US">
              <a:latin typeface="Calibri" panose="020F0502020204030204" pitchFamily="34" charset="0"/>
            </a:endParaRPr>
          </a:p>
        </p:txBody>
      </p:sp>
    </p:spTree>
    <p:extLst>
      <p:ext uri="{BB962C8B-B14F-4D97-AF65-F5344CB8AC3E}">
        <p14:creationId xmlns:p14="http://schemas.microsoft.com/office/powerpoint/2010/main" val="37872517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3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ja-JP" sz="1600" dirty="0" smtClean="0"/>
              <a:t>Educating perioperative team</a:t>
            </a:r>
            <a:r>
              <a:rPr lang="en-US" altLang="ja-JP" sz="1600" baseline="0" dirty="0" smtClean="0"/>
              <a:t> members </a:t>
            </a:r>
            <a:r>
              <a:rPr lang="en-US" altLang="ja-JP" sz="1600" dirty="0" smtClean="0"/>
              <a:t>about the hazards of surgical smoke is important. Take advantage of all available resources in designing education to increase awareness about smoke evacuation practices. Leadership support is also essential for implementing, maintaining, and enforcing a smoke evacuation program.</a:t>
            </a:r>
          </a:p>
          <a:p>
            <a:endParaRPr lang="en-US" altLang="en-US" dirty="0" smtClean="0"/>
          </a:p>
        </p:txBody>
      </p:sp>
      <p:sp>
        <p:nvSpPr>
          <p:cNvPr id="5" name="Slide Number Placeholder 4"/>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25A7B4B-5E77-4C15-ABBB-907364AC58C6}" type="slidenum">
              <a:rPr lang="en-US" altLang="en-US">
                <a:latin typeface="Calibri" panose="020F0502020204030204" pitchFamily="34" charset="0"/>
              </a:rPr>
              <a:pPr eaLnBrk="1" hangingPunct="1"/>
              <a:t>17</a:t>
            </a:fld>
            <a:endParaRPr lang="en-US" altLang="en-US">
              <a:latin typeface="Calibri" panose="020F0502020204030204" pitchFamily="34" charset="0"/>
            </a:endParaRPr>
          </a:p>
        </p:txBody>
      </p:sp>
    </p:spTree>
    <p:extLst>
      <p:ext uri="{BB962C8B-B14F-4D97-AF65-F5344CB8AC3E}">
        <p14:creationId xmlns:p14="http://schemas.microsoft.com/office/powerpoint/2010/main" val="20679957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r>
              <a:rPr lang="en-US" altLang="en-US" sz="1600" dirty="0" smtClean="0"/>
              <a:t>Barriers to smoke evacuation practices should be identified and addressed. As you see on the slide, several authors have reported reasons for non-compliance of smoke evacuation practices.</a:t>
            </a:r>
            <a:r>
              <a:rPr lang="en-US" altLang="en-US" sz="1600" baseline="30000" dirty="0" smtClean="0"/>
              <a:t>1-3 </a:t>
            </a:r>
            <a:endParaRPr lang="en-US" altLang="en-US" sz="1600" baseline="0" dirty="0" smtClean="0"/>
          </a:p>
          <a:p>
            <a:endParaRPr lang="en-US" altLang="en-US" sz="1600" baseline="0" dirty="0" smtClean="0"/>
          </a:p>
          <a:p>
            <a:r>
              <a:rPr lang="en-US" altLang="en-US" sz="1600" b="1" baseline="0" dirty="0" smtClean="0"/>
              <a:t>References</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Ball K. Compliance with surgical smoke evacuation guidelines: implications for practice. </a:t>
            </a:r>
            <a:r>
              <a:rPr lang="en-US" sz="1200" i="1" kern="1200" dirty="0" smtClean="0">
                <a:solidFill>
                  <a:schemeClr val="tx1"/>
                </a:solidFill>
                <a:effectLst/>
                <a:latin typeface="+mn-lt"/>
                <a:ea typeface="+mn-ea"/>
                <a:cs typeface="+mn-cs"/>
              </a:rPr>
              <a:t>AORN J. </a:t>
            </a:r>
            <a:r>
              <a:rPr lang="en-US" sz="1200" kern="1200" dirty="0" smtClean="0">
                <a:solidFill>
                  <a:schemeClr val="tx1"/>
                </a:solidFill>
                <a:effectLst/>
                <a:latin typeface="+mn-lt"/>
                <a:ea typeface="+mn-ea"/>
                <a:cs typeface="+mn-cs"/>
              </a:rPr>
              <a:t>2010;92(2):142-149.</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altLang="en-US" sz="1600" b="0" baseline="0" dirty="0" smtClean="0"/>
              <a:t>Edwards BE, </a:t>
            </a:r>
            <a:r>
              <a:rPr lang="en-US" altLang="en-US" sz="1600" b="0" baseline="0" dirty="0" err="1" smtClean="0"/>
              <a:t>Reiman</a:t>
            </a:r>
            <a:r>
              <a:rPr lang="en-US" altLang="en-US" sz="1600" b="0" baseline="0" dirty="0" smtClean="0"/>
              <a:t> RE. Comparison of current and past surgical smoke control practices. </a:t>
            </a:r>
            <a:r>
              <a:rPr lang="en-US" altLang="en-US" sz="1600" b="0" i="1" baseline="0" dirty="0" smtClean="0"/>
              <a:t>AORN J. </a:t>
            </a:r>
            <a:r>
              <a:rPr lang="en-US" altLang="en-US" sz="1600" b="0" baseline="0" dirty="0" smtClean="0"/>
              <a:t>2012;95(3):337-350.</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altLang="en-US" sz="1600" b="0" baseline="0" dirty="0" smtClean="0"/>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altLang="en-US" sz="1600" b="0" baseline="0" dirty="0" smtClean="0"/>
              <a:t>Watson DS. Surgical smoke evacuation during laparoscopic surgery. </a:t>
            </a:r>
            <a:r>
              <a:rPr lang="en-US" altLang="en-US" sz="1600" b="0" i="1" baseline="0" dirty="0" smtClean="0"/>
              <a:t>AORN J. </a:t>
            </a:r>
            <a:r>
              <a:rPr lang="en-US" altLang="en-US" sz="1600" b="0" baseline="0" dirty="0" smtClean="0"/>
              <a:t>2010;92(3):347-350.</a:t>
            </a:r>
          </a:p>
        </p:txBody>
      </p:sp>
      <p:sp>
        <p:nvSpPr>
          <p:cNvPr id="5" name="Slide Number Placeholder 4"/>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65A7292-CA06-4F68-BA02-3D54E4B92132}" type="slidenum">
              <a:rPr lang="en-US" altLang="en-US">
                <a:latin typeface="Calibri" panose="020F0502020204030204" pitchFamily="34" charset="0"/>
              </a:rPr>
              <a:pPr eaLnBrk="1" hangingPunct="1"/>
              <a:t>18</a:t>
            </a:fld>
            <a:endParaRPr lang="en-US" altLang="en-US">
              <a:latin typeface="Calibri" panose="020F0502020204030204" pitchFamily="34" charset="0"/>
            </a:endParaRPr>
          </a:p>
        </p:txBody>
      </p:sp>
    </p:spTree>
    <p:extLst>
      <p:ext uri="{BB962C8B-B14F-4D97-AF65-F5344CB8AC3E}">
        <p14:creationId xmlns:p14="http://schemas.microsoft.com/office/powerpoint/2010/main" val="16453609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BBED1B-5D3E-4954-AE7F-744386DFAF27}" type="slidenum">
              <a:rPr lang="en-US" smtClean="0"/>
              <a:pPr/>
              <a:t>19</a:t>
            </a:fld>
            <a:endParaRPr lang="en-US"/>
          </a:p>
        </p:txBody>
      </p:sp>
    </p:spTree>
    <p:extLst>
      <p:ext uri="{BB962C8B-B14F-4D97-AF65-F5344CB8AC3E}">
        <p14:creationId xmlns:p14="http://schemas.microsoft.com/office/powerpoint/2010/main" val="41313424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BBED1B-5D3E-4954-AE7F-744386DFAF27}" type="slidenum">
              <a:rPr lang="en-US" smtClean="0"/>
              <a:pPr/>
              <a:t>2</a:t>
            </a:fld>
            <a:endParaRPr lang="en-US"/>
          </a:p>
        </p:txBody>
      </p:sp>
    </p:spTree>
    <p:extLst>
      <p:ext uri="{BB962C8B-B14F-4D97-AF65-F5344CB8AC3E}">
        <p14:creationId xmlns:p14="http://schemas.microsoft.com/office/powerpoint/2010/main" val="9521345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BBED1B-5D3E-4954-AE7F-744386DFAF27}" type="slidenum">
              <a:rPr lang="en-US" smtClean="0"/>
              <a:pPr/>
              <a:t>20</a:t>
            </a:fld>
            <a:endParaRPr lang="en-US"/>
          </a:p>
        </p:txBody>
      </p:sp>
    </p:spTree>
    <p:extLst>
      <p:ext uri="{BB962C8B-B14F-4D97-AF65-F5344CB8AC3E}">
        <p14:creationId xmlns:p14="http://schemas.microsoft.com/office/powerpoint/2010/main" val="26492822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BBED1B-5D3E-4954-AE7F-744386DFAF27}" type="slidenum">
              <a:rPr lang="en-US" smtClean="0"/>
              <a:pPr/>
              <a:t>3</a:t>
            </a:fld>
            <a:endParaRPr lang="en-US"/>
          </a:p>
        </p:txBody>
      </p:sp>
    </p:spTree>
    <p:extLst>
      <p:ext uri="{BB962C8B-B14F-4D97-AF65-F5344CB8AC3E}">
        <p14:creationId xmlns:p14="http://schemas.microsoft.com/office/powerpoint/2010/main" val="13361716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9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62500" lnSpcReduction="20000"/>
          </a:bodyPr>
          <a:lstStyle/>
          <a:p>
            <a:pPr marL="0" marR="0" indent="0" algn="l" defTabSz="914400" rtl="0" eaLnBrk="1" fontAlgn="auto" latinLnBrk="0" hangingPunct="1">
              <a:lnSpc>
                <a:spcPct val="110000"/>
              </a:lnSpc>
              <a:spcBef>
                <a:spcPct val="0"/>
              </a:spcBef>
              <a:spcAft>
                <a:spcPts val="0"/>
              </a:spcAft>
              <a:buClrTx/>
              <a:buSzTx/>
              <a:buFontTx/>
              <a:buNone/>
              <a:tabLst/>
              <a:defRPr/>
            </a:pPr>
            <a:r>
              <a:rPr lang="en-US" sz="2100" dirty="0" smtClean="0">
                <a:effectLst/>
              </a:rPr>
              <a:t>The AORN </a:t>
            </a:r>
            <a:r>
              <a:rPr lang="en-US" sz="2100" i="0" dirty="0" smtClean="0">
                <a:effectLst/>
              </a:rPr>
              <a:t>Guideline for Surgical Smoke Safety</a:t>
            </a:r>
            <a:r>
              <a:rPr lang="en-US" sz="2100" i="0" baseline="0" dirty="0" smtClean="0">
                <a:effectLst/>
              </a:rPr>
              <a:t> </a:t>
            </a:r>
            <a:r>
              <a:rPr lang="en-US" sz="2100" baseline="0" dirty="0" smtClean="0">
                <a:effectLst/>
              </a:rPr>
              <a:t>includes recommendations to evacuate surgical smoke.</a:t>
            </a:r>
            <a:r>
              <a:rPr lang="en-US" sz="2100" baseline="30000" dirty="0" smtClean="0">
                <a:effectLst/>
              </a:rPr>
              <a:t>1</a:t>
            </a:r>
            <a:r>
              <a:rPr lang="en-US" sz="2100" baseline="0" dirty="0" smtClean="0">
                <a:effectLst/>
              </a:rPr>
              <a:t> It is important for the learner to review the entire guideline. Some recommendations within this guideline are:</a:t>
            </a:r>
          </a:p>
          <a:p>
            <a:pPr marL="0" marR="0" indent="0" algn="l" defTabSz="914400" rtl="0" eaLnBrk="1" fontAlgn="auto" latinLnBrk="0" hangingPunct="1">
              <a:lnSpc>
                <a:spcPct val="110000"/>
              </a:lnSpc>
              <a:spcBef>
                <a:spcPct val="0"/>
              </a:spcBef>
              <a:spcAft>
                <a:spcPts val="0"/>
              </a:spcAft>
              <a:buClrTx/>
              <a:buSzTx/>
              <a:buFontTx/>
              <a:buNone/>
              <a:tabLst/>
              <a:defRPr/>
            </a:pPr>
            <a:endParaRPr lang="en-US" sz="2100" dirty="0" smtClean="0">
              <a:effectLst/>
            </a:endParaRPr>
          </a:p>
          <a:p>
            <a:pPr marL="0" marR="0" indent="0" algn="l" defTabSz="914400" rtl="0" eaLnBrk="1" fontAlgn="auto" latinLnBrk="0" hangingPunct="1">
              <a:lnSpc>
                <a:spcPct val="110000"/>
              </a:lnSpc>
              <a:spcBef>
                <a:spcPct val="0"/>
              </a:spcBef>
              <a:spcAft>
                <a:spcPts val="0"/>
              </a:spcAft>
              <a:buClrTx/>
              <a:buSzTx/>
              <a:buFontTx/>
              <a:buNone/>
              <a:tabLst/>
              <a:defRPr/>
            </a:pPr>
            <a:r>
              <a:rPr lang="en-US" sz="2100" dirty="0" smtClean="0">
                <a:effectLst/>
              </a:rPr>
              <a:t>II. The perioperative team should evacuate</a:t>
            </a:r>
            <a:r>
              <a:rPr lang="en-US" sz="2100" baseline="0" dirty="0" smtClean="0">
                <a:effectLst/>
              </a:rPr>
              <a:t> all surgical smoke.</a:t>
            </a:r>
          </a:p>
          <a:p>
            <a:pPr marL="0" marR="0" indent="0" algn="l" defTabSz="914400" rtl="0" eaLnBrk="1" fontAlgn="auto" latinLnBrk="0" hangingPunct="1">
              <a:lnSpc>
                <a:spcPct val="110000"/>
              </a:lnSpc>
              <a:spcBef>
                <a:spcPct val="0"/>
              </a:spcBef>
              <a:spcAft>
                <a:spcPts val="0"/>
              </a:spcAft>
              <a:buClrTx/>
              <a:buSzTx/>
              <a:buFontTx/>
              <a:buNone/>
              <a:tabLst/>
              <a:defRPr/>
            </a:pPr>
            <a:r>
              <a:rPr lang="en-US" sz="2100" baseline="0" dirty="0" smtClean="0">
                <a:effectLst/>
              </a:rPr>
              <a:t> </a:t>
            </a:r>
            <a:endParaRPr lang="en-US" altLang="en-US" sz="2100" dirty="0" smtClean="0"/>
          </a:p>
          <a:p>
            <a:pPr marL="0" marR="0" indent="0" algn="l" defTabSz="914400" rtl="0" eaLnBrk="1" fontAlgn="auto" latinLnBrk="0" hangingPunct="1">
              <a:lnSpc>
                <a:spcPct val="110000"/>
              </a:lnSpc>
              <a:spcBef>
                <a:spcPct val="0"/>
              </a:spcBef>
              <a:spcAft>
                <a:spcPts val="0"/>
              </a:spcAft>
              <a:buClrTx/>
              <a:buSzTx/>
              <a:buFontTx/>
              <a:buNone/>
              <a:tabLst/>
              <a:defRPr/>
            </a:pPr>
            <a:r>
              <a:rPr lang="en-US" sz="2100" dirty="0" smtClean="0">
                <a:effectLst/>
              </a:rPr>
              <a:t>II.a.2. A smoke evacuator with a 0.1 μm filter (eg, ultra-low particulate air [ULPA]) should be used when surgical smoke is anticipated.</a:t>
            </a:r>
          </a:p>
          <a:p>
            <a:pPr marL="0" marR="0" indent="0" algn="l" defTabSz="914400" rtl="0" eaLnBrk="1" fontAlgn="auto" latinLnBrk="0" hangingPunct="1">
              <a:lnSpc>
                <a:spcPct val="110000"/>
              </a:lnSpc>
              <a:spcBef>
                <a:spcPct val="0"/>
              </a:spcBef>
              <a:spcAft>
                <a:spcPts val="0"/>
              </a:spcAft>
              <a:buClrTx/>
              <a:buSzTx/>
              <a:buFontTx/>
              <a:buNone/>
              <a:tabLst/>
              <a:defRPr/>
            </a:pPr>
            <a:endParaRPr lang="en-US" sz="2100" dirty="0" smtClean="0">
              <a:effectLst/>
            </a:endParaRPr>
          </a:p>
          <a:p>
            <a:pPr marL="0" marR="0" indent="0" algn="l" defTabSz="914400" rtl="0" eaLnBrk="1" fontAlgn="auto" latinLnBrk="0" hangingPunct="1">
              <a:lnSpc>
                <a:spcPct val="110000"/>
              </a:lnSpc>
              <a:spcBef>
                <a:spcPct val="0"/>
              </a:spcBef>
              <a:spcAft>
                <a:spcPts val="0"/>
              </a:spcAft>
              <a:buClrTx/>
              <a:buSzTx/>
              <a:buFontTx/>
              <a:buNone/>
              <a:tabLst/>
              <a:defRPr/>
            </a:pPr>
            <a:r>
              <a:rPr lang="en-US" sz="2100" dirty="0" smtClean="0">
                <a:effectLst/>
              </a:rPr>
              <a:t>II.b.1. The smoke evacuation system (eg, smoke evacuator, medical-surgical vacuum with in-line filter) should be activated at all times while surgical smoke is being generated.</a:t>
            </a:r>
            <a:endParaRPr lang="en-US" altLang="en-US" sz="21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2100"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100" b="1" dirty="0" smtClean="0"/>
              <a:t>Reference</a:t>
            </a:r>
          </a:p>
          <a:p>
            <a:pPr marL="231775" marR="0" lvl="0" indent="-231775" algn="l" defTabSz="914400" rtl="0" eaLnBrk="1" fontAlgn="auto" latinLnBrk="0" hangingPunct="1">
              <a:lnSpc>
                <a:spcPct val="100000"/>
              </a:lnSpc>
              <a:spcBef>
                <a:spcPts val="0"/>
              </a:spcBef>
              <a:spcAft>
                <a:spcPts val="0"/>
              </a:spcAft>
              <a:buClrTx/>
              <a:buSzTx/>
              <a:buFont typeface="+mj-lt"/>
              <a:buAutoNum type="arabicPeriod"/>
              <a:tabLst/>
              <a:defRPr/>
            </a:pPr>
            <a:r>
              <a:rPr lang="en-US" altLang="en-US" sz="2100" dirty="0" smtClean="0"/>
              <a:t>Guideline for surgical smoke safety. In: </a:t>
            </a:r>
            <a:r>
              <a:rPr lang="en-US" altLang="en-US" sz="2100" i="1" dirty="0" smtClean="0"/>
              <a:t>Guidelines for Perioperative Practice.</a:t>
            </a:r>
            <a:r>
              <a:rPr lang="en-US" altLang="en-US" sz="2100" dirty="0" smtClean="0"/>
              <a:t> Denver, CO: AORN, </a:t>
            </a:r>
            <a:r>
              <a:rPr lang="en-US" altLang="en-US" sz="2100" dirty="0" err="1" smtClean="0"/>
              <a:t>Inc</a:t>
            </a:r>
            <a:r>
              <a:rPr lang="en-US" altLang="en-US" sz="2100" dirty="0" smtClean="0"/>
              <a:t>; 2018:469-498. </a:t>
            </a:r>
          </a:p>
          <a:p>
            <a:endParaRPr lang="en-US" altLang="ja-JP" sz="1600" dirty="0"/>
          </a:p>
        </p:txBody>
      </p:sp>
      <p:sp>
        <p:nvSpPr>
          <p:cNvPr id="5" name="Slide Number Placeholder 4"/>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1359CF1-4B43-470A-8839-8BF103DFA8E8}" type="slidenum">
              <a:rPr lang="en-US" altLang="en-US">
                <a:latin typeface="Calibri" panose="020F0502020204030204" pitchFamily="34" charset="0"/>
              </a:rPr>
              <a:pPr eaLnBrk="1" hangingPunct="1"/>
              <a:t>4</a:t>
            </a:fld>
            <a:endParaRPr lang="en-US" altLang="en-US">
              <a:latin typeface="Calibri" panose="020F0502020204030204" pitchFamily="34" charset="0"/>
            </a:endParaRPr>
          </a:p>
        </p:txBody>
      </p:sp>
    </p:spTree>
    <p:extLst>
      <p:ext uri="{BB962C8B-B14F-4D97-AF65-F5344CB8AC3E}">
        <p14:creationId xmlns:p14="http://schemas.microsoft.com/office/powerpoint/2010/main" val="3492429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0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ja-JP" sz="1600" dirty="0" smtClean="0"/>
              <a:t>A number of manufacturers make smoke evacuators. Personnel who make decisions about equipment in the health care facility should carefully evaluate the features and benefits of the equipment and select the devices that best suit the needs of the practice area.</a:t>
            </a:r>
          </a:p>
          <a:p>
            <a:endParaRPr lang="en-US" altLang="en-US" dirty="0" smtClean="0"/>
          </a:p>
        </p:txBody>
      </p:sp>
      <p:sp>
        <p:nvSpPr>
          <p:cNvPr id="5" name="Slide Number Placeholder 4"/>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3F388F8-357C-4370-BAD8-60CC31AA26A3}" type="slidenum">
              <a:rPr lang="en-US" altLang="en-US">
                <a:latin typeface="Calibri" panose="020F0502020204030204" pitchFamily="34" charset="0"/>
              </a:rPr>
              <a:pPr eaLnBrk="1" hangingPunct="1"/>
              <a:t>5</a:t>
            </a:fld>
            <a:endParaRPr lang="en-US" altLang="en-US">
              <a:latin typeface="Calibri" panose="020F0502020204030204" pitchFamily="34" charset="0"/>
            </a:endParaRPr>
          </a:p>
        </p:txBody>
      </p:sp>
    </p:spTree>
    <p:extLst>
      <p:ext uri="{BB962C8B-B14F-4D97-AF65-F5344CB8AC3E}">
        <p14:creationId xmlns:p14="http://schemas.microsoft.com/office/powerpoint/2010/main" val="16866361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1555" name="Notes Placeholder 2"/>
          <p:cNvSpPr>
            <a:spLocks noGrp="1"/>
          </p:cNvSpPr>
          <p:nvPr>
            <p:ph type="body" idx="1"/>
          </p:nvPr>
        </p:nvSpPr>
        <p:spPr bwMode="auto">
          <a:xfrm>
            <a:off x="685800" y="4400549"/>
            <a:ext cx="5486400" cy="42846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ja-JP" sz="1600" dirty="0" smtClean="0"/>
              <a:t>Before purchasing smoke evacuation systems,</a:t>
            </a:r>
            <a:r>
              <a:rPr lang="en-US" altLang="ja-JP" sz="1600" baseline="0" dirty="0" smtClean="0"/>
              <a:t> an interdisciplinary team that includes perioperative RNs, surgeons, and scrub personnel should convene to evaluate and select surgical smoke safety equipment, including smoke evacuation systems. Other team members may include biomedical engineers, infection preventionists, and materials management personnel. As noted on this slide, there are many factors to consider.</a:t>
            </a:r>
            <a:r>
              <a:rPr lang="en-US" altLang="ja-JP" sz="1600" baseline="30000" dirty="0" smtClean="0"/>
              <a:t>1</a:t>
            </a:r>
            <a:r>
              <a:rPr lang="en-US" altLang="ja-JP" sz="1600" baseline="0" dirty="0" smtClean="0"/>
              <a:t> </a:t>
            </a:r>
            <a:r>
              <a:rPr lang="en-US" altLang="ja-JP" sz="1600" dirty="0" smtClean="0"/>
              <a:t> </a:t>
            </a:r>
            <a:endParaRPr lang="en-US" altLang="ja-JP" sz="1600" dirty="0"/>
          </a:p>
          <a:p>
            <a:endParaRPr lang="en-US" altLang="ja-JP" sz="1600" dirty="0" smtClean="0"/>
          </a:p>
          <a:p>
            <a:r>
              <a:rPr lang="en-US" altLang="ja-JP" sz="1600" dirty="0" smtClean="0"/>
              <a:t>Surgical specialists, for example, plastic surgeons or urologists, should collaborate with the team to also evaluate and consider the use of alternative energy-generating devices that produce lesser amounts of surgical smoke. Bipolar instruments and ultrasonic equipment are known to produce lesser amounts of surgical smoke.</a:t>
            </a:r>
            <a:endParaRPr lang="en-US" altLang="en-US"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b="1" dirty="0" smtClean="0"/>
              <a:t>Reference</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altLang="en-US" sz="1200" dirty="0" smtClean="0"/>
              <a:t>Guideline for surgical smoke safety. In: </a:t>
            </a:r>
            <a:r>
              <a:rPr lang="en-US" altLang="en-US" sz="1200" i="1" dirty="0" smtClean="0"/>
              <a:t>Guidelines for Perioperative Practice.</a:t>
            </a:r>
            <a:r>
              <a:rPr lang="en-US" altLang="en-US" sz="1200" dirty="0" smtClean="0"/>
              <a:t> Denver, CO: AORN, Inc; 2018:87.</a:t>
            </a:r>
            <a:endParaRPr lang="en-US" altLang="en-US" dirty="0" smtClean="0"/>
          </a:p>
        </p:txBody>
      </p:sp>
      <p:sp>
        <p:nvSpPr>
          <p:cNvPr id="5" name="Slide Number Placeholder 4"/>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07149ED-C73F-4037-9729-A380AA09D82E}" type="slidenum">
              <a:rPr lang="en-US" altLang="en-US">
                <a:latin typeface="Calibri" panose="020F0502020204030204" pitchFamily="34" charset="0"/>
              </a:rPr>
              <a:pPr eaLnBrk="1" hangingPunct="1"/>
              <a:t>6</a:t>
            </a:fld>
            <a:endParaRPr lang="en-US" altLang="en-US">
              <a:latin typeface="Calibri" panose="020F0502020204030204" pitchFamily="34" charset="0"/>
            </a:endParaRPr>
          </a:p>
        </p:txBody>
      </p:sp>
    </p:spTree>
    <p:extLst>
      <p:ext uri="{BB962C8B-B14F-4D97-AF65-F5344CB8AC3E}">
        <p14:creationId xmlns:p14="http://schemas.microsoft.com/office/powerpoint/2010/main" val="42002742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2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600" dirty="0" smtClean="0"/>
              <a:t>The efficiency of the smoke evacuator</a:t>
            </a:r>
            <a:r>
              <a:rPr lang="en-US" altLang="en-US" sz="1600" baseline="0" dirty="0" smtClean="0"/>
              <a:t> </a:t>
            </a:r>
            <a:r>
              <a:rPr lang="en-US" altLang="en-US" sz="1600" dirty="0" smtClean="0"/>
              <a:t>unit is a critical feature to evaluate. This includes the unit’s filtering capability and the suction power of the unit</a:t>
            </a:r>
            <a:r>
              <a:rPr lang="en-US" altLang="en-US" dirty="0" smtClean="0"/>
              <a:t>.</a:t>
            </a:r>
          </a:p>
          <a:p>
            <a:endParaRPr lang="en-US" altLang="en-US" dirty="0" smtClean="0"/>
          </a:p>
        </p:txBody>
      </p:sp>
      <p:sp>
        <p:nvSpPr>
          <p:cNvPr id="5" name="Slide Number Placeholder 4"/>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B53CF8B-FD70-4375-B6BC-3210A1DFE1C9}" type="slidenum">
              <a:rPr lang="en-US" altLang="en-US">
                <a:latin typeface="Calibri" panose="020F0502020204030204" pitchFamily="34" charset="0"/>
              </a:rPr>
              <a:pPr eaLnBrk="1" hangingPunct="1"/>
              <a:t>7</a:t>
            </a:fld>
            <a:endParaRPr lang="en-US" altLang="en-US">
              <a:latin typeface="Calibri" panose="020F0502020204030204" pitchFamily="34" charset="0"/>
            </a:endParaRPr>
          </a:p>
        </p:txBody>
      </p:sp>
    </p:spTree>
    <p:extLst>
      <p:ext uri="{BB962C8B-B14F-4D97-AF65-F5344CB8AC3E}">
        <p14:creationId xmlns:p14="http://schemas.microsoft.com/office/powerpoint/2010/main" val="35426365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600" dirty="0" smtClean="0"/>
              <a:t>The amount of smoke that is captured depends on the motor rating of the smoke evacuator, the tubing size of the collection device, the proximity of the collection tubing to the site where the smoke is being generated, and the amount of smoke being created.</a:t>
            </a:r>
          </a:p>
          <a:p>
            <a:endParaRPr lang="en-US" altLang="en-US" dirty="0" smtClean="0"/>
          </a:p>
        </p:txBody>
      </p:sp>
      <p:sp>
        <p:nvSpPr>
          <p:cNvPr id="5" name="Slide Number Placeholder 4"/>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6EF1183-E47D-44E9-9D34-E7069DFEBC95}" type="slidenum">
              <a:rPr lang="en-US" altLang="en-US">
                <a:latin typeface="Calibri" panose="020F0502020204030204" pitchFamily="34" charset="0"/>
              </a:rPr>
              <a:pPr eaLnBrk="1" hangingPunct="1"/>
              <a:t>8</a:t>
            </a:fld>
            <a:endParaRPr lang="en-US" altLang="en-US">
              <a:latin typeface="Calibri" panose="020F0502020204030204" pitchFamily="34" charset="0"/>
            </a:endParaRPr>
          </a:p>
        </p:txBody>
      </p:sp>
    </p:spTree>
    <p:extLst>
      <p:ext uri="{BB962C8B-B14F-4D97-AF65-F5344CB8AC3E}">
        <p14:creationId xmlns:p14="http://schemas.microsoft.com/office/powerpoint/2010/main" val="13463192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4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ja-JP" sz="1600" dirty="0" smtClean="0"/>
              <a:t>A  triple filter system in the smoke evacuator includes a pre-filter to capture large particles and fluid, an ULPA filter that captures small particulate matter, and a charcoal filter that absorbs toxic gases and odors.</a:t>
            </a:r>
            <a:r>
              <a:rPr lang="en-US" altLang="ja-JP" sz="1600" baseline="30000" dirty="0" smtClean="0"/>
              <a:t>1</a:t>
            </a:r>
            <a:r>
              <a:rPr lang="en-US" altLang="ja-JP" sz="1600" dirty="0" smtClean="0"/>
              <a:t>  </a:t>
            </a:r>
          </a:p>
          <a:p>
            <a:pPr eaLnBrk="1" hangingPunct="1"/>
            <a:endParaRPr lang="en-US" altLang="ja-JP" sz="1600" b="1" dirty="0" smtClean="0"/>
          </a:p>
          <a:p>
            <a:pPr eaLnBrk="1" hangingPunct="1"/>
            <a:r>
              <a:rPr lang="en-US" altLang="ja-JP" b="1" dirty="0" smtClean="0"/>
              <a:t>Reference</a:t>
            </a:r>
          </a:p>
          <a:p>
            <a:pPr marL="228600" indent="-228600" eaLnBrk="1" hangingPunct="1">
              <a:buFont typeface="+mj-lt"/>
              <a:buAutoNum type="arabicPeriod"/>
            </a:pPr>
            <a:r>
              <a:rPr lang="en-US" altLang="ja-JP" dirty="0" smtClean="0"/>
              <a:t>Ball K. </a:t>
            </a:r>
            <a:r>
              <a:rPr lang="en-US" altLang="ja-JP" i="1" dirty="0" smtClean="0"/>
              <a:t>Lasers: The Perioperative Challenge. </a:t>
            </a:r>
            <a:r>
              <a:rPr lang="en-US" altLang="ja-JP" dirty="0" smtClean="0"/>
              <a:t>3rd ed.  Denver, CO:  AORN,</a:t>
            </a:r>
            <a:r>
              <a:rPr lang="en-US" altLang="ja-JP" baseline="0" dirty="0" smtClean="0"/>
              <a:t> Inc; 2004.</a:t>
            </a:r>
            <a:endParaRPr lang="en-US" altLang="ja-JP" dirty="0" smtClean="0"/>
          </a:p>
          <a:p>
            <a:endParaRPr lang="en-US" altLang="en-US" dirty="0" smtClean="0"/>
          </a:p>
        </p:txBody>
      </p:sp>
      <p:sp>
        <p:nvSpPr>
          <p:cNvPr id="5" name="Slide Number Placeholder 4"/>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80A6BC4-888A-49E6-9B9B-102F961645CA}" type="slidenum">
              <a:rPr lang="en-US" altLang="en-US">
                <a:latin typeface="Calibri" panose="020F0502020204030204" pitchFamily="34" charset="0"/>
              </a:rPr>
              <a:pPr eaLnBrk="1" hangingPunct="1"/>
              <a:t>9</a:t>
            </a:fld>
            <a:endParaRPr lang="en-US" altLang="en-US">
              <a:latin typeface="Calibri" panose="020F0502020204030204" pitchFamily="34" charset="0"/>
            </a:endParaRPr>
          </a:p>
        </p:txBody>
      </p:sp>
    </p:spTree>
    <p:extLst>
      <p:ext uri="{BB962C8B-B14F-4D97-AF65-F5344CB8AC3E}">
        <p14:creationId xmlns:p14="http://schemas.microsoft.com/office/powerpoint/2010/main" val="27905489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254000" y="4267199"/>
            <a:ext cx="8619066" cy="977373"/>
          </a:xfrm>
        </p:spPr>
        <p:txBody>
          <a:bodyPr anchor="b">
            <a:normAutofit/>
          </a:bodyPr>
          <a:lstStyle>
            <a:lvl1pPr algn="ct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253999" y="5312307"/>
            <a:ext cx="8619067" cy="741359"/>
          </a:xfrm>
        </p:spPr>
        <p:txBody>
          <a:bodyPr>
            <a:normAutofit/>
          </a:bodyPr>
          <a:lstStyle>
            <a:lvl1pPr marL="0" indent="0" algn="ctr">
              <a:buNone/>
              <a:defRPr sz="2800">
                <a:solidFill>
                  <a:srgbClr val="4AB4B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cxnSp>
        <p:nvCxnSpPr>
          <p:cNvPr id="8" name="Straight Connector 7"/>
          <p:cNvCxnSpPr/>
          <p:nvPr userDrawn="1"/>
        </p:nvCxnSpPr>
        <p:spPr>
          <a:xfrm>
            <a:off x="253999" y="5312308"/>
            <a:ext cx="8619067"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53454033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Title 1"/>
          <p:cNvSpPr>
            <a:spLocks noGrp="1"/>
          </p:cNvSpPr>
          <p:nvPr>
            <p:ph type="ctrTitle"/>
          </p:nvPr>
        </p:nvSpPr>
        <p:spPr>
          <a:xfrm>
            <a:off x="254001" y="597428"/>
            <a:ext cx="8610599" cy="2387600"/>
          </a:xfrm>
        </p:spPr>
        <p:txBody>
          <a:bodyPr anchor="b">
            <a:normAutofit/>
          </a:bodyPr>
          <a:lstStyle>
            <a:lvl1pPr algn="ctr">
              <a:defRPr sz="4800"/>
            </a:lvl1pPr>
          </a:lstStyle>
          <a:p>
            <a:r>
              <a:rPr lang="en-US" smtClean="0"/>
              <a:t>Click to edit Master title style</a:t>
            </a:r>
            <a:endParaRPr lang="en-US" dirty="0"/>
          </a:p>
        </p:txBody>
      </p:sp>
      <p:sp>
        <p:nvSpPr>
          <p:cNvPr id="4" name="Subtitle 2"/>
          <p:cNvSpPr>
            <a:spLocks noGrp="1"/>
          </p:cNvSpPr>
          <p:nvPr>
            <p:ph type="subTitle" idx="1"/>
          </p:nvPr>
        </p:nvSpPr>
        <p:spPr>
          <a:xfrm>
            <a:off x="254000" y="3153306"/>
            <a:ext cx="8610600" cy="1655762"/>
          </a:xfrm>
        </p:spPr>
        <p:txBody>
          <a:bodyPr>
            <a:normAutofit/>
          </a:bodyPr>
          <a:lstStyle>
            <a:lvl1pPr marL="0" indent="0" algn="ctr">
              <a:buNone/>
              <a:defRPr sz="3200">
                <a:solidFill>
                  <a:srgbClr val="4AB4B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cxnSp>
        <p:nvCxnSpPr>
          <p:cNvPr id="5" name="Straight Connector 4"/>
          <p:cNvCxnSpPr/>
          <p:nvPr userDrawn="1"/>
        </p:nvCxnSpPr>
        <p:spPr>
          <a:xfrm>
            <a:off x="254000" y="3061235"/>
            <a:ext cx="861060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58420575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62467" y="253998"/>
            <a:ext cx="8619066" cy="1003836"/>
          </a:xfrm>
        </p:spPr>
        <p:txBody>
          <a:bodyPr anchor="b">
            <a:normAutofit/>
          </a:bodyPr>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262467" y="1524000"/>
            <a:ext cx="8619066" cy="4652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7" name="Straight Connector 6"/>
          <p:cNvCxnSpPr/>
          <p:nvPr userDrawn="1"/>
        </p:nvCxnSpPr>
        <p:spPr>
          <a:xfrm flipV="1">
            <a:off x="262467" y="1308636"/>
            <a:ext cx="8619066" cy="1"/>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4515576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54001" y="1515533"/>
            <a:ext cx="4260849" cy="466143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515533"/>
            <a:ext cx="4243916" cy="466143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1"/>
          <p:cNvSpPr>
            <a:spLocks noGrp="1"/>
          </p:cNvSpPr>
          <p:nvPr>
            <p:ph type="title"/>
          </p:nvPr>
        </p:nvSpPr>
        <p:spPr>
          <a:xfrm>
            <a:off x="262467" y="253998"/>
            <a:ext cx="8619066" cy="1003836"/>
          </a:xfrm>
        </p:spPr>
        <p:txBody>
          <a:bodyPr anchor="b">
            <a:normAutofit/>
          </a:bodyPr>
          <a:lstStyle>
            <a:lvl1pPr>
              <a:defRPr sz="3200"/>
            </a:lvl1pPr>
          </a:lstStyle>
          <a:p>
            <a:r>
              <a:rPr lang="en-US" smtClean="0"/>
              <a:t>Click to edit Master title style</a:t>
            </a:r>
            <a:endParaRPr lang="en-US" dirty="0"/>
          </a:p>
        </p:txBody>
      </p:sp>
      <p:cxnSp>
        <p:nvCxnSpPr>
          <p:cNvPr id="9" name="Straight Connector 8"/>
          <p:cNvCxnSpPr/>
          <p:nvPr userDrawn="1"/>
        </p:nvCxnSpPr>
        <p:spPr>
          <a:xfrm flipV="1">
            <a:off x="262467" y="1308636"/>
            <a:ext cx="8619066" cy="1"/>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11813286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itle 1"/>
          <p:cNvSpPr>
            <a:spLocks noGrp="1"/>
          </p:cNvSpPr>
          <p:nvPr>
            <p:ph type="title"/>
          </p:nvPr>
        </p:nvSpPr>
        <p:spPr>
          <a:xfrm>
            <a:off x="262467" y="253998"/>
            <a:ext cx="8619066" cy="1003836"/>
          </a:xfrm>
        </p:spPr>
        <p:txBody>
          <a:bodyPr anchor="b">
            <a:normAutofit/>
          </a:bodyPr>
          <a:lstStyle>
            <a:lvl1pPr>
              <a:defRPr sz="3200"/>
            </a:lvl1pPr>
          </a:lstStyle>
          <a:p>
            <a:r>
              <a:rPr lang="en-US" smtClean="0"/>
              <a:t>Click to edit Master title style</a:t>
            </a:r>
            <a:endParaRPr lang="en-US" dirty="0"/>
          </a:p>
        </p:txBody>
      </p:sp>
      <p:cxnSp>
        <p:nvCxnSpPr>
          <p:cNvPr id="7" name="Straight Connector 6"/>
          <p:cNvCxnSpPr/>
          <p:nvPr userDrawn="1"/>
        </p:nvCxnSpPr>
        <p:spPr>
          <a:xfrm flipV="1">
            <a:off x="262467" y="1308636"/>
            <a:ext cx="8619066" cy="1"/>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67048732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08626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2467" y="279400"/>
            <a:ext cx="3316552" cy="1456267"/>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279400"/>
            <a:ext cx="4968742" cy="590126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62467" y="1735667"/>
            <a:ext cx="3316552" cy="435876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415633684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254001" y="365126"/>
            <a:ext cx="8619065"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4001" y="1825625"/>
            <a:ext cx="8619065"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388806847"/>
      </p:ext>
    </p:extLst>
  </p:cSld>
  <p:clrMap bg1="lt1" tx1="dk1" bg2="lt2" tx2="dk2" accent1="accent1" accent2="accent2" accent3="accent3" accent4="accent4" accent5="accent5" accent6="accent6" hlink="hlink" folHlink="folHlink"/>
  <p:sldLayoutIdLst>
    <p:sldLayoutId id="2147483661" r:id="rId1"/>
    <p:sldLayoutId id="2147483672" r:id="rId2"/>
    <p:sldLayoutId id="2147483662" r:id="rId3"/>
    <p:sldLayoutId id="2147483664" r:id="rId4"/>
    <p:sldLayoutId id="2147483666" r:id="rId5"/>
    <p:sldLayoutId id="2147483667" r:id="rId6"/>
    <p:sldLayoutId id="2147483668" r:id="rId7"/>
  </p:sldLayoutIdLst>
  <p:timing>
    <p:tnLst>
      <p:par>
        <p:cTn id="1" dur="indefinite" restart="never" nodeType="tmRoot"/>
      </p:par>
    </p:tnLst>
  </p:timing>
  <p:txStyles>
    <p:titleStyle>
      <a:lvl1pPr algn="l" defTabSz="914400" rtl="0" eaLnBrk="1" latinLnBrk="0" hangingPunct="1">
        <a:lnSpc>
          <a:spcPct val="90000"/>
        </a:lnSpc>
        <a:spcBef>
          <a:spcPct val="0"/>
        </a:spcBef>
        <a:buNone/>
        <a:defRPr sz="3600" b="1" kern="1200">
          <a:solidFill>
            <a:srgbClr val="00668D"/>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668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4AB4BF"/>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50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877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1.xml"/><Relationship Id="rId1" Type="http://schemas.openxmlformats.org/officeDocument/2006/relationships/slideLayout" Target="../slideLayouts/slideLayout3.xml"/><Relationship Id="rId5" Type="http://schemas.openxmlformats.org/officeDocument/2006/relationships/image" Target="../media/image11.jpeg"/><Relationship Id="rId4" Type="http://schemas.openxmlformats.org/officeDocument/2006/relationships/image" Target="../media/image10.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6.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altLang="en-US" dirty="0"/>
              <a:t>Management of Surgical Smoke</a:t>
            </a:r>
            <a:br>
              <a:rPr lang="en-US" altLang="en-US" dirty="0"/>
            </a:br>
            <a:r>
              <a:rPr lang="en-US" altLang="en-US" dirty="0" smtClean="0"/>
              <a:t>Tool Kit</a:t>
            </a:r>
            <a:endParaRPr lang="en-US" dirty="0"/>
          </a:p>
        </p:txBody>
      </p:sp>
      <p:sp>
        <p:nvSpPr>
          <p:cNvPr id="3" name="Subtitle 2"/>
          <p:cNvSpPr>
            <a:spLocks noGrp="1"/>
          </p:cNvSpPr>
          <p:nvPr>
            <p:ph type="subTitle" idx="1"/>
          </p:nvPr>
        </p:nvSpPr>
        <p:spPr>
          <a:xfrm>
            <a:off x="253999" y="5473174"/>
            <a:ext cx="8619067" cy="741359"/>
          </a:xfrm>
        </p:spPr>
        <p:txBody>
          <a:bodyPr>
            <a:normAutofit/>
          </a:bodyPr>
          <a:lstStyle/>
          <a:p>
            <a:r>
              <a:rPr lang="en-US" altLang="en-US" b="1" dirty="0"/>
              <a:t>Part IV: Surgical Smoke Evacuation</a:t>
            </a:r>
          </a:p>
          <a:p>
            <a:endParaRPr lang="en-US" dirty="0"/>
          </a:p>
        </p:txBody>
      </p:sp>
    </p:spTree>
    <p:extLst>
      <p:ext uri="{BB962C8B-B14F-4D97-AF65-F5344CB8AC3E}">
        <p14:creationId xmlns:p14="http://schemas.microsoft.com/office/powerpoint/2010/main" val="23489044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828800"/>
            <a:ext cx="8077200" cy="4267200"/>
          </a:xfrm>
        </p:spPr>
        <p:txBody>
          <a:bodyPr/>
          <a:lstStyle/>
          <a:p>
            <a:pPr marL="346075" indent="-346075" eaLnBrk="1" hangingPunct="1">
              <a:buClr>
                <a:srgbClr val="0D948F"/>
              </a:buClr>
              <a:buFont typeface="Arial" charset="0"/>
              <a:buChar char="•"/>
              <a:defRPr/>
            </a:pPr>
            <a:r>
              <a:rPr lang="en-US" altLang="ja-JP" dirty="0" smtClean="0"/>
              <a:t>Use an in-line filter:</a:t>
            </a:r>
          </a:p>
          <a:p>
            <a:pPr lvl="1" indent="-339725">
              <a:buClr>
                <a:srgbClr val="00668D"/>
              </a:buClr>
              <a:buFont typeface="Arial" charset="0"/>
              <a:buChar char="•"/>
              <a:defRPr/>
            </a:pPr>
            <a:r>
              <a:rPr lang="en-US" altLang="ja-JP" dirty="0" smtClean="0">
                <a:solidFill>
                  <a:schemeClr val="tx1">
                    <a:lumMod val="65000"/>
                  </a:schemeClr>
                </a:solidFill>
              </a:rPr>
              <a:t>Use and change as recommended by the manufacturer’s instructions  </a:t>
            </a:r>
          </a:p>
          <a:p>
            <a:pPr lvl="1" indent="-339725">
              <a:buClr>
                <a:srgbClr val="00668D"/>
              </a:buClr>
              <a:buFont typeface="Arial" charset="0"/>
              <a:buChar char="•"/>
              <a:defRPr/>
            </a:pPr>
            <a:r>
              <a:rPr lang="en-US" altLang="ja-JP" dirty="0" smtClean="0">
                <a:solidFill>
                  <a:schemeClr val="tx1">
                    <a:lumMod val="65000"/>
                  </a:schemeClr>
                </a:solidFill>
              </a:rPr>
              <a:t>Use standard precautions when changing and disposing of in-line filters</a:t>
            </a:r>
            <a:endParaRPr lang="en-US" dirty="0" smtClean="0">
              <a:solidFill>
                <a:schemeClr val="tx1">
                  <a:lumMod val="65000"/>
                </a:schemeClr>
              </a:solidFill>
              <a:ea typeface="ＭＳ Ｐゴシック" pitchFamily="50" charset="-128"/>
            </a:endParaRPr>
          </a:p>
          <a:p>
            <a:pPr marL="0" indent="0">
              <a:buNone/>
              <a:defRPr/>
            </a:pPr>
            <a:endParaRPr lang="en-US" dirty="0"/>
          </a:p>
        </p:txBody>
      </p:sp>
      <p:sp>
        <p:nvSpPr>
          <p:cNvPr id="66563" name="Title 2"/>
          <p:cNvSpPr>
            <a:spLocks noGrp="1"/>
          </p:cNvSpPr>
          <p:nvPr>
            <p:ph type="title"/>
          </p:nvPr>
        </p:nvSpPr>
        <p:spPr>
          <a:xfrm>
            <a:off x="685800" y="-76200"/>
            <a:ext cx="7353300" cy="1524000"/>
          </a:xfrm>
        </p:spPr>
        <p:txBody>
          <a:bodyPr>
            <a:normAutofit fontScale="90000"/>
          </a:bodyPr>
          <a:lstStyle/>
          <a:p>
            <a:r>
              <a:rPr lang="en-US" altLang="en-US" sz="4000" dirty="0" smtClean="0"/>
              <a:t/>
            </a:r>
            <a:br>
              <a:rPr lang="en-US" altLang="en-US" sz="4000" dirty="0" smtClean="0"/>
            </a:br>
            <a:r>
              <a:rPr lang="en-US" altLang="en-US" sz="4000" dirty="0" smtClean="0"/>
              <a:t>Wall Suction: </a:t>
            </a:r>
            <a:br>
              <a:rPr lang="en-US" altLang="en-US" sz="4000" dirty="0" smtClean="0"/>
            </a:br>
            <a:r>
              <a:rPr lang="en-US" altLang="en-US" sz="4000" b="1" dirty="0" smtClean="0"/>
              <a:t>Use an In-Line Filter</a:t>
            </a:r>
          </a:p>
        </p:txBody>
      </p:sp>
    </p:spTree>
    <p:extLst>
      <p:ext uri="{BB962C8B-B14F-4D97-AF65-F5344CB8AC3E}">
        <p14:creationId xmlns:p14="http://schemas.microsoft.com/office/powerpoint/2010/main" val="23614797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Content Placeholder 1"/>
          <p:cNvSpPr>
            <a:spLocks noGrp="1"/>
          </p:cNvSpPr>
          <p:nvPr>
            <p:ph idx="1"/>
          </p:nvPr>
        </p:nvSpPr>
        <p:spPr/>
        <p:txBody>
          <a:bodyPr/>
          <a:lstStyle/>
          <a:p>
            <a:pPr eaLnBrk="1" hangingPunct="1">
              <a:buFont typeface="Wingdings" pitchFamily="2" charset="2"/>
              <a:buNone/>
              <a:defRPr/>
            </a:pPr>
            <a:endParaRPr lang="en-US" altLang="ja-JP" sz="3200" dirty="0" smtClean="0">
              <a:solidFill>
                <a:schemeClr val="tx1">
                  <a:lumMod val="65000"/>
                </a:schemeClr>
              </a:solidFill>
            </a:endParaRPr>
          </a:p>
          <a:p>
            <a:pPr>
              <a:spcBef>
                <a:spcPct val="0"/>
              </a:spcBef>
              <a:buFont typeface="Arial" charset="0"/>
              <a:buNone/>
              <a:defRPr/>
            </a:pPr>
            <a:endParaRPr lang="en-US" dirty="0" smtClean="0">
              <a:solidFill>
                <a:srgbClr val="FF0000"/>
              </a:solidFill>
            </a:endParaRPr>
          </a:p>
        </p:txBody>
      </p:sp>
      <p:sp>
        <p:nvSpPr>
          <p:cNvPr id="67587" name="Title 2"/>
          <p:cNvSpPr>
            <a:spLocks noGrp="1"/>
          </p:cNvSpPr>
          <p:nvPr>
            <p:ph type="title"/>
          </p:nvPr>
        </p:nvSpPr>
        <p:spPr/>
        <p:txBody>
          <a:bodyPr>
            <a:normAutofit/>
          </a:bodyPr>
          <a:lstStyle/>
          <a:p>
            <a:r>
              <a:rPr lang="en-US" altLang="en-US" dirty="0" smtClean="0"/>
              <a:t>In-Line Filters with Wall Suction</a:t>
            </a:r>
          </a:p>
        </p:txBody>
      </p:sp>
      <p:pic>
        <p:nvPicPr>
          <p:cNvPr id="6758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1576386"/>
            <a:ext cx="5207000" cy="413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138544" y="2239168"/>
            <a:ext cx="2050089" cy="369888"/>
          </a:xfrm>
          <a:prstGeom prst="rect">
            <a:avLst/>
          </a:prstGeom>
          <a:noFill/>
        </p:spPr>
        <p:txBody>
          <a:bodyPr wrap="square">
            <a:spAutoFit/>
          </a:bodyPr>
          <a:lstStyle/>
          <a:p>
            <a:pPr>
              <a:defRPr/>
            </a:pPr>
            <a:r>
              <a:rPr lang="en-US" dirty="0">
                <a:latin typeface="+mn-lt"/>
                <a:cs typeface="Arial" charset="0"/>
              </a:rPr>
              <a:t>From the </a:t>
            </a:r>
            <a:r>
              <a:rPr lang="en-US" dirty="0" smtClean="0">
                <a:latin typeface="+mn-lt"/>
                <a:cs typeface="Arial" charset="0"/>
              </a:rPr>
              <a:t>patient </a:t>
            </a:r>
            <a:r>
              <a:rPr lang="en-US" dirty="0" smtClean="0">
                <a:latin typeface="Arial" charset="0"/>
                <a:cs typeface="Arial" charset="0"/>
              </a:rPr>
              <a:t>&gt;</a:t>
            </a:r>
            <a:endParaRPr lang="en-US" dirty="0">
              <a:latin typeface="Arial" charset="0"/>
              <a:cs typeface="Arial" charset="0"/>
            </a:endParaRPr>
          </a:p>
        </p:txBody>
      </p:sp>
      <p:sp>
        <p:nvSpPr>
          <p:cNvPr id="6" name="TextBox 5"/>
          <p:cNvSpPr txBox="1"/>
          <p:nvPr/>
        </p:nvSpPr>
        <p:spPr>
          <a:xfrm>
            <a:off x="6029324" y="1556544"/>
            <a:ext cx="2268538" cy="369888"/>
          </a:xfrm>
          <a:prstGeom prst="rect">
            <a:avLst/>
          </a:prstGeom>
          <a:noFill/>
        </p:spPr>
        <p:txBody>
          <a:bodyPr>
            <a:spAutoFit/>
          </a:bodyPr>
          <a:lstStyle/>
          <a:p>
            <a:pPr>
              <a:defRPr/>
            </a:pPr>
            <a:r>
              <a:rPr lang="en-US" dirty="0">
                <a:latin typeface="+mn-lt"/>
                <a:cs typeface="Arial" charset="0"/>
              </a:rPr>
              <a:t>To wall suction </a:t>
            </a:r>
            <a:r>
              <a:rPr lang="en-US" dirty="0">
                <a:latin typeface="Arial" panose="020B0604020202020204" pitchFamily="34" charset="0"/>
                <a:cs typeface="Arial" panose="020B0604020202020204" pitchFamily="34" charset="0"/>
              </a:rPr>
              <a:t>&gt;</a:t>
            </a:r>
          </a:p>
        </p:txBody>
      </p:sp>
      <p:sp>
        <p:nvSpPr>
          <p:cNvPr id="7" name="TextBox 6"/>
          <p:cNvSpPr txBox="1"/>
          <p:nvPr/>
        </p:nvSpPr>
        <p:spPr>
          <a:xfrm>
            <a:off x="5334000" y="4953000"/>
            <a:ext cx="1885196" cy="369332"/>
          </a:xfrm>
          <a:prstGeom prst="rect">
            <a:avLst/>
          </a:prstGeom>
          <a:noFill/>
        </p:spPr>
        <p:txBody>
          <a:bodyPr wrap="none">
            <a:spAutoFit/>
          </a:bodyPr>
          <a:lstStyle/>
          <a:p>
            <a:pPr>
              <a:defRPr/>
            </a:pPr>
            <a:r>
              <a:rPr lang="en-US" dirty="0">
                <a:latin typeface="+mn-lt"/>
                <a:cs typeface="Arial" charset="0"/>
              </a:rPr>
              <a:t>Example of </a:t>
            </a:r>
            <a:r>
              <a:rPr lang="en-US" dirty="0" smtClean="0">
                <a:latin typeface="+mn-lt"/>
                <a:cs typeface="Arial" charset="0"/>
              </a:rPr>
              <a:t>a filter</a:t>
            </a:r>
            <a:endParaRPr lang="en-US" dirty="0">
              <a:latin typeface="+mn-lt"/>
              <a:cs typeface="Arial" charset="0"/>
            </a:endParaRPr>
          </a:p>
        </p:txBody>
      </p:sp>
      <p:pic>
        <p:nvPicPr>
          <p:cNvPr id="67592" name="Picture 3" descr="vac00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781130" y="1556544"/>
            <a:ext cx="1033463"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7593"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90800" y="4572000"/>
            <a:ext cx="1509713"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891410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Content Placeholder 1"/>
          <p:cNvSpPr>
            <a:spLocks noGrp="1"/>
          </p:cNvSpPr>
          <p:nvPr>
            <p:ph idx="1"/>
          </p:nvPr>
        </p:nvSpPr>
        <p:spPr/>
        <p:txBody>
          <a:bodyPr/>
          <a:lstStyle/>
          <a:p>
            <a:pPr marL="344488" indent="-344488">
              <a:spcBef>
                <a:spcPct val="0"/>
              </a:spcBef>
              <a:buClr>
                <a:srgbClr val="00877C"/>
              </a:buClr>
            </a:pPr>
            <a:r>
              <a:rPr lang="en-US" altLang="en-US" sz="3200" dirty="0" smtClean="0"/>
              <a:t>When there is no in-line filter:</a:t>
            </a:r>
          </a:p>
          <a:p>
            <a:pPr marL="688975" lvl="1" indent="-344488">
              <a:spcBef>
                <a:spcPct val="0"/>
              </a:spcBef>
              <a:buClr>
                <a:srgbClr val="00668D"/>
              </a:buClr>
            </a:pPr>
            <a:r>
              <a:rPr lang="en-US" altLang="en-US" sz="3200" dirty="0" smtClean="0"/>
              <a:t>Damage to health care facility air exchange system</a:t>
            </a:r>
          </a:p>
        </p:txBody>
      </p:sp>
      <p:sp>
        <p:nvSpPr>
          <p:cNvPr id="69635" name="Title 2"/>
          <p:cNvSpPr>
            <a:spLocks noGrp="1"/>
          </p:cNvSpPr>
          <p:nvPr>
            <p:ph type="title"/>
          </p:nvPr>
        </p:nvSpPr>
        <p:spPr/>
        <p:txBody>
          <a:bodyPr/>
          <a:lstStyle/>
          <a:p>
            <a:r>
              <a:rPr lang="en-US" altLang="en-US" dirty="0" smtClean="0"/>
              <a:t>Wall Suction</a:t>
            </a:r>
          </a:p>
        </p:txBody>
      </p:sp>
    </p:spTree>
    <p:extLst>
      <p:ext uri="{BB962C8B-B14F-4D97-AF65-F5344CB8AC3E}">
        <p14:creationId xmlns:p14="http://schemas.microsoft.com/office/powerpoint/2010/main" val="3379631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2"/>
          <p:cNvSpPr>
            <a:spLocks noGrp="1"/>
          </p:cNvSpPr>
          <p:nvPr>
            <p:ph type="title"/>
          </p:nvPr>
        </p:nvSpPr>
        <p:spPr/>
        <p:txBody>
          <a:bodyPr>
            <a:normAutofit/>
          </a:bodyPr>
          <a:lstStyle/>
          <a:p>
            <a:r>
              <a:rPr lang="en-US" altLang="en-US" dirty="0" smtClean="0"/>
              <a:t>Evacuating Surgical Smoke During</a:t>
            </a:r>
            <a:br>
              <a:rPr lang="en-US" altLang="en-US" dirty="0" smtClean="0"/>
            </a:br>
            <a:r>
              <a:rPr lang="en-US" altLang="en-US" dirty="0" smtClean="0"/>
              <a:t>Minimally Invasive Procedures</a:t>
            </a:r>
          </a:p>
        </p:txBody>
      </p:sp>
      <p:sp>
        <p:nvSpPr>
          <p:cNvPr id="68611" name="Content Placeholder 3"/>
          <p:cNvSpPr>
            <a:spLocks noGrp="1"/>
          </p:cNvSpPr>
          <p:nvPr>
            <p:ph idx="1"/>
          </p:nvPr>
        </p:nvSpPr>
        <p:spPr/>
        <p:txBody>
          <a:bodyPr>
            <a:normAutofit/>
          </a:bodyPr>
          <a:lstStyle/>
          <a:p>
            <a:pPr marL="344488" indent="-344488">
              <a:spcBef>
                <a:spcPct val="0"/>
              </a:spcBef>
              <a:buClr>
                <a:srgbClr val="00877C"/>
              </a:buClr>
            </a:pPr>
            <a:r>
              <a:rPr lang="en-US" altLang="en-US" sz="3600" dirty="0" smtClean="0"/>
              <a:t>Use an individual smoke evacuation unit</a:t>
            </a:r>
          </a:p>
          <a:p>
            <a:pPr marL="688975" lvl="1" indent="-344488">
              <a:spcBef>
                <a:spcPct val="0"/>
              </a:spcBef>
            </a:pPr>
            <a:r>
              <a:rPr lang="en-US" altLang="en-US" sz="3200" dirty="0" smtClean="0"/>
              <a:t>with </a:t>
            </a:r>
            <a:r>
              <a:rPr lang="en-US" sz="3200" dirty="0"/>
              <a:t>a 0.1 micron filter </a:t>
            </a:r>
            <a:endParaRPr lang="en-US" sz="3200" dirty="0" smtClean="0"/>
          </a:p>
          <a:p>
            <a:pPr marL="227013" lvl="1" indent="0">
              <a:spcBef>
                <a:spcPct val="0"/>
              </a:spcBef>
              <a:buNone/>
            </a:pPr>
            <a:endParaRPr lang="en-US" altLang="en-US" sz="3200" strike="dblStrike" dirty="0" smtClean="0"/>
          </a:p>
          <a:p>
            <a:pPr marL="344488" indent="-344488">
              <a:spcBef>
                <a:spcPct val="0"/>
              </a:spcBef>
              <a:buClr>
                <a:srgbClr val="00877C"/>
              </a:buClr>
            </a:pPr>
            <a:r>
              <a:rPr lang="en-US" altLang="en-US" sz="3600" dirty="0"/>
              <a:t>Evacuate and filter surgical smoke </a:t>
            </a:r>
          </a:p>
          <a:p>
            <a:pPr marL="688975" lvl="1" indent="-344488">
              <a:spcBef>
                <a:spcPct val="0"/>
              </a:spcBef>
            </a:pPr>
            <a:r>
              <a:rPr lang="en-US" altLang="en-US" sz="3200" dirty="0"/>
              <a:t>during the procedure </a:t>
            </a:r>
          </a:p>
          <a:p>
            <a:pPr marL="688975" lvl="1" indent="-344488">
              <a:spcBef>
                <a:spcPct val="0"/>
              </a:spcBef>
            </a:pPr>
            <a:r>
              <a:rPr lang="en-US" altLang="en-US" sz="3200" dirty="0"/>
              <a:t>at the end of the procedure when the </a:t>
            </a:r>
            <a:r>
              <a:rPr lang="en-US" altLang="en-US" sz="3200" dirty="0" err="1"/>
              <a:t>pneumoperitoneum</a:t>
            </a:r>
            <a:r>
              <a:rPr lang="en-US" altLang="en-US" sz="3200" dirty="0"/>
              <a:t> is released </a:t>
            </a:r>
          </a:p>
          <a:p>
            <a:pPr lvl="1">
              <a:spcBef>
                <a:spcPct val="0"/>
              </a:spcBef>
            </a:pPr>
            <a:endParaRPr lang="en-US" altLang="en-US" sz="3200" dirty="0"/>
          </a:p>
          <a:p>
            <a:pPr marL="227013" lvl="1" indent="0">
              <a:spcBef>
                <a:spcPct val="0"/>
              </a:spcBef>
              <a:buNone/>
            </a:pPr>
            <a:endParaRPr lang="en-US" altLang="en-US" sz="3200" dirty="0" smtClean="0"/>
          </a:p>
          <a:p>
            <a:pPr marL="0" indent="0">
              <a:lnSpc>
                <a:spcPct val="110000"/>
              </a:lnSpc>
              <a:spcBef>
                <a:spcPct val="0"/>
              </a:spcBef>
              <a:buNone/>
            </a:pPr>
            <a:r>
              <a:rPr lang="en-US" altLang="en-US" dirty="0" smtClean="0"/>
              <a:t>.</a:t>
            </a:r>
            <a:endParaRPr lang="en-US" altLang="en-US" dirty="0"/>
          </a:p>
        </p:txBody>
      </p:sp>
    </p:spTree>
    <p:extLst>
      <p:ext uri="{BB962C8B-B14F-4D97-AF65-F5344CB8AC3E}">
        <p14:creationId xmlns:p14="http://schemas.microsoft.com/office/powerpoint/2010/main" val="32530781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Content Placeholder 1"/>
          <p:cNvSpPr>
            <a:spLocks noGrp="1"/>
          </p:cNvSpPr>
          <p:nvPr>
            <p:ph idx="1"/>
          </p:nvPr>
        </p:nvSpPr>
        <p:spPr/>
        <p:txBody>
          <a:bodyPr>
            <a:normAutofit/>
          </a:bodyPr>
          <a:lstStyle/>
          <a:p>
            <a:pPr marL="346075" indent="-346075">
              <a:spcBef>
                <a:spcPct val="0"/>
              </a:spcBef>
              <a:buClr>
                <a:srgbClr val="0D948F"/>
              </a:buClr>
              <a:buFont typeface="Arial" charset="0"/>
              <a:buChar char="•"/>
              <a:defRPr/>
            </a:pPr>
            <a:r>
              <a:rPr lang="en-US" altLang="ja-JP" sz="2800" dirty="0" smtClean="0">
                <a:solidFill>
                  <a:schemeClr val="tx1">
                    <a:lumMod val="65000"/>
                  </a:schemeClr>
                </a:solidFill>
              </a:rPr>
              <a:t>It’s an occupational hazard.</a:t>
            </a:r>
          </a:p>
          <a:p>
            <a:pPr marL="346075" indent="-346075">
              <a:spcBef>
                <a:spcPct val="0"/>
              </a:spcBef>
              <a:buClr>
                <a:srgbClr val="0D948F"/>
              </a:buClr>
              <a:buFont typeface="Arial" charset="0"/>
              <a:buChar char="•"/>
              <a:defRPr/>
            </a:pPr>
            <a:r>
              <a:rPr lang="en-US" altLang="ja-JP" sz="2800" dirty="0" smtClean="0">
                <a:solidFill>
                  <a:schemeClr val="tx1">
                    <a:lumMod val="65000"/>
                  </a:schemeClr>
                </a:solidFill>
              </a:rPr>
              <a:t>Wear personal protective equipment.</a:t>
            </a:r>
          </a:p>
          <a:p>
            <a:pPr marL="346075" indent="-346075">
              <a:spcBef>
                <a:spcPct val="0"/>
              </a:spcBef>
              <a:spcAft>
                <a:spcPts val="0"/>
              </a:spcAft>
              <a:buClr>
                <a:srgbClr val="0D948F"/>
              </a:buClr>
              <a:buFont typeface="Arial" charset="0"/>
              <a:buChar char="•"/>
              <a:defRPr/>
            </a:pPr>
            <a:r>
              <a:rPr lang="en-US" altLang="ja-JP" sz="2800" dirty="0" smtClean="0">
                <a:solidFill>
                  <a:schemeClr val="tx1">
                    <a:lumMod val="65000"/>
                  </a:schemeClr>
                </a:solidFill>
              </a:rPr>
              <a:t>Dispose of used smoke evacuation filters per the manufacturer’s instructions and your facility’s procedures for disposing of biohazardous waste.</a:t>
            </a:r>
          </a:p>
        </p:txBody>
      </p:sp>
      <p:sp>
        <p:nvSpPr>
          <p:cNvPr id="70659" name="Title 2"/>
          <p:cNvSpPr>
            <a:spLocks noGrp="1"/>
          </p:cNvSpPr>
          <p:nvPr>
            <p:ph type="title"/>
          </p:nvPr>
        </p:nvSpPr>
        <p:spPr/>
        <p:txBody>
          <a:bodyPr>
            <a:normAutofit/>
          </a:bodyPr>
          <a:lstStyle/>
          <a:p>
            <a:r>
              <a:rPr lang="en-US" altLang="en-US" dirty="0" smtClean="0"/>
              <a:t>Disposing of and Changing </a:t>
            </a:r>
            <a:br>
              <a:rPr lang="en-US" altLang="en-US" dirty="0" smtClean="0"/>
            </a:br>
            <a:r>
              <a:rPr lang="en-US" altLang="en-US" dirty="0" smtClean="0"/>
              <a:t>Smoke Evacuation Filters</a:t>
            </a:r>
          </a:p>
        </p:txBody>
      </p:sp>
      <p:pic>
        <p:nvPicPr>
          <p:cNvPr id="7066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0" y="3733800"/>
            <a:ext cx="2325688" cy="155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189762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Content Placeholder 1"/>
          <p:cNvSpPr>
            <a:spLocks noGrp="1"/>
          </p:cNvSpPr>
          <p:nvPr>
            <p:ph idx="1"/>
          </p:nvPr>
        </p:nvSpPr>
        <p:spPr/>
        <p:txBody>
          <a:bodyPr/>
          <a:lstStyle/>
          <a:p>
            <a:pPr marL="344488" indent="-344488">
              <a:spcBef>
                <a:spcPct val="0"/>
              </a:spcBef>
              <a:buClr>
                <a:srgbClr val="0D948F"/>
              </a:buClr>
            </a:pPr>
            <a:r>
              <a:rPr lang="en-US" altLang="en-US" dirty="0" smtClean="0"/>
              <a:t>Increase awareness of the hazards of surgical smoke</a:t>
            </a:r>
          </a:p>
          <a:p>
            <a:pPr marL="344488" indent="-344488">
              <a:spcBef>
                <a:spcPct val="0"/>
              </a:spcBef>
              <a:buClr>
                <a:srgbClr val="0D948F"/>
              </a:buClr>
            </a:pPr>
            <a:r>
              <a:rPr lang="en-US" altLang="en-US" dirty="0" smtClean="0"/>
              <a:t>Promote and implement safe practices</a:t>
            </a:r>
          </a:p>
          <a:p>
            <a:pPr marL="344488" indent="-344488">
              <a:spcBef>
                <a:spcPct val="0"/>
              </a:spcBef>
              <a:buClr>
                <a:srgbClr val="0D948F"/>
              </a:buClr>
            </a:pPr>
            <a:r>
              <a:rPr lang="en-US" altLang="en-US" dirty="0" smtClean="0"/>
              <a:t>Interdisciplinary team</a:t>
            </a:r>
          </a:p>
          <a:p>
            <a:pPr lvl="1" indent="-341313">
              <a:spcBef>
                <a:spcPct val="0"/>
              </a:spcBef>
              <a:buClr>
                <a:srgbClr val="00668D"/>
              </a:buClr>
            </a:pPr>
            <a:r>
              <a:rPr lang="en-US" altLang="en-US" dirty="0" smtClean="0"/>
              <a:t>Include perioperative RNs, anesthesia professionals, surgeons, scrub persons, and personnel from administration, infection prevention, employee health, safety, and risk management</a:t>
            </a:r>
          </a:p>
          <a:p>
            <a:pPr marL="0" indent="0">
              <a:spcBef>
                <a:spcPct val="0"/>
              </a:spcBef>
              <a:buNone/>
            </a:pPr>
            <a:endParaRPr lang="en-US" altLang="en-US" dirty="0" smtClean="0"/>
          </a:p>
        </p:txBody>
      </p:sp>
      <p:sp>
        <p:nvSpPr>
          <p:cNvPr id="82947" name="Title 2"/>
          <p:cNvSpPr>
            <a:spLocks noGrp="1"/>
          </p:cNvSpPr>
          <p:nvPr>
            <p:ph type="title"/>
          </p:nvPr>
        </p:nvSpPr>
        <p:spPr/>
        <p:txBody>
          <a:bodyPr/>
          <a:lstStyle/>
          <a:p>
            <a:r>
              <a:rPr lang="en-US" altLang="en-US" sz="4000" dirty="0" smtClean="0"/>
              <a:t>Smoke Evacuation Program</a:t>
            </a:r>
          </a:p>
        </p:txBody>
      </p:sp>
      <p:pic>
        <p:nvPicPr>
          <p:cNvPr id="82948" name="Picture 3" descr="group159.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71600" y="4191000"/>
            <a:ext cx="20574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675062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983146667"/>
              </p:ext>
            </p:extLst>
          </p:nvPr>
        </p:nvGraphicFramePr>
        <p:xfrm>
          <a:off x="381000" y="533400"/>
          <a:ext cx="8001000" cy="52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052790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62467" y="1586345"/>
            <a:ext cx="7239000" cy="3916363"/>
          </a:xfrm>
        </p:spPr>
        <p:txBody>
          <a:bodyPr/>
          <a:lstStyle/>
          <a:p>
            <a:pPr marL="344488" indent="-344488" eaLnBrk="1" hangingPunct="1">
              <a:buClr>
                <a:srgbClr val="0D948F"/>
              </a:buClr>
              <a:buFont typeface="Arial" charset="0"/>
              <a:buChar char="•"/>
              <a:defRPr/>
            </a:pPr>
            <a:r>
              <a:rPr lang="en-US" altLang="ja-JP" dirty="0" smtClean="0">
                <a:solidFill>
                  <a:schemeClr val="tx1">
                    <a:lumMod val="65000"/>
                  </a:schemeClr>
                </a:solidFill>
              </a:rPr>
              <a:t>Provide data and evidence to support best practices</a:t>
            </a:r>
          </a:p>
          <a:p>
            <a:pPr lvl="1" indent="-341313">
              <a:buClr>
                <a:srgbClr val="00668D"/>
              </a:buClr>
              <a:buFont typeface="Arial" charset="0"/>
              <a:buChar char="•"/>
              <a:defRPr/>
            </a:pPr>
            <a:r>
              <a:rPr lang="en-US" altLang="ja-JP" dirty="0" smtClean="0"/>
              <a:t>Scientific research data </a:t>
            </a:r>
          </a:p>
          <a:p>
            <a:pPr marL="974725" lvl="1" indent="-285750" eaLnBrk="1" hangingPunct="1">
              <a:buClr>
                <a:srgbClr val="0D948F"/>
              </a:buClr>
              <a:buFont typeface="Symbol" panose="05050102010706020507" pitchFamily="18" charset="2"/>
              <a:buChar char="-"/>
              <a:defRPr/>
            </a:pPr>
            <a:r>
              <a:rPr lang="en-US" altLang="ja-JP" dirty="0" smtClean="0">
                <a:solidFill>
                  <a:srgbClr val="4AB4BF"/>
                </a:solidFill>
              </a:rPr>
              <a:t>Financial analysis  </a:t>
            </a:r>
          </a:p>
          <a:p>
            <a:pPr marL="974725" lvl="1" indent="-285750" eaLnBrk="1" hangingPunct="1">
              <a:buClr>
                <a:srgbClr val="0D948F"/>
              </a:buClr>
              <a:buFont typeface="Symbol" panose="05050102010706020507" pitchFamily="18" charset="2"/>
              <a:buChar char="-"/>
              <a:defRPr/>
            </a:pPr>
            <a:r>
              <a:rPr lang="en-US" altLang="ja-JP" dirty="0" smtClean="0">
                <a:solidFill>
                  <a:srgbClr val="4AB4BF"/>
                </a:solidFill>
              </a:rPr>
              <a:t>AORN guidelines for perioperative practice</a:t>
            </a:r>
          </a:p>
          <a:p>
            <a:pPr marL="344488" indent="-344488" eaLnBrk="1" hangingPunct="1">
              <a:buClr>
                <a:srgbClr val="0D948F"/>
              </a:buClr>
              <a:buFont typeface="Arial" charset="0"/>
              <a:buChar char="•"/>
              <a:defRPr/>
            </a:pPr>
            <a:r>
              <a:rPr lang="en-US" altLang="ja-JP" dirty="0" smtClean="0">
                <a:solidFill>
                  <a:schemeClr val="tx1">
                    <a:lumMod val="65000"/>
                  </a:schemeClr>
                </a:solidFill>
              </a:rPr>
              <a:t>Work collaboratively</a:t>
            </a:r>
          </a:p>
          <a:p>
            <a:pPr marL="692150" lvl="1" indent="-342900">
              <a:buClr>
                <a:srgbClr val="00668D"/>
              </a:buClr>
              <a:defRPr/>
            </a:pPr>
            <a:r>
              <a:rPr lang="en-US" altLang="ja-JP" dirty="0"/>
              <a:t>Administrative Safety Committee</a:t>
            </a:r>
          </a:p>
          <a:p>
            <a:pPr marL="692150" lvl="1" indent="-342900">
              <a:buClr>
                <a:srgbClr val="00668D"/>
              </a:buClr>
              <a:defRPr/>
            </a:pPr>
            <a:r>
              <a:rPr lang="en-US" altLang="ja-JP" dirty="0"/>
              <a:t>Infection Prevention</a:t>
            </a:r>
          </a:p>
          <a:p>
            <a:pPr marL="692150" lvl="1" indent="-342900">
              <a:buClr>
                <a:srgbClr val="00668D"/>
              </a:buClr>
              <a:defRPr/>
            </a:pPr>
            <a:r>
              <a:rPr lang="en-US" altLang="ja-JP" dirty="0"/>
              <a:t>Risk Management</a:t>
            </a:r>
          </a:p>
          <a:p>
            <a:pPr>
              <a:buFont typeface="Arial" charset="0"/>
              <a:buChar char="•"/>
              <a:defRPr/>
            </a:pPr>
            <a:endParaRPr lang="en-US" dirty="0"/>
          </a:p>
        </p:txBody>
      </p:sp>
      <p:sp>
        <p:nvSpPr>
          <p:cNvPr id="84995" name="Title 2"/>
          <p:cNvSpPr>
            <a:spLocks noGrp="1"/>
          </p:cNvSpPr>
          <p:nvPr>
            <p:ph type="title"/>
          </p:nvPr>
        </p:nvSpPr>
        <p:spPr/>
        <p:txBody>
          <a:bodyPr>
            <a:normAutofit fontScale="90000"/>
          </a:bodyPr>
          <a:lstStyle/>
          <a:p>
            <a:r>
              <a:rPr lang="en-US" altLang="en-US" sz="4000" dirty="0" smtClean="0"/>
              <a:t>Implementing </a:t>
            </a:r>
            <a:br>
              <a:rPr lang="en-US" altLang="en-US" sz="4000" dirty="0" smtClean="0"/>
            </a:br>
            <a:r>
              <a:rPr lang="en-US" altLang="en-US" sz="4000" dirty="0" smtClean="0"/>
              <a:t>Smoke Evacuation Practices</a:t>
            </a:r>
          </a:p>
        </p:txBody>
      </p:sp>
    </p:spTree>
    <p:extLst>
      <p:ext uri="{BB962C8B-B14F-4D97-AF65-F5344CB8AC3E}">
        <p14:creationId xmlns:p14="http://schemas.microsoft.com/office/powerpoint/2010/main" val="2450880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002941150"/>
              </p:ext>
            </p:extLst>
          </p:nvPr>
        </p:nvGraphicFramePr>
        <p:xfrm>
          <a:off x="228600" y="1413164"/>
          <a:ext cx="6858001" cy="4724400"/>
        </p:xfrm>
        <a:graphic>
          <a:graphicData uri="http://schemas.openxmlformats.org/drawingml/2006/table">
            <a:tbl>
              <a:tblPr/>
              <a:tblGrid>
                <a:gridCol w="2282388"/>
                <a:gridCol w="2248049"/>
                <a:gridCol w="2327564"/>
              </a:tblGrid>
              <a:tr h="4454236">
                <a:tc>
                  <a:txBody>
                    <a:bodyPr/>
                    <a:lstStyle/>
                    <a:p>
                      <a:pPr marL="342900" indent="-342900">
                        <a:spcBef>
                          <a:spcPct val="0"/>
                        </a:spcBef>
                        <a:buFont typeface="Arial" pitchFamily="34" charset="0"/>
                        <a:buChar char="•"/>
                      </a:pPr>
                      <a:r>
                        <a:rPr lang="en-US" sz="2400" dirty="0" smtClean="0"/>
                        <a:t>Equipment not available</a:t>
                      </a:r>
                    </a:p>
                    <a:p>
                      <a:pPr marL="342900" indent="-342900">
                        <a:spcBef>
                          <a:spcPct val="0"/>
                        </a:spcBef>
                        <a:buFont typeface="Arial" pitchFamily="34" charset="0"/>
                        <a:buChar char="•"/>
                      </a:pPr>
                      <a:endParaRPr lang="en-US" sz="2400" dirty="0" smtClean="0"/>
                    </a:p>
                    <a:p>
                      <a:pPr marL="342900" indent="-342900">
                        <a:spcBef>
                          <a:spcPct val="0"/>
                        </a:spcBef>
                        <a:buFont typeface="Arial" pitchFamily="34" charset="0"/>
                        <a:buChar char="•"/>
                      </a:pPr>
                      <a:r>
                        <a:rPr lang="en-US" sz="2400" dirty="0" smtClean="0"/>
                        <a:t>Physician preference</a:t>
                      </a:r>
                    </a:p>
                    <a:p>
                      <a:pPr marL="342900" indent="-342900">
                        <a:spcBef>
                          <a:spcPct val="0"/>
                        </a:spcBef>
                        <a:buFont typeface="Arial" pitchFamily="34" charset="0"/>
                        <a:buChar char="•"/>
                      </a:pPr>
                      <a:endParaRPr lang="en-US" sz="2400" dirty="0" smtClean="0"/>
                    </a:p>
                    <a:p>
                      <a:pPr marL="342900" indent="-342900">
                        <a:spcBef>
                          <a:spcPct val="0"/>
                        </a:spcBef>
                        <a:buFont typeface="Arial" pitchFamily="34" charset="0"/>
                        <a:buChar char="•"/>
                      </a:pPr>
                      <a:r>
                        <a:rPr lang="en-US" sz="2400" dirty="0" smtClean="0"/>
                        <a:t>Equipment is noisy</a:t>
                      </a:r>
                    </a:p>
                    <a:p>
                      <a:pPr marL="342900" indent="-342900">
                        <a:spcBef>
                          <a:spcPct val="0"/>
                        </a:spcBef>
                        <a:buFont typeface="Arial" pitchFamily="34" charset="0"/>
                        <a:buChar char="•"/>
                      </a:pPr>
                      <a:endParaRPr lang="en-US" sz="2400" dirty="0" smtClean="0"/>
                    </a:p>
                    <a:p>
                      <a:pPr marL="342900" indent="-342900">
                        <a:spcBef>
                          <a:spcPct val="0"/>
                        </a:spcBef>
                        <a:buFont typeface="Arial" pitchFamily="34" charset="0"/>
                        <a:buChar char="•"/>
                      </a:pPr>
                      <a:r>
                        <a:rPr lang="en-US" sz="2400" dirty="0" smtClean="0"/>
                        <a:t>Complacent staff</a:t>
                      </a:r>
                      <a:endParaRPr lang="en-US" sz="1600" i="1" dirty="0" smtClean="0"/>
                    </a:p>
                    <a:p>
                      <a:pPr algn="l"/>
                      <a:r>
                        <a:rPr lang="en-US" sz="1600" i="1" dirty="0" smtClean="0"/>
                        <a:t>-- Ball, 2010</a:t>
                      </a:r>
                    </a:p>
                    <a:p>
                      <a:endParaRPr lang="en-US" sz="2400"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c>
                  <a:txBody>
                    <a:bodyPr/>
                    <a:lstStyle/>
                    <a:p>
                      <a:pPr marL="342900" indent="-342900">
                        <a:spcBef>
                          <a:spcPct val="0"/>
                        </a:spcBef>
                        <a:buFont typeface="Arial" pitchFamily="34" charset="0"/>
                        <a:buChar char="•"/>
                      </a:pPr>
                      <a:r>
                        <a:rPr lang="en-US" sz="2400" dirty="0" smtClean="0"/>
                        <a:t>Surgeons’ resistance or refusal </a:t>
                      </a:r>
                    </a:p>
                    <a:p>
                      <a:pPr marL="342900" indent="-342900">
                        <a:spcBef>
                          <a:spcPct val="0"/>
                        </a:spcBef>
                        <a:buFont typeface="Arial" pitchFamily="34" charset="0"/>
                        <a:buChar char="•"/>
                      </a:pPr>
                      <a:endParaRPr lang="en-US" sz="2400" dirty="0" smtClean="0"/>
                    </a:p>
                    <a:p>
                      <a:pPr marL="342900" indent="-342900">
                        <a:spcBef>
                          <a:spcPct val="0"/>
                        </a:spcBef>
                        <a:buFont typeface="Arial" pitchFamily="34" charset="0"/>
                        <a:buChar char="•"/>
                      </a:pPr>
                      <a:r>
                        <a:rPr lang="en-US" sz="2400" dirty="0" smtClean="0"/>
                        <a:t>Cost </a:t>
                      </a:r>
                    </a:p>
                    <a:p>
                      <a:pPr marL="342900" indent="-342900">
                        <a:spcBef>
                          <a:spcPct val="0"/>
                        </a:spcBef>
                        <a:buFont typeface="Arial" pitchFamily="34" charset="0"/>
                        <a:buChar char="•"/>
                      </a:pPr>
                      <a:endParaRPr lang="en-US" sz="2400" dirty="0" smtClean="0"/>
                    </a:p>
                    <a:p>
                      <a:pPr marL="342900" indent="-342900">
                        <a:spcBef>
                          <a:spcPct val="0"/>
                        </a:spcBef>
                        <a:buFont typeface="Arial" pitchFamily="34" charset="0"/>
                        <a:buChar char="•"/>
                      </a:pPr>
                      <a:r>
                        <a:rPr lang="en-US" sz="2400" dirty="0" smtClean="0"/>
                        <a:t>Bulkiness </a:t>
                      </a:r>
                    </a:p>
                    <a:p>
                      <a:pPr marL="342900" indent="-342900">
                        <a:spcBef>
                          <a:spcPct val="0"/>
                        </a:spcBef>
                        <a:buFont typeface="Arial" pitchFamily="34" charset="0"/>
                        <a:buChar char="•"/>
                      </a:pPr>
                      <a:endParaRPr lang="en-US" sz="2400" dirty="0" smtClean="0"/>
                    </a:p>
                    <a:p>
                      <a:pPr marL="342900" indent="-342900">
                        <a:spcBef>
                          <a:spcPct val="0"/>
                        </a:spcBef>
                        <a:buFont typeface="Arial" pitchFamily="34" charset="0"/>
                        <a:buChar char="•"/>
                      </a:pPr>
                      <a:r>
                        <a:rPr lang="en-US" sz="2400" dirty="0" smtClean="0"/>
                        <a:t>Excessive noise</a:t>
                      </a:r>
                    </a:p>
                    <a:p>
                      <a:pPr algn="l"/>
                      <a:r>
                        <a:rPr lang="en-US" sz="1600" i="1" dirty="0" smtClean="0"/>
                        <a:t>--Edwards &amp; </a:t>
                      </a:r>
                      <a:r>
                        <a:rPr lang="en-US" sz="1600" i="1" dirty="0" err="1" smtClean="0"/>
                        <a:t>Reiman</a:t>
                      </a:r>
                      <a:r>
                        <a:rPr lang="en-US" sz="1600" i="1" dirty="0" smtClean="0"/>
                        <a:t>, 2012</a:t>
                      </a:r>
                      <a:endParaRPr lang="en-US" sz="16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solidFill>
                        <a:schemeClr val="tx1"/>
                      </a:solidFill>
                      <a:prstDash val="solid"/>
                    </a:lnT>
                    <a:lnB w="12700" cmpd="sng">
                      <a:solidFill>
                        <a:schemeClr val="tx1"/>
                      </a:solidFill>
                      <a:prstDash val="solid"/>
                    </a:lnB>
                  </a:tcPr>
                </a:tc>
                <a:tc>
                  <a:txBody>
                    <a:bodyPr/>
                    <a:lstStyle/>
                    <a:p>
                      <a:pPr marL="342900" indent="-342900">
                        <a:buFont typeface="Arial" pitchFamily="34" charset="0"/>
                        <a:buChar char="•"/>
                      </a:pPr>
                      <a:r>
                        <a:rPr lang="en-US" sz="2400" dirty="0" smtClean="0"/>
                        <a:t>Noise</a:t>
                      </a:r>
                    </a:p>
                    <a:p>
                      <a:pPr marL="342900" indent="-342900">
                        <a:buFont typeface="Arial" pitchFamily="34" charset="0"/>
                        <a:buChar char="•"/>
                      </a:pPr>
                      <a:endParaRPr lang="en-US" sz="2400" dirty="0" smtClean="0"/>
                    </a:p>
                    <a:p>
                      <a:pPr marL="342900" indent="-342900">
                        <a:buFont typeface="Arial" pitchFamily="34" charset="0"/>
                        <a:buChar char="•"/>
                      </a:pPr>
                      <a:r>
                        <a:rPr lang="en-US" sz="2400" dirty="0" smtClean="0"/>
                        <a:t>Distraction</a:t>
                      </a:r>
                    </a:p>
                    <a:p>
                      <a:pPr marL="342900" indent="-342900">
                        <a:buFont typeface="Arial" pitchFamily="34" charset="0"/>
                        <a:buChar char="•"/>
                      </a:pPr>
                      <a:endParaRPr lang="en-US" sz="2400" dirty="0" smtClean="0"/>
                    </a:p>
                    <a:p>
                      <a:pPr marL="342900" indent="-342900">
                        <a:buFont typeface="Arial" pitchFamily="34" charset="0"/>
                        <a:buChar char="•"/>
                      </a:pPr>
                      <a:r>
                        <a:rPr lang="en-US" sz="2400" dirty="0" smtClean="0"/>
                        <a:t>Ergonomic</a:t>
                      </a:r>
                      <a:r>
                        <a:rPr lang="en-US" sz="2400" baseline="0" dirty="0" smtClean="0"/>
                        <a:t> difficulty of equipment</a:t>
                      </a:r>
                    </a:p>
                    <a:p>
                      <a:pPr algn="l">
                        <a:buFont typeface="Arial" pitchFamily="34" charset="0"/>
                        <a:buNone/>
                      </a:pPr>
                      <a:r>
                        <a:rPr lang="en-US" sz="1600" i="1" baseline="0" dirty="0" smtClean="0"/>
                        <a:t>--Watson, 2010</a:t>
                      </a:r>
                      <a:endParaRPr lang="en-US" sz="1600" i="1" dirty="0"/>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sp>
        <p:nvSpPr>
          <p:cNvPr id="86028" name="Title 2"/>
          <p:cNvSpPr>
            <a:spLocks noGrp="1"/>
          </p:cNvSpPr>
          <p:nvPr>
            <p:ph type="title"/>
          </p:nvPr>
        </p:nvSpPr>
        <p:spPr>
          <a:xfrm>
            <a:off x="228600" y="6927"/>
            <a:ext cx="8229600" cy="1406237"/>
          </a:xfrm>
        </p:spPr>
        <p:txBody>
          <a:bodyPr/>
          <a:lstStyle/>
          <a:p>
            <a:r>
              <a:rPr lang="en-US" altLang="en-US" sz="3600" dirty="0" smtClean="0"/>
              <a:t>Barriers to Compliance for Smoke Evacuation Practices</a:t>
            </a:r>
          </a:p>
        </p:txBody>
      </p:sp>
    </p:spTree>
    <p:extLst>
      <p:ext uri="{BB962C8B-B14F-4D97-AF65-F5344CB8AC3E}">
        <p14:creationId xmlns:p14="http://schemas.microsoft.com/office/powerpoint/2010/main" val="23300427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6075" indent="-346075">
              <a:buClr>
                <a:srgbClr val="00877C"/>
              </a:buClr>
            </a:pPr>
            <a:r>
              <a:rPr lang="en-US" dirty="0" smtClean="0"/>
              <a:t>There are a variety of smoke evacuators available. </a:t>
            </a:r>
          </a:p>
          <a:p>
            <a:pPr marL="346075" indent="-346075">
              <a:buClr>
                <a:srgbClr val="00877C"/>
              </a:buClr>
            </a:pPr>
            <a:r>
              <a:rPr lang="en-US" dirty="0" smtClean="0"/>
              <a:t>Select a smoke evacuator that meets the needs of the patient and the health care facility. </a:t>
            </a:r>
          </a:p>
          <a:p>
            <a:pPr marL="346075" indent="-346075">
              <a:buClr>
                <a:srgbClr val="00877C"/>
              </a:buClr>
            </a:pPr>
            <a:r>
              <a:rPr lang="en-US" dirty="0" smtClean="0"/>
              <a:t>Wear PPE when handling and disposing of smoke evacuation filters.</a:t>
            </a:r>
          </a:p>
          <a:p>
            <a:pPr marL="346075" indent="-346075">
              <a:buClr>
                <a:srgbClr val="00877C"/>
              </a:buClr>
            </a:pPr>
            <a:r>
              <a:rPr lang="en-US" altLang="en-US" dirty="0" smtClean="0"/>
              <a:t>Convening an interdisciplinary team is recommended to help develop and maintain a </a:t>
            </a:r>
            <a:r>
              <a:rPr lang="en-US" altLang="en-US" dirty="0"/>
              <a:t>successful Smoke Evacuation Program at your health care </a:t>
            </a:r>
            <a:r>
              <a:rPr lang="en-US" altLang="en-US" dirty="0" smtClean="0"/>
              <a:t>facility.</a:t>
            </a:r>
            <a:endParaRPr lang="en-US" dirty="0"/>
          </a:p>
        </p:txBody>
      </p:sp>
      <p:sp>
        <p:nvSpPr>
          <p:cNvPr id="3" name="Title 2"/>
          <p:cNvSpPr>
            <a:spLocks noGrp="1"/>
          </p:cNvSpPr>
          <p:nvPr>
            <p:ph type="title"/>
          </p:nvPr>
        </p:nvSpPr>
        <p:spPr/>
        <p:txBody>
          <a:bodyPr/>
          <a:lstStyle/>
          <a:p>
            <a:r>
              <a:rPr lang="en-US" dirty="0" smtClean="0"/>
              <a:t>Summary</a:t>
            </a:r>
            <a:endParaRPr lang="en-US" dirty="0"/>
          </a:p>
        </p:txBody>
      </p:sp>
    </p:spTree>
    <p:extLst>
      <p:ext uri="{BB962C8B-B14F-4D97-AF65-F5344CB8AC3E}">
        <p14:creationId xmlns:p14="http://schemas.microsoft.com/office/powerpoint/2010/main" val="38630386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This tool kit contains five slide decks related to the management of surgical smoke in the perioperative setting. It is recommended to review the slide decks in order. </a:t>
            </a:r>
            <a:r>
              <a:rPr lang="en-US" dirty="0" smtClean="0">
                <a:solidFill>
                  <a:srgbClr val="0D948F"/>
                </a:solidFill>
              </a:rPr>
              <a:t>This is Part IV.</a:t>
            </a:r>
          </a:p>
          <a:p>
            <a:pPr marL="0" indent="0">
              <a:buNone/>
            </a:pPr>
            <a:endParaRPr lang="en-US" sz="1600" dirty="0" smtClean="0"/>
          </a:p>
          <a:p>
            <a:pPr marL="346075" indent="-346075">
              <a:spcBef>
                <a:spcPts val="0"/>
              </a:spcBef>
              <a:buClr>
                <a:srgbClr val="0D948F"/>
              </a:buClr>
            </a:pPr>
            <a:r>
              <a:rPr lang="en-US" dirty="0" smtClean="0"/>
              <a:t>Part I:  Introduction to Surgical Smoke </a:t>
            </a:r>
          </a:p>
          <a:p>
            <a:pPr marL="346075" indent="-346075">
              <a:spcBef>
                <a:spcPts val="0"/>
              </a:spcBef>
              <a:buClr>
                <a:srgbClr val="0D948F"/>
              </a:buClr>
            </a:pPr>
            <a:r>
              <a:rPr lang="en-US" dirty="0" smtClean="0"/>
              <a:t>Part II: Hazards of Surgical Smoke</a:t>
            </a:r>
          </a:p>
          <a:p>
            <a:pPr marL="346075" indent="-346075">
              <a:spcBef>
                <a:spcPts val="0"/>
              </a:spcBef>
              <a:buClr>
                <a:srgbClr val="0D948F"/>
              </a:buClr>
            </a:pPr>
            <a:r>
              <a:rPr lang="en-US" dirty="0" smtClean="0"/>
              <a:t>Part III: </a:t>
            </a:r>
            <a:r>
              <a:rPr lang="en-US" dirty="0"/>
              <a:t>An Overview of </a:t>
            </a:r>
            <a:r>
              <a:rPr lang="en-US" altLang="en-US" dirty="0"/>
              <a:t>Health Care Regulations, Standards, and Guidelines Related to Surgical Smoke</a:t>
            </a:r>
          </a:p>
          <a:p>
            <a:pPr marL="346075" indent="-346075">
              <a:spcBef>
                <a:spcPts val="0"/>
              </a:spcBef>
              <a:buClr>
                <a:srgbClr val="0D948F"/>
              </a:buClr>
            </a:pPr>
            <a:r>
              <a:rPr lang="en-US" dirty="0" smtClean="0">
                <a:solidFill>
                  <a:srgbClr val="0D948F"/>
                </a:solidFill>
              </a:rPr>
              <a:t>Part IV: </a:t>
            </a:r>
            <a:r>
              <a:rPr lang="en-US" altLang="en-US" dirty="0" smtClean="0">
                <a:solidFill>
                  <a:srgbClr val="0D948F"/>
                </a:solidFill>
              </a:rPr>
              <a:t>Smoke </a:t>
            </a:r>
            <a:r>
              <a:rPr lang="en-US" altLang="en-US" dirty="0">
                <a:solidFill>
                  <a:srgbClr val="0D948F"/>
                </a:solidFill>
              </a:rPr>
              <a:t>Evacuation </a:t>
            </a:r>
            <a:r>
              <a:rPr lang="en-US" altLang="en-US" dirty="0" smtClean="0">
                <a:solidFill>
                  <a:srgbClr val="0D948F"/>
                </a:solidFill>
              </a:rPr>
              <a:t>in </a:t>
            </a:r>
            <a:r>
              <a:rPr lang="en-US" altLang="en-US" dirty="0">
                <a:solidFill>
                  <a:srgbClr val="0D948F"/>
                </a:solidFill>
              </a:rPr>
              <a:t>the Perioperative Setting</a:t>
            </a:r>
          </a:p>
          <a:p>
            <a:pPr marL="346075" indent="-346075">
              <a:spcBef>
                <a:spcPts val="0"/>
              </a:spcBef>
              <a:buClr>
                <a:srgbClr val="0D948F"/>
              </a:buClr>
            </a:pPr>
            <a:r>
              <a:rPr lang="en-US" dirty="0"/>
              <a:t>Part V:  Additional Perioperative Nursing Care</a:t>
            </a:r>
          </a:p>
          <a:p>
            <a:pPr>
              <a:buClr>
                <a:srgbClr val="0D948F"/>
              </a:buClr>
            </a:pPr>
            <a:endParaRPr lang="en-US" dirty="0"/>
          </a:p>
          <a:p>
            <a:pPr marL="0" indent="0">
              <a:buNone/>
            </a:pPr>
            <a:endParaRPr lang="en-US" dirty="0"/>
          </a:p>
        </p:txBody>
      </p:sp>
      <p:sp>
        <p:nvSpPr>
          <p:cNvPr id="3" name="Title 2"/>
          <p:cNvSpPr>
            <a:spLocks noGrp="1"/>
          </p:cNvSpPr>
          <p:nvPr>
            <p:ph type="title"/>
          </p:nvPr>
        </p:nvSpPr>
        <p:spPr/>
        <p:txBody>
          <a:bodyPr/>
          <a:lstStyle/>
          <a:p>
            <a:r>
              <a:rPr lang="en-US" dirty="0" smtClean="0"/>
              <a:t>Instructions to the Learner</a:t>
            </a:r>
            <a:endParaRPr lang="en-US" dirty="0"/>
          </a:p>
        </p:txBody>
      </p:sp>
    </p:spTree>
    <p:extLst>
      <p:ext uri="{BB962C8B-B14F-4D97-AF65-F5344CB8AC3E}">
        <p14:creationId xmlns:p14="http://schemas.microsoft.com/office/powerpoint/2010/main" val="27710456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spcBef>
                <a:spcPts val="0"/>
              </a:spcBef>
              <a:buClr>
                <a:srgbClr val="0D948F"/>
              </a:buClr>
              <a:buNone/>
            </a:pPr>
            <a:endParaRPr lang="en-US" dirty="0" smtClean="0"/>
          </a:p>
          <a:p>
            <a:pPr marL="0" indent="0">
              <a:spcBef>
                <a:spcPts val="0"/>
              </a:spcBef>
              <a:buClr>
                <a:srgbClr val="0D948F"/>
              </a:buClr>
              <a:buNone/>
            </a:pPr>
            <a:r>
              <a:rPr lang="en-US" dirty="0" smtClean="0"/>
              <a:t>Please continue to the next slide deck: </a:t>
            </a:r>
            <a:r>
              <a:rPr lang="en-US" dirty="0" smtClean="0">
                <a:solidFill>
                  <a:srgbClr val="0D948F"/>
                </a:solidFill>
              </a:rPr>
              <a:t>Part V</a:t>
            </a:r>
          </a:p>
          <a:p>
            <a:pPr marL="0" indent="0">
              <a:spcBef>
                <a:spcPts val="0"/>
              </a:spcBef>
              <a:buClr>
                <a:srgbClr val="0D948F"/>
              </a:buClr>
              <a:buNone/>
            </a:pPr>
            <a:endParaRPr lang="en-US" dirty="0" smtClean="0">
              <a:solidFill>
                <a:srgbClr val="0D948F"/>
              </a:solidFill>
            </a:endParaRPr>
          </a:p>
          <a:p>
            <a:pPr marL="346075" indent="-346075">
              <a:spcBef>
                <a:spcPts val="0"/>
              </a:spcBef>
              <a:buClr>
                <a:srgbClr val="0D948F"/>
              </a:buClr>
            </a:pPr>
            <a:r>
              <a:rPr lang="en-US" dirty="0"/>
              <a:t>Part I:  Introduction to Surgical Smoke </a:t>
            </a:r>
          </a:p>
          <a:p>
            <a:pPr marL="346075" indent="-346075">
              <a:spcBef>
                <a:spcPts val="0"/>
              </a:spcBef>
              <a:buClr>
                <a:srgbClr val="0D948F"/>
              </a:buClr>
            </a:pPr>
            <a:r>
              <a:rPr lang="en-US" dirty="0"/>
              <a:t>Part II: Hazards of Surgical Smoke</a:t>
            </a:r>
          </a:p>
          <a:p>
            <a:pPr marL="346075" indent="-346075">
              <a:spcBef>
                <a:spcPts val="0"/>
              </a:spcBef>
              <a:buClr>
                <a:srgbClr val="0D948F"/>
              </a:buClr>
            </a:pPr>
            <a:r>
              <a:rPr lang="en-US" dirty="0"/>
              <a:t>Part III: An Overview of </a:t>
            </a:r>
            <a:r>
              <a:rPr lang="en-US" altLang="en-US" dirty="0"/>
              <a:t>Health Care Regulations, Standards, and Guidelines Related to Surgical Smoke</a:t>
            </a:r>
          </a:p>
          <a:p>
            <a:pPr marL="346075" indent="-346075">
              <a:spcBef>
                <a:spcPts val="0"/>
              </a:spcBef>
              <a:buClr>
                <a:srgbClr val="0D948F"/>
              </a:buClr>
            </a:pPr>
            <a:r>
              <a:rPr lang="en-US" dirty="0"/>
              <a:t>Part IV: </a:t>
            </a:r>
            <a:r>
              <a:rPr lang="en-US" altLang="en-US" dirty="0"/>
              <a:t>Smoke Evacuation in the Perioperative Setting</a:t>
            </a:r>
          </a:p>
          <a:p>
            <a:pPr marL="346075" indent="-346075">
              <a:spcBef>
                <a:spcPts val="0"/>
              </a:spcBef>
              <a:buClr>
                <a:srgbClr val="0D948F"/>
              </a:buClr>
            </a:pPr>
            <a:r>
              <a:rPr lang="en-US" dirty="0">
                <a:solidFill>
                  <a:srgbClr val="4AB4BF"/>
                </a:solidFill>
              </a:rPr>
              <a:t>Part V:  Additional Perioperative Nursing Care</a:t>
            </a:r>
          </a:p>
          <a:p>
            <a:pPr marL="0" indent="0">
              <a:buNone/>
            </a:pPr>
            <a:endParaRPr lang="en-US" dirty="0"/>
          </a:p>
        </p:txBody>
      </p:sp>
      <p:sp>
        <p:nvSpPr>
          <p:cNvPr id="3" name="Title 2"/>
          <p:cNvSpPr>
            <a:spLocks noGrp="1"/>
          </p:cNvSpPr>
          <p:nvPr>
            <p:ph type="title"/>
          </p:nvPr>
        </p:nvSpPr>
        <p:spPr/>
        <p:txBody>
          <a:bodyPr/>
          <a:lstStyle/>
          <a:p>
            <a:r>
              <a:rPr lang="en-US" dirty="0" smtClean="0"/>
              <a:t>End of Part IV</a:t>
            </a:r>
            <a:endParaRPr lang="en-US" dirty="0"/>
          </a:p>
        </p:txBody>
      </p:sp>
    </p:spTree>
    <p:extLst>
      <p:ext uri="{BB962C8B-B14F-4D97-AF65-F5344CB8AC3E}">
        <p14:creationId xmlns:p14="http://schemas.microsoft.com/office/powerpoint/2010/main" val="11010557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spcBef>
                <a:spcPct val="0"/>
              </a:spcBef>
              <a:buNone/>
            </a:pPr>
            <a:endParaRPr lang="en-US" altLang="en-US" dirty="0" smtClean="0">
              <a:solidFill>
                <a:srgbClr val="00668D"/>
              </a:solidFill>
            </a:endParaRPr>
          </a:p>
          <a:p>
            <a:pPr algn="ctr">
              <a:spcBef>
                <a:spcPct val="0"/>
              </a:spcBef>
              <a:buNone/>
            </a:pPr>
            <a:endParaRPr lang="en-US" altLang="en-US" dirty="0">
              <a:solidFill>
                <a:srgbClr val="00668D"/>
              </a:solidFill>
            </a:endParaRPr>
          </a:p>
          <a:p>
            <a:pPr algn="ctr">
              <a:spcBef>
                <a:spcPct val="0"/>
              </a:spcBef>
              <a:buNone/>
            </a:pPr>
            <a:r>
              <a:rPr lang="en-US" altLang="en-US" sz="3600" dirty="0" smtClean="0">
                <a:solidFill>
                  <a:srgbClr val="00668D"/>
                </a:solidFill>
              </a:rPr>
              <a:t>Part IV</a:t>
            </a:r>
          </a:p>
          <a:p>
            <a:pPr algn="ctr">
              <a:spcBef>
                <a:spcPct val="0"/>
              </a:spcBef>
              <a:buNone/>
            </a:pPr>
            <a:endParaRPr lang="en-US" altLang="en-US" sz="3600" dirty="0" smtClean="0">
              <a:solidFill>
                <a:srgbClr val="00668D"/>
              </a:solidFill>
            </a:endParaRPr>
          </a:p>
          <a:p>
            <a:pPr algn="ctr">
              <a:spcBef>
                <a:spcPct val="0"/>
              </a:spcBef>
              <a:buNone/>
            </a:pPr>
            <a:r>
              <a:rPr lang="en-US" altLang="en-US" sz="3600" dirty="0" smtClean="0">
                <a:solidFill>
                  <a:srgbClr val="00668D"/>
                </a:solidFill>
              </a:rPr>
              <a:t>Smoke </a:t>
            </a:r>
            <a:r>
              <a:rPr lang="en-US" altLang="en-US" sz="3600" dirty="0">
                <a:solidFill>
                  <a:srgbClr val="00668D"/>
                </a:solidFill>
              </a:rPr>
              <a:t>Evacuation </a:t>
            </a:r>
          </a:p>
          <a:p>
            <a:pPr algn="ctr">
              <a:spcBef>
                <a:spcPct val="0"/>
              </a:spcBef>
              <a:buNone/>
            </a:pPr>
            <a:r>
              <a:rPr lang="en-US" altLang="en-US" sz="3600" dirty="0">
                <a:solidFill>
                  <a:srgbClr val="00668D"/>
                </a:solidFill>
              </a:rPr>
              <a:t>in the Perioperative Setting</a:t>
            </a:r>
          </a:p>
          <a:p>
            <a:endParaRPr lang="en-US" dirty="0">
              <a:solidFill>
                <a:srgbClr val="00668D"/>
              </a:solidFill>
            </a:endParaRPr>
          </a:p>
        </p:txBody>
      </p:sp>
    </p:spTree>
    <p:extLst>
      <p:ext uri="{BB962C8B-B14F-4D97-AF65-F5344CB8AC3E}">
        <p14:creationId xmlns:p14="http://schemas.microsoft.com/office/powerpoint/2010/main" val="21719015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Content Placeholder 1"/>
          <p:cNvSpPr>
            <a:spLocks noGrp="1"/>
          </p:cNvSpPr>
          <p:nvPr>
            <p:ph idx="1"/>
          </p:nvPr>
        </p:nvSpPr>
        <p:spPr>
          <a:xfrm>
            <a:off x="457200" y="1752600"/>
            <a:ext cx="8229600" cy="4114799"/>
          </a:xfrm>
        </p:spPr>
        <p:txBody>
          <a:bodyPr/>
          <a:lstStyle/>
          <a:p>
            <a:pPr marL="344488" indent="-344488">
              <a:buClr>
                <a:srgbClr val="00877C"/>
              </a:buClr>
              <a:defRPr/>
            </a:pPr>
            <a:r>
              <a:rPr lang="en-US" altLang="ja-JP" sz="3200" dirty="0" smtClean="0">
                <a:solidFill>
                  <a:schemeClr val="tx1">
                    <a:lumMod val="65000"/>
                  </a:schemeClr>
                </a:solidFill>
              </a:rPr>
              <a:t>Smoke evacuator systems</a:t>
            </a:r>
          </a:p>
          <a:p>
            <a:pPr marL="344488" indent="-344488">
              <a:buClr>
                <a:srgbClr val="00877C"/>
              </a:buClr>
              <a:defRPr/>
            </a:pPr>
            <a:r>
              <a:rPr lang="en-US" altLang="ja-JP" sz="3200" dirty="0" smtClean="0">
                <a:solidFill>
                  <a:schemeClr val="tx1">
                    <a:lumMod val="65000"/>
                  </a:schemeClr>
                </a:solidFill>
              </a:rPr>
              <a:t>In-line filters</a:t>
            </a:r>
          </a:p>
          <a:p>
            <a:pPr marL="344488" indent="-344488">
              <a:buClr>
                <a:srgbClr val="00877C"/>
              </a:buClr>
              <a:defRPr/>
            </a:pPr>
            <a:r>
              <a:rPr lang="en-US" altLang="ja-JP" sz="3200" dirty="0" smtClean="0">
                <a:solidFill>
                  <a:schemeClr val="tx1">
                    <a:lumMod val="65000"/>
                  </a:schemeClr>
                </a:solidFill>
              </a:rPr>
              <a:t>MIS smoke evacuation systems</a:t>
            </a:r>
            <a:endParaRPr lang="en-US" altLang="ja-JP" sz="3200" dirty="0">
              <a:solidFill>
                <a:schemeClr val="tx1">
                  <a:lumMod val="65000"/>
                </a:schemeClr>
              </a:solidFill>
            </a:endParaRPr>
          </a:p>
          <a:p>
            <a:pPr>
              <a:spcBef>
                <a:spcPct val="0"/>
              </a:spcBef>
              <a:buFont typeface="Arial" charset="0"/>
              <a:buNone/>
              <a:defRPr/>
            </a:pPr>
            <a:endParaRPr lang="en-US" dirty="0" smtClean="0"/>
          </a:p>
          <a:p>
            <a:pPr>
              <a:spcBef>
                <a:spcPct val="0"/>
              </a:spcBef>
              <a:buFont typeface="Arial" charset="0"/>
              <a:buChar char="•"/>
              <a:defRPr/>
            </a:pPr>
            <a:endParaRPr lang="en-US" dirty="0" smtClean="0"/>
          </a:p>
          <a:p>
            <a:pPr>
              <a:spcBef>
                <a:spcPct val="0"/>
              </a:spcBef>
              <a:buFont typeface="Arial" charset="0"/>
              <a:buChar char="•"/>
              <a:defRPr/>
            </a:pPr>
            <a:endParaRPr lang="en-US" dirty="0" smtClean="0"/>
          </a:p>
          <a:p>
            <a:pPr>
              <a:spcBef>
                <a:spcPct val="0"/>
              </a:spcBef>
              <a:buFont typeface="Arial" charset="0"/>
              <a:buChar char="•"/>
              <a:defRPr/>
            </a:pPr>
            <a:endParaRPr lang="en-US" dirty="0" smtClean="0"/>
          </a:p>
          <a:p>
            <a:pPr>
              <a:spcBef>
                <a:spcPct val="0"/>
              </a:spcBef>
              <a:buFont typeface="Arial" charset="0"/>
              <a:buChar char="•"/>
              <a:defRPr/>
            </a:pPr>
            <a:endParaRPr lang="en-US" dirty="0" smtClean="0"/>
          </a:p>
        </p:txBody>
      </p:sp>
      <p:sp>
        <p:nvSpPr>
          <p:cNvPr id="59395" name="Title 2"/>
          <p:cNvSpPr>
            <a:spLocks noGrp="1"/>
          </p:cNvSpPr>
          <p:nvPr>
            <p:ph type="title"/>
          </p:nvPr>
        </p:nvSpPr>
        <p:spPr>
          <a:xfrm>
            <a:off x="304800" y="609600"/>
            <a:ext cx="8534400" cy="1143000"/>
          </a:xfrm>
        </p:spPr>
        <p:txBody>
          <a:bodyPr>
            <a:normAutofit fontScale="90000"/>
          </a:bodyPr>
          <a:lstStyle/>
          <a:p>
            <a:r>
              <a:rPr lang="en-US" altLang="en-US" sz="4000" dirty="0" smtClean="0"/>
              <a:t/>
            </a:r>
            <a:br>
              <a:rPr lang="en-US" altLang="en-US" sz="4000" dirty="0" smtClean="0"/>
            </a:br>
            <a:r>
              <a:rPr lang="en-US" altLang="en-US" sz="4000" dirty="0" smtClean="0"/>
              <a:t>Evacuate Surgical Smoke</a:t>
            </a:r>
            <a:br>
              <a:rPr lang="en-US" altLang="en-US" sz="4000" dirty="0" smtClean="0"/>
            </a:br>
            <a:endParaRPr lang="en-US" altLang="en-US" sz="4000" dirty="0" smtClean="0"/>
          </a:p>
        </p:txBody>
      </p:sp>
    </p:spTree>
    <p:extLst>
      <p:ext uri="{BB962C8B-B14F-4D97-AF65-F5344CB8AC3E}">
        <p14:creationId xmlns:p14="http://schemas.microsoft.com/office/powerpoint/2010/main" val="29517450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Content Placeholder 1"/>
          <p:cNvSpPr>
            <a:spLocks noGrp="1"/>
          </p:cNvSpPr>
          <p:nvPr>
            <p:ph idx="1"/>
          </p:nvPr>
        </p:nvSpPr>
        <p:spPr/>
        <p:txBody>
          <a:bodyPr/>
          <a:lstStyle/>
          <a:p>
            <a:pPr marL="344488" indent="-344488">
              <a:spcBef>
                <a:spcPct val="0"/>
              </a:spcBef>
              <a:buClr>
                <a:srgbClr val="0D948F"/>
              </a:buClr>
            </a:pPr>
            <a:r>
              <a:rPr lang="en-US" altLang="en-US" dirty="0" smtClean="0"/>
              <a:t>Many products</a:t>
            </a:r>
          </a:p>
          <a:p>
            <a:pPr marL="344488" indent="-344488">
              <a:spcBef>
                <a:spcPct val="0"/>
              </a:spcBef>
              <a:buClr>
                <a:srgbClr val="0D948F"/>
              </a:buClr>
            </a:pPr>
            <a:r>
              <a:rPr lang="en-US" altLang="en-US" dirty="0" smtClean="0"/>
              <a:t>Evaluate the features and benefits</a:t>
            </a:r>
          </a:p>
          <a:p>
            <a:pPr marL="0" indent="0">
              <a:spcBef>
                <a:spcPct val="0"/>
              </a:spcBef>
              <a:buClr>
                <a:srgbClr val="0D948F"/>
              </a:buClr>
              <a:buNone/>
            </a:pPr>
            <a:endParaRPr lang="en-US" altLang="en-US" dirty="0" smtClean="0"/>
          </a:p>
          <a:p>
            <a:pPr>
              <a:spcBef>
                <a:spcPct val="0"/>
              </a:spcBef>
              <a:buFont typeface="Arial" panose="020B0604020202020204" pitchFamily="34" charset="0"/>
              <a:buNone/>
            </a:pPr>
            <a:endParaRPr lang="en-US" altLang="en-US" dirty="0" smtClean="0"/>
          </a:p>
          <a:p>
            <a:pPr>
              <a:spcBef>
                <a:spcPct val="0"/>
              </a:spcBef>
              <a:buFont typeface="Arial" panose="020B0604020202020204" pitchFamily="34" charset="0"/>
              <a:buNone/>
            </a:pPr>
            <a:endParaRPr lang="en-US" altLang="en-US" dirty="0" smtClean="0"/>
          </a:p>
        </p:txBody>
      </p:sp>
      <p:sp>
        <p:nvSpPr>
          <p:cNvPr id="60419" name="Title 2"/>
          <p:cNvSpPr>
            <a:spLocks noGrp="1"/>
          </p:cNvSpPr>
          <p:nvPr>
            <p:ph type="title"/>
          </p:nvPr>
        </p:nvSpPr>
        <p:spPr>
          <a:xfrm>
            <a:off x="262467" y="228600"/>
            <a:ext cx="7833783" cy="1143000"/>
          </a:xfrm>
        </p:spPr>
        <p:txBody>
          <a:bodyPr/>
          <a:lstStyle/>
          <a:p>
            <a:r>
              <a:rPr lang="en-US" altLang="en-US" sz="4000" dirty="0" smtClean="0"/>
              <a:t>Evaluating Smoke Evacuators</a:t>
            </a:r>
          </a:p>
        </p:txBody>
      </p:sp>
      <p:pic>
        <p:nvPicPr>
          <p:cNvPr id="6042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62717" y="1616855"/>
            <a:ext cx="2895600" cy="3608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042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6527" y="3693822"/>
            <a:ext cx="1600200" cy="183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874509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Content Placeholder 1"/>
          <p:cNvSpPr>
            <a:spLocks noGrp="1"/>
          </p:cNvSpPr>
          <p:nvPr>
            <p:ph idx="1"/>
          </p:nvPr>
        </p:nvSpPr>
        <p:spPr/>
        <p:txBody>
          <a:bodyPr>
            <a:normAutofit lnSpcReduction="10000"/>
          </a:bodyPr>
          <a:lstStyle/>
          <a:p>
            <a:pPr marL="630238" indent="-404813" eaLnBrk="1" hangingPunct="1">
              <a:buClr>
                <a:srgbClr val="0D948F"/>
              </a:buClr>
              <a:buFont typeface="Arial" charset="0"/>
              <a:buChar char="•"/>
              <a:tabLst>
                <a:tab pos="630238" algn="l"/>
              </a:tabLst>
              <a:defRPr/>
            </a:pPr>
            <a:r>
              <a:rPr lang="en-US" altLang="ja-JP" dirty="0" smtClean="0">
                <a:solidFill>
                  <a:schemeClr val="tx1">
                    <a:lumMod val="65000"/>
                  </a:schemeClr>
                </a:solidFill>
              </a:rPr>
              <a:t>Type of filters (</a:t>
            </a:r>
            <a:r>
              <a:rPr lang="en-US" altLang="ja-JP" dirty="0" err="1" smtClean="0">
                <a:solidFill>
                  <a:schemeClr val="tx1">
                    <a:lumMod val="65000"/>
                  </a:schemeClr>
                </a:solidFill>
              </a:rPr>
              <a:t>eg</a:t>
            </a:r>
            <a:r>
              <a:rPr lang="en-US" altLang="ja-JP" dirty="0" smtClean="0">
                <a:solidFill>
                  <a:schemeClr val="tx1">
                    <a:lumMod val="65000"/>
                  </a:schemeClr>
                </a:solidFill>
              </a:rPr>
              <a:t>, ULPA, carbon)</a:t>
            </a:r>
          </a:p>
          <a:p>
            <a:pPr marL="630238" indent="-404813" eaLnBrk="1" hangingPunct="1">
              <a:buClr>
                <a:srgbClr val="0D948F"/>
              </a:buClr>
              <a:buFont typeface="Arial" charset="0"/>
              <a:buChar char="•"/>
              <a:tabLst>
                <a:tab pos="630238" algn="l"/>
              </a:tabLst>
              <a:defRPr/>
            </a:pPr>
            <a:r>
              <a:rPr lang="en-US" altLang="ja-JP" dirty="0" smtClean="0">
                <a:solidFill>
                  <a:schemeClr val="tx1">
                    <a:lumMod val="65000"/>
                  </a:schemeClr>
                </a:solidFill>
              </a:rPr>
              <a:t>Type of filter monitoring system</a:t>
            </a:r>
          </a:p>
          <a:p>
            <a:pPr marL="630238" indent="-404813" eaLnBrk="1" hangingPunct="1">
              <a:buClr>
                <a:srgbClr val="0D948F"/>
              </a:buClr>
              <a:buFont typeface="Arial" charset="0"/>
              <a:buChar char="•"/>
              <a:tabLst>
                <a:tab pos="630238" algn="l"/>
              </a:tabLst>
              <a:defRPr/>
            </a:pPr>
            <a:r>
              <a:rPr lang="en-US" altLang="ja-JP" dirty="0" smtClean="0">
                <a:solidFill>
                  <a:schemeClr val="tx1">
                    <a:lumMod val="65000"/>
                  </a:schemeClr>
                </a:solidFill>
              </a:rPr>
              <a:t>Does the system have</a:t>
            </a:r>
          </a:p>
          <a:p>
            <a:pPr marL="1025525" lvl="2" indent="-342900">
              <a:buClr>
                <a:srgbClr val="00668D"/>
              </a:buClr>
              <a:tabLst>
                <a:tab pos="630238" algn="l"/>
              </a:tabLst>
              <a:defRPr/>
            </a:pPr>
            <a:r>
              <a:rPr lang="en-US" altLang="ja-JP" sz="2400" dirty="0" smtClean="0">
                <a:solidFill>
                  <a:srgbClr val="00668D"/>
                </a:solidFill>
              </a:rPr>
              <a:t>variable flow rates to accommodate different amounts of smoke?</a:t>
            </a:r>
          </a:p>
          <a:p>
            <a:pPr marL="1025525" lvl="2" indent="-342900">
              <a:buClr>
                <a:srgbClr val="00668D"/>
              </a:buClr>
              <a:tabLst>
                <a:tab pos="630238" algn="l"/>
              </a:tabLst>
              <a:defRPr/>
            </a:pPr>
            <a:r>
              <a:rPr lang="en-US" altLang="ja-JP" sz="2400" dirty="0" smtClean="0">
                <a:solidFill>
                  <a:srgbClr val="00668D"/>
                </a:solidFill>
              </a:rPr>
              <a:t>automatic remote activation?</a:t>
            </a:r>
          </a:p>
          <a:p>
            <a:pPr marL="630238" indent="-404813" eaLnBrk="1" hangingPunct="1">
              <a:buClr>
                <a:srgbClr val="0D948F"/>
              </a:buClr>
              <a:buFont typeface="Arial" charset="0"/>
              <a:buChar char="•"/>
              <a:tabLst>
                <a:tab pos="630238" algn="l"/>
              </a:tabLst>
              <a:defRPr/>
            </a:pPr>
            <a:r>
              <a:rPr lang="en-US" altLang="ja-JP" dirty="0" smtClean="0">
                <a:solidFill>
                  <a:schemeClr val="tx1">
                    <a:lumMod val="65000"/>
                  </a:schemeClr>
                </a:solidFill>
              </a:rPr>
              <a:t>Noise level</a:t>
            </a:r>
          </a:p>
          <a:p>
            <a:pPr marL="630238" indent="-404813" eaLnBrk="1" hangingPunct="1">
              <a:buClr>
                <a:srgbClr val="0D948F"/>
              </a:buClr>
              <a:buFont typeface="Arial" charset="0"/>
              <a:buChar char="•"/>
              <a:tabLst>
                <a:tab pos="630238" algn="l"/>
              </a:tabLst>
              <a:defRPr/>
            </a:pPr>
            <a:r>
              <a:rPr lang="en-US" altLang="ja-JP" dirty="0" smtClean="0">
                <a:solidFill>
                  <a:schemeClr val="tx1">
                    <a:lumMod val="65000"/>
                  </a:schemeClr>
                </a:solidFill>
              </a:rPr>
              <a:t>Is the system compatible with existing products?</a:t>
            </a:r>
          </a:p>
          <a:p>
            <a:pPr marL="630238" indent="-404813" eaLnBrk="1" hangingPunct="1">
              <a:buClr>
                <a:srgbClr val="0D948F"/>
              </a:buClr>
              <a:buFont typeface="Arial" charset="0"/>
              <a:buChar char="•"/>
              <a:tabLst>
                <a:tab pos="630238" algn="l"/>
              </a:tabLst>
              <a:defRPr/>
            </a:pPr>
            <a:r>
              <a:rPr lang="en-US" altLang="ja-JP" dirty="0" smtClean="0">
                <a:solidFill>
                  <a:schemeClr val="tx1">
                    <a:lumMod val="65000"/>
                  </a:schemeClr>
                </a:solidFill>
              </a:rPr>
              <a:t>How effective and efficient is the system?</a:t>
            </a:r>
          </a:p>
          <a:p>
            <a:pPr marL="630238" indent="-404813" eaLnBrk="1" hangingPunct="1">
              <a:buClr>
                <a:srgbClr val="0D948F"/>
              </a:buClr>
              <a:buFont typeface="Arial" charset="0"/>
              <a:buChar char="•"/>
              <a:tabLst>
                <a:tab pos="630238" algn="l"/>
              </a:tabLst>
              <a:defRPr/>
            </a:pPr>
            <a:r>
              <a:rPr lang="en-US" altLang="ja-JP" dirty="0" smtClean="0">
                <a:solidFill>
                  <a:schemeClr val="tx1">
                    <a:lumMod val="65000"/>
                  </a:schemeClr>
                </a:solidFill>
              </a:rPr>
              <a:t>Cost</a:t>
            </a:r>
          </a:p>
          <a:p>
            <a:pPr>
              <a:spcBef>
                <a:spcPct val="0"/>
              </a:spcBef>
              <a:buFont typeface="Arial" charset="0"/>
              <a:buNone/>
              <a:defRPr/>
            </a:pPr>
            <a:endParaRPr lang="en-US" dirty="0" smtClean="0"/>
          </a:p>
        </p:txBody>
      </p:sp>
      <p:sp>
        <p:nvSpPr>
          <p:cNvPr id="61443" name="Title 2"/>
          <p:cNvSpPr>
            <a:spLocks noGrp="1"/>
          </p:cNvSpPr>
          <p:nvPr>
            <p:ph type="title"/>
          </p:nvPr>
        </p:nvSpPr>
        <p:spPr>
          <a:xfrm>
            <a:off x="480645" y="381000"/>
            <a:ext cx="8400887" cy="944562"/>
          </a:xfrm>
        </p:spPr>
        <p:txBody>
          <a:bodyPr>
            <a:normAutofit fontScale="90000"/>
          </a:bodyPr>
          <a:lstStyle/>
          <a:p>
            <a:r>
              <a:rPr lang="en-US" altLang="en-US" sz="3600" dirty="0" smtClean="0"/>
              <a:t>Evaluating Smoke Evacuation Systems</a:t>
            </a:r>
          </a:p>
        </p:txBody>
      </p:sp>
    </p:spTree>
    <p:extLst>
      <p:ext uri="{BB962C8B-B14F-4D97-AF65-F5344CB8AC3E}">
        <p14:creationId xmlns:p14="http://schemas.microsoft.com/office/powerpoint/2010/main" val="2462407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Clr>
                <a:srgbClr val="0D948F"/>
              </a:buClr>
              <a:buNone/>
              <a:defRPr/>
            </a:pPr>
            <a:r>
              <a:rPr lang="en-US" sz="3200" dirty="0" smtClean="0">
                <a:solidFill>
                  <a:schemeClr val="tx1">
                    <a:lumMod val="65000"/>
                  </a:schemeClr>
                </a:solidFill>
              </a:rPr>
              <a:t>Efficiency </a:t>
            </a:r>
          </a:p>
          <a:p>
            <a:pPr marL="344488" indent="-344488">
              <a:buClr>
                <a:srgbClr val="0D948F"/>
              </a:buClr>
              <a:defRPr/>
            </a:pPr>
            <a:r>
              <a:rPr lang="en-US" sz="3200" dirty="0" smtClean="0">
                <a:solidFill>
                  <a:schemeClr val="tx1">
                    <a:lumMod val="65000"/>
                  </a:schemeClr>
                </a:solidFill>
              </a:rPr>
              <a:t>Filtering capability</a:t>
            </a:r>
          </a:p>
          <a:p>
            <a:pPr marL="344488" indent="-344488">
              <a:buClr>
                <a:srgbClr val="0D948F"/>
              </a:buClr>
              <a:defRPr/>
            </a:pPr>
            <a:r>
              <a:rPr lang="en-US" sz="3200" dirty="0" smtClean="0">
                <a:solidFill>
                  <a:schemeClr val="tx1">
                    <a:lumMod val="65000"/>
                  </a:schemeClr>
                </a:solidFill>
              </a:rPr>
              <a:t>Suction power</a:t>
            </a:r>
          </a:p>
        </p:txBody>
      </p:sp>
      <p:sp>
        <p:nvSpPr>
          <p:cNvPr id="62467" name="Title 2"/>
          <p:cNvSpPr>
            <a:spLocks noGrp="1"/>
          </p:cNvSpPr>
          <p:nvPr>
            <p:ph type="title"/>
          </p:nvPr>
        </p:nvSpPr>
        <p:spPr>
          <a:xfrm>
            <a:off x="262467" y="228600"/>
            <a:ext cx="8005233" cy="1143000"/>
          </a:xfrm>
        </p:spPr>
        <p:txBody>
          <a:bodyPr/>
          <a:lstStyle/>
          <a:p>
            <a:r>
              <a:rPr lang="en-US" altLang="en-US" dirty="0" smtClean="0"/>
              <a:t>Critical Features of Smoke Evacuators</a:t>
            </a:r>
          </a:p>
        </p:txBody>
      </p:sp>
    </p:spTree>
    <p:extLst>
      <p:ext uri="{BB962C8B-B14F-4D97-AF65-F5344CB8AC3E}">
        <p14:creationId xmlns:p14="http://schemas.microsoft.com/office/powerpoint/2010/main" val="32372167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4488" indent="-344488">
              <a:lnSpc>
                <a:spcPct val="90000"/>
              </a:lnSpc>
              <a:buClr>
                <a:srgbClr val="0D948F"/>
              </a:buClr>
              <a:defRPr/>
            </a:pPr>
            <a:r>
              <a:rPr lang="en-US" dirty="0" smtClean="0">
                <a:solidFill>
                  <a:schemeClr val="tx1">
                    <a:lumMod val="65000"/>
                  </a:schemeClr>
                </a:solidFill>
              </a:rPr>
              <a:t>Motor rating </a:t>
            </a:r>
          </a:p>
          <a:p>
            <a:pPr marL="344488" indent="-344488">
              <a:lnSpc>
                <a:spcPct val="90000"/>
              </a:lnSpc>
              <a:buClr>
                <a:srgbClr val="0D948F"/>
              </a:buClr>
              <a:defRPr/>
            </a:pPr>
            <a:r>
              <a:rPr lang="en-US" dirty="0" smtClean="0">
                <a:solidFill>
                  <a:schemeClr val="tx1">
                    <a:lumMod val="65000"/>
                  </a:schemeClr>
                </a:solidFill>
              </a:rPr>
              <a:t>Tubing size </a:t>
            </a:r>
          </a:p>
          <a:p>
            <a:pPr marL="344488" indent="-344488">
              <a:lnSpc>
                <a:spcPct val="90000"/>
              </a:lnSpc>
              <a:buClr>
                <a:srgbClr val="0D948F"/>
              </a:buClr>
              <a:defRPr/>
            </a:pPr>
            <a:r>
              <a:rPr lang="en-US" dirty="0" smtClean="0">
                <a:solidFill>
                  <a:schemeClr val="tx1">
                    <a:lumMod val="65000"/>
                  </a:schemeClr>
                </a:solidFill>
              </a:rPr>
              <a:t>Site proximity</a:t>
            </a:r>
          </a:p>
          <a:p>
            <a:pPr marL="344488" indent="-344488">
              <a:lnSpc>
                <a:spcPct val="90000"/>
              </a:lnSpc>
              <a:buClr>
                <a:srgbClr val="0D948F"/>
              </a:buClr>
              <a:defRPr/>
            </a:pPr>
            <a:r>
              <a:rPr lang="en-US" dirty="0" smtClean="0">
                <a:solidFill>
                  <a:schemeClr val="tx1">
                    <a:lumMod val="65000"/>
                  </a:schemeClr>
                </a:solidFill>
              </a:rPr>
              <a:t>Amount of smoke generated</a:t>
            </a:r>
            <a:endParaRPr lang="en-US" dirty="0" smtClean="0"/>
          </a:p>
          <a:p>
            <a:pPr>
              <a:buFont typeface="Arial" charset="0"/>
              <a:buChar char="•"/>
              <a:defRPr/>
            </a:pPr>
            <a:endParaRPr lang="en-US" dirty="0"/>
          </a:p>
        </p:txBody>
      </p:sp>
      <p:sp>
        <p:nvSpPr>
          <p:cNvPr id="63491" name="Title 2"/>
          <p:cNvSpPr>
            <a:spLocks noGrp="1"/>
          </p:cNvSpPr>
          <p:nvPr>
            <p:ph type="title"/>
          </p:nvPr>
        </p:nvSpPr>
        <p:spPr/>
        <p:txBody>
          <a:bodyPr/>
          <a:lstStyle/>
          <a:p>
            <a:r>
              <a:rPr lang="en-US" altLang="en-US" sz="4000" dirty="0" smtClean="0"/>
              <a:t>Smoke Capture  </a:t>
            </a:r>
          </a:p>
        </p:txBody>
      </p:sp>
      <p:pic>
        <p:nvPicPr>
          <p:cNvPr id="6349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77636" y="3850481"/>
            <a:ext cx="2362200" cy="1862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349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10200" y="2057400"/>
            <a:ext cx="22098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214805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Content Placeholder 1"/>
          <p:cNvSpPr>
            <a:spLocks noGrp="1"/>
          </p:cNvSpPr>
          <p:nvPr>
            <p:ph idx="1"/>
          </p:nvPr>
        </p:nvSpPr>
        <p:spPr>
          <a:xfrm>
            <a:off x="228600" y="1676400"/>
            <a:ext cx="4191000" cy="3916363"/>
          </a:xfrm>
        </p:spPr>
        <p:txBody>
          <a:bodyPr/>
          <a:lstStyle/>
          <a:p>
            <a:pPr marL="346075" indent="-346075">
              <a:spcBef>
                <a:spcPct val="0"/>
              </a:spcBef>
              <a:buClr>
                <a:srgbClr val="0D948F"/>
              </a:buClr>
            </a:pPr>
            <a:r>
              <a:rPr lang="en-US" altLang="en-US" sz="2400" dirty="0" smtClean="0"/>
              <a:t>Pre-filter (captures large particles)</a:t>
            </a:r>
          </a:p>
          <a:p>
            <a:pPr marL="346075" indent="-346075">
              <a:spcBef>
                <a:spcPct val="0"/>
              </a:spcBef>
              <a:buClr>
                <a:srgbClr val="0D948F"/>
              </a:buClr>
            </a:pPr>
            <a:endParaRPr lang="en-US" altLang="en-US" sz="2400" dirty="0" smtClean="0"/>
          </a:p>
          <a:p>
            <a:pPr marL="346075" indent="-346075">
              <a:spcBef>
                <a:spcPct val="0"/>
              </a:spcBef>
              <a:buClr>
                <a:srgbClr val="0D948F"/>
              </a:buClr>
            </a:pPr>
            <a:r>
              <a:rPr lang="en-US" altLang="en-US" sz="2400" dirty="0" smtClean="0"/>
              <a:t>ULPA filter (captures small particles)</a:t>
            </a:r>
          </a:p>
          <a:p>
            <a:pPr marL="346075" indent="-346075">
              <a:spcBef>
                <a:spcPct val="0"/>
              </a:spcBef>
              <a:buClr>
                <a:srgbClr val="0D948F"/>
              </a:buClr>
            </a:pPr>
            <a:endParaRPr lang="en-US" altLang="en-US" sz="2400" dirty="0" smtClean="0"/>
          </a:p>
          <a:p>
            <a:pPr marL="346075" indent="-346075">
              <a:spcBef>
                <a:spcPct val="0"/>
              </a:spcBef>
              <a:buClr>
                <a:srgbClr val="0D948F"/>
              </a:buClr>
            </a:pPr>
            <a:r>
              <a:rPr lang="en-US" altLang="en-US" sz="2400" dirty="0" smtClean="0"/>
              <a:t>Charcoal filter (captures toxic gases and odors)</a:t>
            </a:r>
          </a:p>
        </p:txBody>
      </p:sp>
      <p:sp>
        <p:nvSpPr>
          <p:cNvPr id="64515" name="Title 2"/>
          <p:cNvSpPr>
            <a:spLocks noGrp="1"/>
          </p:cNvSpPr>
          <p:nvPr>
            <p:ph type="title"/>
          </p:nvPr>
        </p:nvSpPr>
        <p:spPr/>
        <p:txBody>
          <a:bodyPr>
            <a:normAutofit/>
          </a:bodyPr>
          <a:lstStyle/>
          <a:p>
            <a:r>
              <a:rPr lang="en-US" altLang="en-US" sz="4000" dirty="0" smtClean="0"/>
              <a:t>Triple Filter System</a:t>
            </a:r>
          </a:p>
        </p:txBody>
      </p:sp>
      <p:pic>
        <p:nvPicPr>
          <p:cNvPr id="6451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1436843"/>
            <a:ext cx="2819400" cy="4605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496774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03 14 16 AORN Go Clear Award Template.potx [Read-Only]" id="{AC1A6089-E3A8-4CA7-8455-D8094B481FA6}" vid="{FD457092-5CDA-4CA3-B94F-AD38CBC95AC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03 14 16 AORN Go Clear Award Template</Template>
  <TotalTime>298</TotalTime>
  <Words>1601</Words>
  <Application>Microsoft Office PowerPoint</Application>
  <PresentationFormat>On-screen Show (4:3)</PresentationFormat>
  <Paragraphs>204</Paragraphs>
  <Slides>20</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ＭＳ Ｐゴシック</vt:lpstr>
      <vt:lpstr>Arial</vt:lpstr>
      <vt:lpstr>Calibri</vt:lpstr>
      <vt:lpstr>Symbol</vt:lpstr>
      <vt:lpstr>Wingdings</vt:lpstr>
      <vt:lpstr>Office Theme</vt:lpstr>
      <vt:lpstr>Management of Surgical Smoke Tool Kit</vt:lpstr>
      <vt:lpstr>Instructions to the Learner</vt:lpstr>
      <vt:lpstr>PowerPoint Presentation</vt:lpstr>
      <vt:lpstr> Evacuate Surgical Smoke </vt:lpstr>
      <vt:lpstr>Evaluating Smoke Evacuators</vt:lpstr>
      <vt:lpstr>Evaluating Smoke Evacuation Systems</vt:lpstr>
      <vt:lpstr>Critical Features of Smoke Evacuators</vt:lpstr>
      <vt:lpstr>Smoke Capture  </vt:lpstr>
      <vt:lpstr>Triple Filter System</vt:lpstr>
      <vt:lpstr> Wall Suction:  Use an In-Line Filter</vt:lpstr>
      <vt:lpstr>In-Line Filters with Wall Suction</vt:lpstr>
      <vt:lpstr>Wall Suction</vt:lpstr>
      <vt:lpstr>Evacuating Surgical Smoke During Minimally Invasive Procedures</vt:lpstr>
      <vt:lpstr>Disposing of and Changing  Smoke Evacuation Filters</vt:lpstr>
      <vt:lpstr>Smoke Evacuation Program</vt:lpstr>
      <vt:lpstr>PowerPoint Presentation</vt:lpstr>
      <vt:lpstr>Implementing  Smoke Evacuation Practices</vt:lpstr>
      <vt:lpstr>Barriers to Compliance for Smoke Evacuation Practices</vt:lpstr>
      <vt:lpstr>Summary</vt:lpstr>
      <vt:lpstr>End of Part IV</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Eckhart</dc:creator>
  <cp:lastModifiedBy>Ellice Mellinger</cp:lastModifiedBy>
  <cp:revision>23</cp:revision>
  <dcterms:created xsi:type="dcterms:W3CDTF">2016-05-23T19:00:04Z</dcterms:created>
  <dcterms:modified xsi:type="dcterms:W3CDTF">2018-11-14T20:05:38Z</dcterms:modified>
</cp:coreProperties>
</file>