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1" r:id="rId2"/>
    <p:sldId id="260" r:id="rId3"/>
    <p:sldId id="259" r:id="rId4"/>
    <p:sldId id="266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45"/>
    <a:srgbClr val="0D948F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13" d="100"/>
          <a:sy n="113" d="100"/>
        </p:scale>
        <p:origin x="1224" y="96"/>
      </p:cViewPr>
      <p:guideLst>
        <p:guide orient="horz" pos="13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C8FCD-D319-4CEA-86F9-57716F47C3EA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BED1B-5D3E-4954-AE7F-744386DFAF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7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AORN Smoke Tool Kit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D25A67-60DB-4FBB-9A2F-CCFEF69BBBD6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9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5167" y="4800600"/>
            <a:ext cx="5439833" cy="990600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Webinar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096000" y="4800600"/>
            <a:ext cx="2895600" cy="609600"/>
          </a:xfrm>
        </p:spPr>
        <p:txBody>
          <a:bodyPr>
            <a:normAutofit/>
          </a:bodyPr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Dial into the conference line with your telephone: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5167" y="4038600"/>
            <a:ext cx="5486400" cy="6096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7013" indent="0">
              <a:buNone/>
              <a:defRPr/>
            </a:lvl2pPr>
            <a:lvl3pPr marL="461963" indent="0">
              <a:buNone/>
              <a:defRPr/>
            </a:lvl3pPr>
            <a:lvl4pPr marL="687387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Welcome to Today’s Webinar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5418667"/>
            <a:ext cx="2895600" cy="372533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7013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1963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7387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(866) 740-1260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3810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97C91AA-96C8-4E20-ABEE-5180C2A5BFC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0037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67000"/>
            <a:ext cx="7772400" cy="1143000"/>
          </a:xfrm>
        </p:spPr>
        <p:txBody>
          <a:bodyPr anchor="b">
            <a:normAutofit/>
          </a:bodyPr>
          <a:lstStyle>
            <a:lvl1pPr algn="l">
              <a:defRPr sz="3200" b="1" cap="all">
                <a:solidFill>
                  <a:srgbClr val="0037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962400"/>
            <a:ext cx="7772400" cy="4445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D948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90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0037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81000" y="6188075"/>
            <a:ext cx="2133600" cy="365125"/>
          </a:xfrm>
        </p:spPr>
        <p:txBody>
          <a:bodyPr/>
          <a:lstStyle/>
          <a:p>
            <a:fld id="{097C91AA-96C8-4E20-ABEE-5180C2A5B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C91AA-96C8-4E20-ABEE-5180C2A5BFC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0037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C91AA-96C8-4E20-ABEE-5180C2A5B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9144000" cy="6858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944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3810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97C91AA-96C8-4E20-ABEE-5180C2A5BF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172200"/>
            <a:ext cx="1186543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374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7013" indent="-22701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461963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D948F"/>
          </a:solidFill>
          <a:latin typeface="Times New Roman" pitchFamily="18" charset="0"/>
          <a:ea typeface="+mn-ea"/>
          <a:cs typeface="Times New Roman" pitchFamily="18" charset="0"/>
        </a:defRPr>
      </a:lvl2pPr>
      <a:lvl3pPr marL="687388" indent="-22542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3pPr>
      <a:lvl4pPr marL="914400" indent="-227013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bg1">
              <a:lumMod val="6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4pPr>
      <a:lvl5pPr marL="1141413" indent="-227013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>
              <a:lumMod val="6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808112"/>
            <a:ext cx="5786907" cy="1059287"/>
          </a:xfrm>
        </p:spPr>
        <p:txBody>
          <a:bodyPr>
            <a:noAutofit/>
          </a:bodyPr>
          <a:lstStyle/>
          <a:p>
            <a:r>
              <a:rPr lang="en-US" sz="2000" dirty="0" smtClean="0">
                <a:effectLst/>
                <a:latin typeface="+mn-lt"/>
              </a:rPr>
              <a:t/>
            </a:r>
            <a:br>
              <a:rPr lang="en-US" sz="2000" dirty="0" smtClean="0">
                <a:effectLst/>
                <a:latin typeface="+mn-lt"/>
              </a:rPr>
            </a:br>
            <a:r>
              <a:rPr lang="en-US" sz="2000" dirty="0">
                <a:effectLst/>
              </a:rPr>
              <a:t>Prevention of Perioperative </a:t>
            </a:r>
            <a:r>
              <a:rPr lang="en-US" sz="2000">
                <a:effectLst/>
              </a:rPr>
              <a:t>Pressure </a:t>
            </a:r>
            <a:r>
              <a:rPr lang="en-US" sz="2000" smtClean="0">
                <a:effectLst/>
              </a:rPr>
              <a:t>Injury </a:t>
            </a:r>
            <a:r>
              <a:rPr lang="en-US" sz="2000" dirty="0" smtClean="0">
                <a:effectLst/>
              </a:rPr>
              <a:t>Tool </a:t>
            </a:r>
            <a:r>
              <a:rPr lang="en-US" sz="2000" dirty="0">
                <a:effectLst/>
              </a:rPr>
              <a:t>Kit</a:t>
            </a:r>
            <a:endParaRPr lang="en-US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7338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Disclosure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Planning Committee</a:t>
            </a:r>
          </a:p>
        </p:txBody>
      </p:sp>
      <p:sp>
        <p:nvSpPr>
          <p:cNvPr id="6146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19099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2400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700" b="1" dirty="0" smtClean="0">
                <a:latin typeface="+mn-lt"/>
                <a:cs typeface="Arial" panose="020B0604020202020204" pitchFamily="34" charset="0"/>
              </a:rPr>
              <a:t>Susan Bakewell, MS, RN-BC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Director, Perioperative Education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AORN Nursing Department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Denver, CO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i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Disclosure: No Conflict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1700" dirty="0" smtClean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dirty="0" smtClean="0">
                <a:latin typeface="+mn-lt"/>
                <a:cs typeface="Arial" panose="020B0604020202020204" pitchFamily="34" charset="0"/>
              </a:rPr>
              <a:t> 	</a:t>
            </a:r>
            <a:r>
              <a:rPr lang="en-US" altLang="en-US" sz="1700" b="1" dirty="0" smtClean="0">
                <a:latin typeface="+mn-lt"/>
                <a:cs typeface="Arial" panose="020B0604020202020204" pitchFamily="34" charset="0"/>
              </a:rPr>
              <a:t>Ellice Mellinger, MS, BSN, RN, CNOR 	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Senior Perioperative Education Specialist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AORN Nursing Department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Denver, CO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i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Disclosure: No Conflict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1700" i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61963" indent="-234950">
              <a:buNone/>
            </a:pPr>
            <a:r>
              <a:rPr lang="en-US" sz="1700" b="1" dirty="0" smtClean="0">
                <a:latin typeface="+mn-lt"/>
              </a:rPr>
              <a:t>Lisa </a:t>
            </a:r>
            <a:r>
              <a:rPr lang="en-US" sz="1700" b="1" dirty="0">
                <a:latin typeface="+mn-lt"/>
              </a:rPr>
              <a:t>Spruce, DNP, RN, CNS-CP, CNOR, ACNS, ACNP</a:t>
            </a:r>
            <a:r>
              <a:rPr lang="en-US" sz="1700" b="1" dirty="0" smtClean="0">
                <a:latin typeface="+mn-lt"/>
              </a:rPr>
              <a:t>, FAAN</a:t>
            </a:r>
            <a:endParaRPr lang="en-US" sz="1700" b="1" dirty="0">
              <a:latin typeface="+mn-lt"/>
            </a:endParaRPr>
          </a:p>
          <a:p>
            <a:pPr marL="461963" indent="-234950">
              <a:buNone/>
            </a:pPr>
            <a:r>
              <a:rPr lang="en-US" sz="1700" dirty="0" smtClean="0">
                <a:latin typeface="+mn-lt"/>
              </a:rPr>
              <a:t>Director</a:t>
            </a:r>
            <a:r>
              <a:rPr lang="en-US" sz="1700" dirty="0">
                <a:latin typeface="+mn-lt"/>
              </a:rPr>
              <a:t>, Evidence-Based Perioperative </a:t>
            </a:r>
            <a:r>
              <a:rPr lang="en-US" sz="1700" dirty="0" smtClean="0">
                <a:latin typeface="+mn-lt"/>
              </a:rPr>
              <a:t>Practice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AORN Nursing Department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Denver</a:t>
            </a:r>
            <a:r>
              <a:rPr lang="en-US" altLang="en-US" sz="17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CO 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700" i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Disclosure: No Conflict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14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altLang="en-US" dirty="0" smtClean="0">
                <a:latin typeface="Garamond" panose="02020404030301010803" pitchFamily="18" charset="0"/>
              </a:rPr>
              <a:t/>
            </a:r>
            <a:br>
              <a:rPr lang="en-US" altLang="en-US" dirty="0" smtClean="0">
                <a:latin typeface="Garamond" panose="02020404030301010803" pitchFamily="18" charset="0"/>
              </a:rPr>
            </a:br>
            <a:endParaRPr lang="en-US" altLang="en-US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029200" y="1615439"/>
            <a:ext cx="3962400" cy="419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7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7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7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7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7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700" b="1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alibri" panose="020F0502020204030204" pitchFamily="34" charset="0"/>
              </a:rPr>
              <a:t>Susan Root, MSN, RN, CNOR - </a:t>
            </a:r>
            <a:r>
              <a:rPr lang="en-US" sz="1600" dirty="0" smtClean="0">
                <a:latin typeface="Calibri" panose="020F0502020204030204" pitchFamily="34" charset="0"/>
              </a:rPr>
              <a:t>Reviewer</a:t>
            </a:r>
            <a:endParaRPr lang="en-US" sz="16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Manager, Perioperative Education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AORN Nursing Department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Denver, CO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 smtClean="0">
                <a:latin typeface="Calibri" panose="020F0502020204030204" pitchFamily="34" charset="0"/>
              </a:rPr>
              <a:t>Disclosure: No Conflict</a:t>
            </a:r>
          </a:p>
        </p:txBody>
      </p:sp>
    </p:spTree>
    <p:extLst>
      <p:ext uri="{BB962C8B-B14F-4D97-AF65-F5344CB8AC3E}">
        <p14:creationId xmlns:p14="http://schemas.microsoft.com/office/powerpoint/2010/main" val="14469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SzPct val="70000"/>
              <a:buNone/>
              <a:defRPr/>
            </a:pPr>
            <a:r>
              <a:rPr lang="en-US" dirty="0"/>
              <a:t>AORN’s policy is that the subject matter experts for this product must disclose any financial relationship in </a:t>
            </a:r>
            <a:r>
              <a:rPr lang="en-US" dirty="0" smtClean="0"/>
              <a:t>a </a:t>
            </a:r>
            <a:r>
              <a:rPr lang="en-US" dirty="0"/>
              <a:t>company providing grant funds and/or a company whose product(s) may be discussed or used during the </a:t>
            </a:r>
            <a:r>
              <a:rPr lang="en-US" dirty="0" smtClean="0"/>
              <a:t>educational </a:t>
            </a:r>
            <a:r>
              <a:rPr lang="en-US" dirty="0"/>
              <a:t>activity. Financial disclosure will include the name of the company and/or product and the type of financial </a:t>
            </a:r>
            <a:r>
              <a:rPr lang="en-US" dirty="0" smtClean="0"/>
              <a:t>relationship </a:t>
            </a:r>
            <a:r>
              <a:rPr lang="en-US" dirty="0"/>
              <a:t>and includes relationships that are in place at the time of the activity or were in place in the 12 months preceding the activity. </a:t>
            </a:r>
            <a:r>
              <a:rPr lang="en-US" dirty="0" smtClean="0"/>
              <a:t>Disclosures </a:t>
            </a:r>
            <a:r>
              <a:rPr lang="en-US" dirty="0"/>
              <a:t>for this activity are indicated according to the following numeric categories:</a:t>
            </a:r>
          </a:p>
          <a:p>
            <a:pPr marL="428625" indent="0" defTabSz="782638">
              <a:lnSpc>
                <a:spcPct val="110000"/>
              </a:lnSpc>
              <a:spcAft>
                <a:spcPts val="225"/>
              </a:spcAft>
              <a:buSzPct val="70000"/>
              <a:buNone/>
              <a:defRPr/>
            </a:pPr>
            <a:r>
              <a:rPr lang="en-US" dirty="0"/>
              <a:t>1. Consultant/Speaker’s Bureau 		</a:t>
            </a:r>
            <a:r>
              <a:rPr lang="en-US" dirty="0" smtClean="0"/>
              <a:t>2</a:t>
            </a:r>
            <a:r>
              <a:rPr lang="en-US" dirty="0"/>
              <a:t>. Employee </a:t>
            </a:r>
          </a:p>
          <a:p>
            <a:pPr marL="428625" indent="0" defTabSz="782638">
              <a:lnSpc>
                <a:spcPct val="110000"/>
              </a:lnSpc>
              <a:spcAft>
                <a:spcPts val="225"/>
              </a:spcAft>
              <a:buSzPct val="70000"/>
              <a:buNone/>
              <a:defRPr/>
            </a:pPr>
            <a:r>
              <a:rPr lang="en-US" dirty="0"/>
              <a:t>3. Stockholder 				4. Product Designer </a:t>
            </a:r>
          </a:p>
          <a:p>
            <a:pPr marL="428625" indent="0" defTabSz="782638">
              <a:lnSpc>
                <a:spcPct val="110000"/>
              </a:lnSpc>
              <a:spcAft>
                <a:spcPts val="225"/>
              </a:spcAft>
              <a:buSzPct val="70000"/>
              <a:buNone/>
              <a:defRPr/>
            </a:pPr>
            <a:r>
              <a:rPr lang="en-US" dirty="0"/>
              <a:t>5. Grant/Research </a:t>
            </a:r>
            <a:r>
              <a:rPr lang="en-US" dirty="0" smtClean="0"/>
              <a:t>support 	</a:t>
            </a:r>
            <a:r>
              <a:rPr lang="en-US" dirty="0"/>
              <a:t>	</a:t>
            </a:r>
            <a:r>
              <a:rPr lang="en-US" dirty="0" smtClean="0"/>
              <a:t>6</a:t>
            </a:r>
            <a:r>
              <a:rPr lang="en-US" dirty="0"/>
              <a:t>. Other relationship (specify) </a:t>
            </a:r>
          </a:p>
          <a:p>
            <a:pPr marL="428625" indent="0">
              <a:lnSpc>
                <a:spcPct val="110000"/>
              </a:lnSpc>
              <a:spcAft>
                <a:spcPts val="225"/>
              </a:spcAft>
              <a:buSzPct val="70000"/>
              <a:buNone/>
              <a:defRPr/>
            </a:pPr>
            <a:r>
              <a:rPr lang="en-US" dirty="0"/>
              <a:t>7. No conflict of interest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Subject Matter Experts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7C91AA-96C8-4E20-ABEE-5180C2A5BFC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5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Subject Matter Experts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29491" y="1828800"/>
            <a:ext cx="3761509" cy="4190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en-US" sz="12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 smtClean="0">
                <a:latin typeface="Calibri" panose="020F0502020204030204" pitchFamily="34" charset="0"/>
              </a:rPr>
              <a:t>Debra </a:t>
            </a:r>
            <a:r>
              <a:rPr lang="en-US" sz="1500" b="1" dirty="0">
                <a:latin typeface="Calibri" panose="020F0502020204030204" pitchFamily="34" charset="0"/>
              </a:rPr>
              <a:t>L. Fawcett, PhD, RN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alibri" panose="020F0502020204030204" pitchFamily="34" charset="0"/>
                <a:cs typeface="Arial" panose="020B0604020202020204" pitchFamily="34" charset="0"/>
              </a:rPr>
              <a:t>Manager, Infection Prevention and Control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err="1">
                <a:latin typeface="Calibri" panose="020F0502020204030204" pitchFamily="34" charset="0"/>
                <a:cs typeface="Arial" panose="020B0604020202020204" pitchFamily="34" charset="0"/>
              </a:rPr>
              <a:t>Eskenazi</a:t>
            </a:r>
            <a:r>
              <a:rPr lang="en-US" sz="1500" dirty="0">
                <a:latin typeface="Calibri" panose="020F0502020204030204" pitchFamily="34" charset="0"/>
                <a:cs typeface="Arial" panose="020B0604020202020204" pitchFamily="34" charset="0"/>
              </a:rPr>
              <a:t> Health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alibri" panose="020F0502020204030204" pitchFamily="34" charset="0"/>
                <a:cs typeface="Arial" panose="020B0604020202020204" pitchFamily="34" charset="0"/>
              </a:rPr>
              <a:t>Indianapolis, </a:t>
            </a:r>
            <a:r>
              <a:rPr lang="en-US" sz="1500" dirty="0" smtClean="0">
                <a:latin typeface="Calibri" panose="020F0502020204030204" pitchFamily="34" charset="0"/>
                <a:cs typeface="Arial" panose="020B0604020202020204" pitchFamily="34" charset="0"/>
              </a:rPr>
              <a:t>IN</a:t>
            </a:r>
            <a:endParaRPr lang="en-US" altLang="en-US" sz="1500" i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500" i="1" dirty="0">
                <a:latin typeface="Calibri" panose="020F0502020204030204" pitchFamily="34" charset="0"/>
                <a:cs typeface="Arial" panose="020B0604020202020204" pitchFamily="34" charset="0"/>
              </a:rPr>
              <a:t>Disclosure: </a:t>
            </a:r>
            <a:endParaRPr lang="en-US" altLang="en-US" sz="15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alibri" panose="020F0502020204030204" pitchFamily="34" charset="0"/>
              </a:rPr>
              <a:t>1.  Consultant/Speaker’s Bureau: </a:t>
            </a:r>
            <a:r>
              <a:rPr lang="en-US" altLang="en-US" sz="1500" dirty="0" smtClean="0">
                <a:latin typeface="Calibri" panose="020F0502020204030204" pitchFamily="34" charset="0"/>
              </a:rPr>
              <a:t>EHOB</a:t>
            </a:r>
            <a:r>
              <a:rPr lang="en-US" altLang="en-US" sz="1500" dirty="0">
                <a:latin typeface="Calibri" panose="020F0502020204030204" pitchFamily="34" charset="0"/>
              </a:rPr>
              <a:t>, Inc.</a:t>
            </a:r>
          </a:p>
          <a:p>
            <a:pPr marL="0" indent="0">
              <a:buNone/>
            </a:pPr>
            <a:endParaRPr lang="en-US" sz="15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 smtClean="0">
                <a:latin typeface="Calibri" panose="020F0502020204030204" pitchFamily="34" charset="0"/>
              </a:rPr>
              <a:t>Deena </a:t>
            </a:r>
            <a:r>
              <a:rPr lang="en-US" sz="1500" b="1" dirty="0">
                <a:latin typeface="Calibri" panose="020F0502020204030204" pitchFamily="34" charset="0"/>
              </a:rPr>
              <a:t>Young Guren, MSN, RN, CNS-CP, CNOR</a:t>
            </a:r>
            <a:endParaRPr lang="en-US" sz="15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alibri" panose="020F0502020204030204" pitchFamily="34" charset="0"/>
                <a:cs typeface="Arial" panose="020B0604020202020204" pitchFamily="34" charset="0"/>
              </a:rPr>
              <a:t>Perioperative Clinical Nurse Specialist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alibri" panose="020F0502020204030204" pitchFamily="34" charset="0"/>
                <a:cs typeface="Arial" panose="020B0604020202020204" pitchFamily="34" charset="0"/>
              </a:rPr>
              <a:t>University of Washington Medical Center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alibri" panose="020F0502020204030204" pitchFamily="34" charset="0"/>
                <a:cs typeface="Arial" panose="020B0604020202020204" pitchFamily="34" charset="0"/>
              </a:rPr>
              <a:t>Seattle, </a:t>
            </a:r>
            <a:r>
              <a:rPr lang="en-US" sz="1500" dirty="0" smtClean="0">
                <a:latin typeface="Calibri" panose="020F0502020204030204" pitchFamily="34" charset="0"/>
                <a:cs typeface="Arial" panose="020B0604020202020204" pitchFamily="34" charset="0"/>
              </a:rPr>
              <a:t>WA</a:t>
            </a:r>
            <a:endParaRPr lang="en-US" sz="15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500" i="1" dirty="0">
                <a:latin typeface="Calibri" panose="020F0502020204030204" pitchFamily="34" charset="0"/>
                <a:cs typeface="Arial" panose="020B0604020202020204" pitchFamily="34" charset="0"/>
              </a:rPr>
              <a:t>Disclosure: No Conflict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399" y="1752600"/>
            <a:ext cx="4191001" cy="42068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14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 smtClean="0">
                <a:latin typeface="Calibri" panose="020F0502020204030204" pitchFamily="34" charset="0"/>
              </a:rPr>
              <a:t>Cassendra </a:t>
            </a:r>
            <a:r>
              <a:rPr lang="en-US" sz="1500" b="1" dirty="0">
                <a:latin typeface="Calibri" panose="020F0502020204030204" pitchFamily="34" charset="0"/>
              </a:rPr>
              <a:t>A. </a:t>
            </a:r>
            <a:r>
              <a:rPr lang="en-US" sz="1500" b="1" dirty="0" smtClean="0">
                <a:latin typeface="Calibri" panose="020F0502020204030204" pitchFamily="34" charset="0"/>
              </a:rPr>
              <a:t>Munro, </a:t>
            </a:r>
            <a:r>
              <a:rPr lang="en-US" sz="1500" b="1" dirty="0">
                <a:latin typeface="Calibri" panose="020F0502020204030204" pitchFamily="34" charset="0"/>
              </a:rPr>
              <a:t>MSN, RN,CNOR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500" dirty="0" smtClean="0">
                <a:latin typeface="Calibri" panose="020F0502020204030204" pitchFamily="34" charset="0"/>
                <a:cs typeface="Arial" panose="020B0604020202020204" pitchFamily="34" charset="0"/>
              </a:rPr>
              <a:t>Magnet and Professional Practice Manager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500" dirty="0" smtClean="0">
                <a:latin typeface="Calibri" panose="020F0502020204030204" pitchFamily="34" charset="0"/>
                <a:cs typeface="Arial" panose="020B0604020202020204" pitchFamily="34" charset="0"/>
              </a:rPr>
              <a:t>Providence Health and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500" dirty="0" smtClean="0">
                <a:latin typeface="Calibri" panose="020F0502020204030204" pitchFamily="34" charset="0"/>
                <a:cs typeface="Arial" panose="020B0604020202020204" pitchFamily="34" charset="0"/>
              </a:rPr>
              <a:t>Santa Monica, CA</a:t>
            </a:r>
            <a:endParaRPr lang="en-US" altLang="en-US" sz="15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500" i="1" dirty="0">
                <a:latin typeface="Calibri" panose="020F0502020204030204" pitchFamily="34" charset="0"/>
                <a:cs typeface="Arial" panose="020B0604020202020204" pitchFamily="34" charset="0"/>
              </a:rPr>
              <a:t>Disclosure: </a:t>
            </a:r>
            <a:endParaRPr lang="en-US" altLang="en-US" sz="15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alibri" panose="020F0502020204030204" pitchFamily="34" charset="0"/>
              </a:rPr>
              <a:t>1.  Consultant/Speaker’s </a:t>
            </a:r>
            <a:r>
              <a:rPr lang="en-US" sz="1500" dirty="0">
                <a:latin typeface="Calibri" panose="020F0502020204030204" pitchFamily="34" charset="0"/>
              </a:rPr>
              <a:t>Bureau </a:t>
            </a:r>
            <a:endParaRPr lang="en-US" altLang="en-US" sz="1500" dirty="0">
              <a:latin typeface="Calibri" panose="020F0502020204030204" pitchFamily="34" charset="0"/>
            </a:endParaRPr>
          </a:p>
          <a:p>
            <a:pPr marL="2349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Mizuho OSI</a:t>
            </a:r>
          </a:p>
          <a:p>
            <a:pPr marL="2349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Munro Consulting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 smtClean="0">
                <a:latin typeface="Calibri" panose="020F0502020204030204" pitchFamily="34" charset="0"/>
              </a:rPr>
              <a:t>Susan </a:t>
            </a:r>
            <a:r>
              <a:rPr lang="en-US" sz="1500" b="1" dirty="0">
                <a:latin typeface="Calibri" panose="020F0502020204030204" pitchFamily="34" charset="0"/>
              </a:rPr>
              <a:t>Scott, MSN, RN, WOCN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alibri" panose="020F0502020204030204" pitchFamily="34" charset="0"/>
              </a:rPr>
              <a:t>Patient Safety/Quality Improvement Educator</a:t>
            </a:r>
          </a:p>
          <a:p>
            <a:pPr marL="0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alibri" panose="020F0502020204030204" pitchFamily="34" charset="0"/>
              </a:rPr>
              <a:t>Office of Graduate Medical Education, The University </a:t>
            </a:r>
            <a:r>
              <a:rPr lang="en-US" sz="1500" dirty="0" smtClean="0">
                <a:latin typeface="Calibri" panose="020F0502020204030204" pitchFamily="34" charset="0"/>
              </a:rPr>
              <a:t>	of </a:t>
            </a:r>
            <a:r>
              <a:rPr lang="en-US" sz="1500" dirty="0">
                <a:latin typeface="Calibri" panose="020F0502020204030204" pitchFamily="34" charset="0"/>
              </a:rPr>
              <a:t>Tennessee Health Science </a:t>
            </a:r>
            <a:r>
              <a:rPr lang="en-US" sz="1500" dirty="0" smtClean="0">
                <a:latin typeface="Calibri" panose="020F0502020204030204" pitchFamily="34" charset="0"/>
              </a:rPr>
              <a:t>Center </a:t>
            </a:r>
            <a:endParaRPr lang="en-US" sz="15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alibri" panose="020F0502020204030204" pitchFamily="34" charset="0"/>
              </a:rPr>
              <a:t>Memphis, </a:t>
            </a:r>
            <a:r>
              <a:rPr lang="en-US" sz="1500" dirty="0" smtClean="0">
                <a:latin typeface="Calibri" panose="020F0502020204030204" pitchFamily="34" charset="0"/>
              </a:rPr>
              <a:t>TN </a:t>
            </a:r>
            <a:r>
              <a:rPr lang="en-US" sz="1500" dirty="0">
                <a:latin typeface="Calibri" panose="020F0502020204030204" pitchFamily="34" charset="0"/>
              </a:rPr>
              <a:t/>
            </a:r>
            <a:br>
              <a:rPr lang="en-US" sz="1500" dirty="0">
                <a:latin typeface="Calibri" panose="020F0502020204030204" pitchFamily="34" charset="0"/>
              </a:rPr>
            </a:br>
            <a:r>
              <a:rPr lang="en-US" altLang="en-US" sz="1500" i="1" dirty="0">
                <a:latin typeface="Calibri" panose="020F0502020204030204" pitchFamily="34" charset="0"/>
                <a:cs typeface="Arial" panose="020B0604020202020204" pitchFamily="34" charset="0"/>
              </a:rPr>
              <a:t>Disclosure: </a:t>
            </a:r>
            <a:endParaRPr lang="en-US" altLang="en-US" sz="15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alibri" panose="020F0502020204030204" pitchFamily="34" charset="0"/>
              </a:rPr>
              <a:t>1.  Consultant/Speaker’s Bureau: Sage </a:t>
            </a:r>
            <a:r>
              <a:rPr lang="en-US" sz="1500" dirty="0">
                <a:latin typeface="Calibri" panose="020F0502020204030204" pitchFamily="34" charset="0"/>
              </a:rPr>
              <a:t>Products Inc.</a:t>
            </a:r>
          </a:p>
          <a:p>
            <a:pPr indent="-5080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latin typeface="Calibri" panose="020F0502020204030204" pitchFamily="34" charset="0"/>
              </a:rPr>
              <a:t>5. </a:t>
            </a:r>
            <a:r>
              <a:rPr lang="en-US" sz="1500" dirty="0" smtClean="0">
                <a:latin typeface="Calibri" panose="020F0502020204030204" pitchFamily="34" charset="0"/>
              </a:rPr>
              <a:t> Grant/Research Support: Allen </a:t>
            </a:r>
            <a:r>
              <a:rPr lang="en-US" sz="1500" dirty="0">
                <a:latin typeface="Calibri" panose="020F0502020204030204" pitchFamily="34" charset="0"/>
              </a:rPr>
              <a:t>Medical Grant: Perioperative Pressure Ulcer Assessment and Prevention: Efficacy Study of a Multi-Layer Pressure Relief Pad in the Operating Room (OR) 2001.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C91AA-96C8-4E20-ABEE-5180C2A5BFC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808112"/>
            <a:ext cx="5786907" cy="1059287"/>
          </a:xfrm>
        </p:spPr>
        <p:txBody>
          <a:bodyPr>
            <a:noAutofit/>
          </a:bodyPr>
          <a:lstStyle/>
          <a:p>
            <a:r>
              <a:rPr lang="en-US" sz="2000" dirty="0" smtClean="0">
                <a:effectLst/>
                <a:latin typeface="+mn-lt"/>
              </a:rPr>
              <a:t/>
            </a:r>
            <a:br>
              <a:rPr lang="en-US" sz="2000" dirty="0" smtClean="0">
                <a:effectLst/>
                <a:latin typeface="+mn-lt"/>
              </a:rPr>
            </a:br>
            <a:r>
              <a:rPr lang="en-US" sz="2000" dirty="0">
                <a:effectLst/>
              </a:rPr>
              <a:t>Prevention of Perioperative Pressure </a:t>
            </a:r>
            <a:r>
              <a:rPr lang="en-US" sz="2000" dirty="0" smtClean="0">
                <a:effectLst/>
              </a:rPr>
              <a:t>Injury Tool </a:t>
            </a:r>
            <a:r>
              <a:rPr lang="en-US" sz="2000" dirty="0">
                <a:effectLst/>
              </a:rPr>
              <a:t>Kit</a:t>
            </a:r>
            <a:endParaRPr lang="en-US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7" id="{BDEEB372-324C-48BC-B999-A7E6904CE0CB}" vid="{0AEF9858-F975-4CED-84A2-B99068AD1A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EducationPPT-Template</Template>
  <TotalTime>144</TotalTime>
  <Words>189</Words>
  <Application>Microsoft Office PowerPoint</Application>
  <PresentationFormat>On-screen Show (4:3)</PresentationFormat>
  <Paragraphs>75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Garamond</vt:lpstr>
      <vt:lpstr>Times New Roman</vt:lpstr>
      <vt:lpstr>Verdana</vt:lpstr>
      <vt:lpstr>Office Theme</vt:lpstr>
      <vt:lpstr> Prevention of Perioperative Pressure Injury Tool Kit</vt:lpstr>
      <vt:lpstr>Planning Committee</vt:lpstr>
      <vt:lpstr>Subject Matter Experts</vt:lpstr>
      <vt:lpstr>Subject Matter Experts</vt:lpstr>
      <vt:lpstr> Prevention of Perioperative Pressure Injury Tool Kit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Eckhart</dc:creator>
  <cp:lastModifiedBy>Julie Eckhart</cp:lastModifiedBy>
  <cp:revision>21</cp:revision>
  <dcterms:created xsi:type="dcterms:W3CDTF">2014-11-19T14:45:46Z</dcterms:created>
  <dcterms:modified xsi:type="dcterms:W3CDTF">2017-04-11T18:53:49Z</dcterms:modified>
</cp:coreProperties>
</file>